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omments/modernComment_108_30FAF67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36" r:id="rId4"/>
    <p:sldMasterId id="2147483868" r:id="rId5"/>
    <p:sldMasterId id="2147483950" r:id="rId6"/>
  </p:sldMasterIdLst>
  <p:notesMasterIdLst>
    <p:notesMasterId r:id="rId45"/>
  </p:notesMasterIdLst>
  <p:handoutMasterIdLst>
    <p:handoutMasterId r:id="rId46"/>
  </p:handoutMasterIdLst>
  <p:sldIdLst>
    <p:sldId id="260" r:id="rId7"/>
    <p:sldId id="261" r:id="rId8"/>
    <p:sldId id="262" r:id="rId9"/>
    <p:sldId id="264" r:id="rId10"/>
    <p:sldId id="265" r:id="rId11"/>
    <p:sldId id="266" r:id="rId12"/>
    <p:sldId id="267"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56" r:id="rId26"/>
    <p:sldId id="2563" r:id="rId27"/>
    <p:sldId id="2565" r:id="rId28"/>
    <p:sldId id="2566" r:id="rId29"/>
    <p:sldId id="2573" r:id="rId30"/>
    <p:sldId id="258" r:id="rId31"/>
    <p:sldId id="2575" r:id="rId32"/>
    <p:sldId id="2576" r:id="rId33"/>
    <p:sldId id="2577" r:id="rId34"/>
    <p:sldId id="2578" r:id="rId35"/>
    <p:sldId id="2579" r:id="rId36"/>
    <p:sldId id="2580" r:id="rId37"/>
    <p:sldId id="2581" r:id="rId38"/>
    <p:sldId id="2582" r:id="rId39"/>
    <p:sldId id="2583" r:id="rId40"/>
    <p:sldId id="2584" r:id="rId41"/>
    <p:sldId id="2585" r:id="rId42"/>
    <p:sldId id="268" r:id="rId43"/>
    <p:sldId id="269" r:id="rId44"/>
  </p:sldIdLst>
  <p:sldSz cx="12188825" cy="6858000"/>
  <p:notesSz cx="9144000" cy="6858000"/>
  <p:defaultTextStyle>
    <a:defPPr>
      <a:defRPr lang="en-US"/>
    </a:defPPr>
    <a:lvl1pPr marL="0" indent="0" algn="l" defTabSz="457200" rtl="0" eaLnBrk="1" latinLnBrk="0" hangingPunct="1">
      <a:buClrTx/>
      <a:buFont typeface="Arial"/>
      <a:buNone/>
      <a:defRPr sz="1500" b="0" kern="1200">
        <a:solidFill>
          <a:schemeClr val="tx2"/>
        </a:solidFill>
        <a:latin typeface="+mn-lt"/>
        <a:ea typeface="+mn-ea"/>
        <a:cs typeface="+mn-cs"/>
      </a:defRPr>
    </a:lvl1pPr>
    <a:lvl2pPr marL="457200" algn="l" defTabSz="914400" rtl="0" eaLnBrk="1" fontAlgn="ctr" latinLnBrk="0" hangingPunct="1">
      <a:defRPr sz="1800" kern="1200">
        <a:solidFill>
          <a:schemeClr val="tx1"/>
        </a:solidFill>
        <a:latin typeface="+mn-lt"/>
        <a:ea typeface="+mn-ea"/>
        <a:cs typeface="+mn-cs"/>
      </a:defRPr>
    </a:lvl2pPr>
    <a:lvl3pPr marL="914400" algn="l" defTabSz="914400" rtl="0" eaLnBrk="1" fontAlgn="ctr" latinLnBrk="0" hangingPunct="1">
      <a:defRPr sz="1800" kern="1200">
        <a:solidFill>
          <a:schemeClr val="tx1"/>
        </a:solidFill>
        <a:latin typeface="+mn-lt"/>
        <a:ea typeface="+mn-ea"/>
        <a:cs typeface="+mn-cs"/>
      </a:defRPr>
    </a:lvl3pPr>
    <a:lvl4pPr marL="1371600" algn="l" defTabSz="914400" rtl="0" eaLnBrk="1" fontAlgn="ctr" latinLnBrk="0" hangingPunct="1">
      <a:defRPr sz="1800" kern="1200">
        <a:solidFill>
          <a:schemeClr val="tx1"/>
        </a:solidFill>
        <a:latin typeface="+mn-lt"/>
        <a:ea typeface="+mn-ea"/>
        <a:cs typeface="+mn-cs"/>
      </a:defRPr>
    </a:lvl4pPr>
    <a:lvl5pPr marL="1828800" algn="l" defTabSz="914400" rtl="0" eaLnBrk="1" fontAlgn="ctr" latinLnBrk="0" hangingPunct="1">
      <a:defRPr sz="1800" kern="1200">
        <a:solidFill>
          <a:schemeClr val="tx1"/>
        </a:solidFill>
        <a:latin typeface="+mn-lt"/>
        <a:ea typeface="+mn-ea"/>
        <a:cs typeface="+mn-cs"/>
      </a:defRPr>
    </a:lvl5pPr>
    <a:lvl6pPr marL="2286000" algn="l" defTabSz="914400" rtl="0" eaLnBrk="1" fontAlgn="ctr" latinLnBrk="0" hangingPunct="1">
      <a:defRPr sz="1800" kern="1200">
        <a:solidFill>
          <a:schemeClr val="tx1"/>
        </a:solidFill>
        <a:latin typeface="+mn-lt"/>
        <a:ea typeface="+mn-ea"/>
        <a:cs typeface="+mn-cs"/>
      </a:defRPr>
    </a:lvl6pPr>
    <a:lvl7pPr marL="2743200" algn="l" defTabSz="914400" rtl="0" eaLnBrk="1" fontAlgn="ctr" latinLnBrk="0" hangingPunct="1">
      <a:defRPr sz="1800" kern="1200">
        <a:solidFill>
          <a:schemeClr val="tx1"/>
        </a:solidFill>
        <a:latin typeface="+mn-lt"/>
        <a:ea typeface="+mn-ea"/>
        <a:cs typeface="+mn-cs"/>
      </a:defRPr>
    </a:lvl7pPr>
    <a:lvl8pPr marL="3200400" algn="l" defTabSz="914400" rtl="0" eaLnBrk="1" fontAlgn="ctr" latinLnBrk="0" hangingPunct="1">
      <a:defRPr sz="1800" kern="1200">
        <a:solidFill>
          <a:schemeClr val="tx1"/>
        </a:solidFill>
        <a:latin typeface="+mn-lt"/>
        <a:ea typeface="+mn-ea"/>
        <a:cs typeface="+mn-cs"/>
      </a:defRPr>
    </a:lvl8pPr>
    <a:lvl9pPr marL="3657600" algn="l" defTabSz="914400" rtl="0" eaLnBrk="1" fontAlgn="ctr"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E0C16492-3479-4917-AB5D-021C2C21F77D}">
          <p14:sldIdLst>
            <p14:sldId id="260"/>
            <p14:sldId id="261"/>
            <p14:sldId id="262"/>
            <p14:sldId id="264"/>
            <p14:sldId id="265"/>
            <p14:sldId id="266"/>
            <p14:sldId id="267"/>
            <p14:sldId id="270"/>
            <p14:sldId id="271"/>
            <p14:sldId id="272"/>
            <p14:sldId id="273"/>
            <p14:sldId id="274"/>
            <p14:sldId id="275"/>
            <p14:sldId id="276"/>
            <p14:sldId id="277"/>
            <p14:sldId id="278"/>
            <p14:sldId id="279"/>
            <p14:sldId id="280"/>
            <p14:sldId id="281"/>
          </p14:sldIdLst>
        </p14:section>
        <p14:section name="Original slides" id="{F04FE7CC-CBC6-4032-9A74-8DB4A030EA45}">
          <p14:sldIdLst>
            <p14:sldId id="256"/>
            <p14:sldId id="2563"/>
            <p14:sldId id="2565"/>
            <p14:sldId id="2566"/>
            <p14:sldId id="2573"/>
            <p14:sldId id="258"/>
            <p14:sldId id="2575"/>
            <p14:sldId id="2576"/>
            <p14:sldId id="2577"/>
            <p14:sldId id="2578"/>
            <p14:sldId id="2579"/>
            <p14:sldId id="2580"/>
            <p14:sldId id="2581"/>
            <p14:sldId id="2582"/>
            <p14:sldId id="2583"/>
            <p14:sldId id="2584"/>
            <p14:sldId id="2585"/>
            <p14:sldId id="268"/>
            <p14:sldId id="26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06B905-C8B2-5F72-150E-E387F2867E3C}" name="Liefeld, Luke" initials="LL" userId="S::Luke.Liefeld@CVSHealth.com::6f12bf3c-1ba8-4146-b718-e407056c1941" providerId="AD"/>
  <p188:author id="{C9C76F43-A867-1632-D7BE-842B2909827A}" name="Francis, Gary R" initials="FG" userId="S::gary.francis@cvshealth.com::36a1fbca-f2f7-4f4e-b79a-4f8d9f535ed1" providerId="AD"/>
  <p188:author id="{6B6EE3BF-CB53-F6BF-6AC2-4DA54B490D00}" name="Rhee, Sebastian" initials="RS" userId="S::Sebastian.Rhee@aetna.com::144bfd20-468d-4b83-8089-4686e82f3932" providerId="AD"/>
  <p188:author id="{06D6ABC9-FCD1-2638-06E2-3CCAF25F3132}" name="Liefeld, Luke W" initials="LL" userId="S::lliefeld@kpmg.com::a34043b4-440b-4def-8c3c-66e21f822ea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own, Shelley K" initials="BSK" lastIdx="6" clrIdx="0">
    <p:extLst>
      <p:ext uri="{19B8F6BF-5375-455C-9EA6-DF929625EA0E}">
        <p15:presenceInfo xmlns:p15="http://schemas.microsoft.com/office/powerpoint/2012/main" userId="S::BrownS17@aetna.com::a4ba3ad5-6974-47f1-ad5f-cc4c3e428943" providerId="AD"/>
      </p:ext>
    </p:extLst>
  </p:cmAuthor>
  <p:cmAuthor id="2" name="Malhotra, Nidhi" initials="MN" lastIdx="10" clrIdx="1">
    <p:extLst>
      <p:ext uri="{19B8F6BF-5375-455C-9EA6-DF929625EA0E}">
        <p15:presenceInfo xmlns:p15="http://schemas.microsoft.com/office/powerpoint/2012/main" userId="S::MalhotraN1@aetna.com::cc07d14a-f33a-4c83-9c94-808eb70661c7" providerId="AD"/>
      </p:ext>
    </p:extLst>
  </p:cmAuthor>
  <p:cmAuthor id="3" name="Scott" initials="S" lastIdx="2" clrIdx="2">
    <p:extLst>
      <p:ext uri="{19B8F6BF-5375-455C-9EA6-DF929625EA0E}">
        <p15:presenceInfo xmlns:p15="http://schemas.microsoft.com/office/powerpoint/2012/main" userId="S::Scott.Davis3@CVSHealth.com::cbaf7703-d0d5-492d-9d43-8a5eda984ce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8B"/>
    <a:srgbClr val="0B4581"/>
    <a:srgbClr val="063D80"/>
    <a:srgbClr val="0A4B8C"/>
    <a:srgbClr val="C0DBF2"/>
    <a:srgbClr val="E5F0FA"/>
    <a:srgbClr val="1E629A"/>
    <a:srgbClr val="FFBEBE"/>
    <a:srgbClr val="8EDE99"/>
    <a:srgbClr val="EBF7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96382A-18B1-B788-B441-A0967E20FE98}" v="3" dt="2025-11-14T11:15:07.904"/>
    <p1510:client id="{D0B50315-CCD8-4F90-88D2-0CDA0AFF4B2D}" v="2459" dt="2025-11-14T16:14:49.718"/>
    <p1510:client id="{F4B8B0D9-28F8-4F48-B6F3-DAC0E4303F5D}" v="142" dt="2025-11-14T15:20:43.055"/>
  </p1510:revLst>
</p1510:revInfo>
</file>

<file path=ppt/tableStyles.xml><?xml version="1.0" encoding="utf-8"?>
<a:tblStyleLst xmlns:a="http://schemas.openxmlformats.org/drawingml/2006/main" def="{9F4BECD3-1946-49B8-A077-205F1168E22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F4BECD3-1946-49B8-A077-205F1168E22D}" styleName="CVS Table 1">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black"/>
        </a:fontRef>
        <a:schemeClr val="tx2"/>
      </a:tcTxStyle>
      <a:tcStyle>
        <a:tcBdr>
          <a:bottom>
            <a:ln w="12700" cmpd="sng">
              <a:solidFill>
                <a:schemeClr val="accent6"/>
              </a:solidFill>
            </a:ln>
          </a:bottom>
        </a:tcBdr>
      </a:tcStyle>
    </a:firstRow>
  </a:tblStyle>
  <a:tblStyle styleId="{C0B4EDBA-67D5-4435-A0B7-D5753C67F26B}" styleName="CVS Table 2">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black"/>
        </a:fontRef>
        <a:schemeClr val="tx2"/>
      </a:tcTxStyle>
      <a:tcStyle>
        <a:tcBdr>
          <a:bottom>
            <a:ln w="12700" cmpd="sng">
              <a:solidFill>
                <a:schemeClr val="accent2"/>
              </a:solidFill>
            </a:ln>
          </a:bottom>
        </a:tcBdr>
      </a:tcStyle>
    </a:firstRow>
  </a:tblStyle>
  <a:tblStyle styleId="{16486439-AC5F-4A27-B78C-A0BE22C8523E}" styleName="CVS Table 3">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red"/>
        </a:fontRef>
        <a:schemeClr val="accent2"/>
      </a:tcTxStyle>
      <a:tcStyle>
        <a:tcBdr>
          <a:bottom>
            <a:ln w="12700" cmpd="sng">
              <a:solidFill>
                <a:schemeClr val="accent6"/>
              </a:solidFill>
            </a:ln>
          </a:bottom>
        </a:tcBdr>
      </a:tcStyle>
    </a:firstRow>
  </a:tblStyle>
  <a:tblStyle styleId="{45550388-6236-4824-97A7-F25172F56FC5}" styleName="CVS Table 4">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tcStyle>
    </a:band2H>
    <a:band1V>
      <a:tcStyle>
        <a:tcBdr/>
      </a:tcStyle>
    </a:band1V>
    <a:band2V>
      <a:tcStyle>
        <a:tcBdr/>
      </a:tcStyle>
    </a:band2V>
    <a:lastCol>
      <a:tcTxStyle b="on">
        <a:fontRef idx="minor">
          <a:prstClr val="black"/>
        </a:fontRef>
        <a:schemeClr val="tx2"/>
      </a:tcTxStyle>
      <a:tcStyle>
        <a:tcBdr/>
        <a:fill>
          <a:solidFill>
            <a:srgbClr val="E9E9E9"/>
          </a:solidFill>
        </a:fill>
      </a:tcStyle>
    </a:lastCol>
    <a:firstCol>
      <a:tcTxStyle b="on">
        <a:fontRef idx="minor">
          <a:prstClr val="black"/>
        </a:fontRef>
        <a:schemeClr val="tx2"/>
      </a:tcTxStyle>
      <a:tcStyle>
        <a:tcBdr/>
      </a:tcStyle>
    </a:firstCol>
    <a:lastRow>
      <a:tcTxStyle b="on">
        <a:fontRef idx="minor">
          <a:prstClr val="black"/>
        </a:fontRef>
        <a:schemeClr val="tx2"/>
      </a:tcTxStyle>
      <a:tcStyle>
        <a:tcBdr/>
        <a:fill>
          <a:solidFill>
            <a:srgbClr val="E9E9E9"/>
          </a:solidFill>
        </a:fill>
      </a:tcStyle>
    </a:lastRow>
    <a:firstRow>
      <a:tcTxStyle b="on">
        <a:fontRef idx="minor">
          <a:prstClr val="blue"/>
        </a:fontRef>
        <a:srgbClr val="0A4B8C"/>
      </a:tcTxStyle>
      <a:tcStyle>
        <a:tcBdr>
          <a:bottom>
            <a:ln w="12700" cmpd="sng">
              <a:solidFill>
                <a:schemeClr val="accent6"/>
              </a:solidFill>
            </a:ln>
          </a:bottom>
        </a:tcBdr>
      </a:tcStyle>
    </a:firstRow>
  </a:tblStyle>
  <a:tblStyle styleId="{2268F375-FF24-489F-8BCC-F0714B050B05}" styleName="CVS Table 5">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fill>
          <a:solidFill>
            <a:srgbClr val="E9E9E9"/>
          </a:solidFill>
        </a:fill>
      </a:tcStyle>
    </a:band2H>
    <a:band1V>
      <a:tcStyle>
        <a:tcBdr/>
      </a:tcStyle>
    </a:band1V>
    <a:band2V>
      <a:tcStyle>
        <a:tcBdr/>
        <a:fill>
          <a:solidFill>
            <a:srgbClr val="E9E9E9"/>
          </a:solidFill>
        </a:fill>
      </a:tcStyle>
    </a:band2V>
    <a:lastCol>
      <a:tcStyle>
        <a:tcBdr/>
      </a:tcStyle>
    </a:lastCol>
    <a:firstCol>
      <a:tcTxStyle b="on">
        <a:fontRef idx="minor">
          <a:prstClr val="black"/>
        </a:fontRef>
        <a:schemeClr val="tx2"/>
      </a:tcTxStyle>
      <a:tcStyle>
        <a:tcBdr/>
      </a:tcStyle>
    </a:firstCol>
    <a:lastRow>
      <a:tcTxStyle b="on">
        <a:fontRef idx="minor">
          <a:prstClr val="brown"/>
        </a:fontRef>
        <a:schemeClr val="accent1"/>
      </a:tcTxStyle>
      <a:tcStyle>
        <a:tcBdr/>
      </a:tcStyle>
    </a:lastRow>
    <a:firstRow>
      <a:tcTxStyle b="on">
        <a:fontRef idx="minor">
          <a:prstClr val="black"/>
        </a:fontRef>
        <a:schemeClr val="tx2"/>
      </a:tcTxStyle>
      <a:tcStyle>
        <a:tcBdr>
          <a:bottom>
            <a:ln w="12700" cmpd="sng">
              <a:solidFill>
                <a:schemeClr val="accent6"/>
              </a:solidFill>
            </a:ln>
          </a:bottom>
        </a:tcBdr>
        <a:fill>
          <a:solidFill>
            <a:srgbClr val="E9E9E9"/>
          </a:solidFill>
        </a:fill>
      </a:tcStyle>
    </a:firstRow>
  </a:tblStyle>
  <a:tblStyle styleId="{5B16CA05-3835-4193-AC71-686F5E0D2453}" styleName="CVS Table 6">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fill>
          <a:solidFill>
            <a:srgbClr val="E9E9E9"/>
          </a:solidFill>
        </a:fill>
      </a:tcStyle>
    </a:band2H>
    <a:band1V>
      <a:tcStyle>
        <a:tcBdr/>
      </a:tcStyle>
    </a:band1V>
    <a:band2V>
      <a:tcStyle>
        <a:tcBdr/>
        <a:fill>
          <a:solidFill>
            <a:srgbClr val="E9E9E9"/>
          </a:solidFill>
        </a:fill>
      </a:tcStyle>
    </a:band2V>
    <a:lastCol>
      <a:tcStyle>
        <a:tcBdr/>
      </a:tcStyle>
    </a:lastCol>
    <a:firstCol>
      <a:tcTxStyle b="on">
        <a:fontRef idx="minor">
          <a:prstClr val="black"/>
        </a:fontRef>
        <a:schemeClr val="tx2"/>
      </a:tcTxStyle>
      <a:tcStyle>
        <a:tcBdr/>
      </a:tcStyle>
    </a:firstCol>
    <a:lastRow>
      <a:tcTxStyle b="on">
        <a:fontRef idx="minor">
          <a:prstClr val="black"/>
        </a:fontRef>
        <a:schemeClr val="tx2"/>
      </a:tcTxStyle>
      <a:tcStyle>
        <a:tcBdr/>
      </a:tcStyle>
    </a:lastRow>
    <a:firstRow>
      <a:tcTxStyle b="on">
        <a:fontRef idx="minor">
          <a:prstClr val="black"/>
        </a:fontRef>
        <a:schemeClr val="tx2"/>
      </a:tcTxStyle>
      <a:tcStyle>
        <a:tcBdr>
          <a:bottom>
            <a:ln w="12700" cmpd="sng">
              <a:solidFill>
                <a:schemeClr val="accent2"/>
              </a:solidFill>
            </a:ln>
          </a:bottom>
        </a:tcBdr>
        <a:fill>
          <a:solidFill>
            <a:srgbClr val="E9E9E9"/>
          </a:solidFill>
        </a:fill>
      </a:tcStyle>
    </a:firstRow>
  </a:tblStyle>
  <a:tblStyle styleId="{FA0B3A61-A383-473F-9F12-C45DFEE99176}" styleName="CVS Table 7">
    <a:wholeTbl>
      <a:tcTxStyle>
        <a:fontRef idx="minor">
          <a:prstClr val="black"/>
        </a:fontRef>
        <a:schemeClr val="tx2"/>
      </a:tcTxStyle>
      <a:tcStyle>
        <a:tcBdr>
          <a:left>
            <a:ln w="0" cmpd="sng">
              <a:noFill/>
            </a:ln>
          </a:left>
          <a:right>
            <a:ln w="0" cmpd="sng">
              <a:noFill/>
            </a:ln>
          </a:right>
          <a:top>
            <a:ln w="0" cmpd="sng">
              <a:noFill/>
            </a:ln>
          </a:top>
          <a:bottom>
            <a:ln w="0" cmpd="sng">
              <a:noFill/>
            </a:ln>
          </a:bottom>
          <a:insideH>
            <a:ln w="12700" cmpd="sng">
              <a:solidFill>
                <a:schemeClr val="bg2"/>
              </a:solidFill>
            </a:ln>
          </a:insideH>
          <a:insideV>
            <a:ln w="0" cmpd="sng">
              <a:noFill/>
            </a:ln>
          </a:insideV>
        </a:tcBdr>
        <a:fill>
          <a:noFill/>
        </a:fill>
      </a:tcStyle>
    </a:wholeTbl>
    <a:band1H>
      <a:tcStyle>
        <a:tcBdr/>
      </a:tcStyle>
    </a:band1H>
    <a:band2H>
      <a:tcStyle>
        <a:tcBdr/>
        <a:fill>
          <a:solidFill>
            <a:srgbClr val="E9E9E9"/>
          </a:solidFill>
        </a:fill>
      </a:tcStyle>
    </a:band2H>
    <a:band1V>
      <a:tcStyle>
        <a:tcBdr/>
      </a:tcStyle>
    </a:band1V>
    <a:band2V>
      <a:tcStyle>
        <a:tcBdr/>
        <a:fill>
          <a:solidFill>
            <a:srgbClr val="E9E9E9"/>
          </a:solidFill>
        </a:fill>
      </a:tcStyle>
    </a:band2V>
    <a:lastCol>
      <a:tcStyle>
        <a:tcBdr/>
      </a:tcStyle>
    </a:lastCol>
    <a:firstCol>
      <a:tcTxStyle b="on">
        <a:fontRef idx="minor">
          <a:prstClr val="black"/>
        </a:fontRef>
        <a:schemeClr val="tx2"/>
      </a:tcTxStyle>
      <a:tcStyle>
        <a:tcBdr/>
      </a:tcStyle>
    </a:firstCol>
    <a:lastRow>
      <a:tcTxStyle b="on">
        <a:fontRef idx="minor">
          <a:prstClr val="black"/>
        </a:fontRef>
        <a:schemeClr val="tx2"/>
      </a:tcTxStyle>
      <a:tcStyle>
        <a:tcBdr/>
      </a:tcStyle>
    </a:lastRow>
    <a:firstRow>
      <a:tcTxStyle b="on">
        <a:fontRef idx="minor">
          <a:prstClr val="blue"/>
        </a:fontRef>
        <a:srgbClr val="0A4B8C"/>
      </a:tcTxStyle>
      <a:tcStyle>
        <a:tcBdr>
          <a:bottom>
            <a:ln w="12700" cmpd="sng">
              <a:solidFill>
                <a:schemeClr val="accent6"/>
              </a:solidFill>
            </a:ln>
          </a:bottom>
        </a:tcBdr>
        <a:fill>
          <a:solidFill>
            <a:srgbClr val="E9E9E9"/>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omments/modernComment_108_30FAF678.xml><?xml version="1.0" encoding="utf-8"?>
<p188:cmLst xmlns:a="http://schemas.openxmlformats.org/drawingml/2006/main" xmlns:r="http://schemas.openxmlformats.org/officeDocument/2006/relationships" xmlns:p188="http://schemas.microsoft.com/office/powerpoint/2018/8/main">
  <p188:cm id="{534DB08E-9232-4D3C-A9F5-06C2F01910AC}" authorId="{C9C76F43-A867-1632-D7BE-842B2909827A}" status="resolved" created="2025-11-14T11:11:56.179">
    <ac:txMkLst xmlns:ac="http://schemas.microsoft.com/office/drawing/2013/main/command">
      <pc:docMk xmlns:pc="http://schemas.microsoft.com/office/powerpoint/2013/main/command"/>
      <pc:sldMk xmlns:pc="http://schemas.microsoft.com/office/powerpoint/2013/main/command" cId="3938113353" sldId="298"/>
      <ac:spMk id="30" creationId="{0983740E-D4A6-B0ED-A257-2B249A2C0664}"/>
      <ac:txMk cp="138" len="38">
        <ac:context len="177" hash="211733571"/>
      </ac:txMk>
    </ac:txMkLst>
    <p188:txBody>
      <a:bodyPr/>
      <a:lstStyle/>
      <a:p>
        <a:r>
          <a:rPr lang="en-US"/>
          <a:t>I would consider restating this to reflect reduced reliance on manual processes.</a:t>
        </a:r>
      </a:p>
    </p188:txBody>
  </p188:cm>
  <p188:cm id="{E3C99A28-B315-45E1-9CE6-A38C57A3B47D}" authorId="{C9C76F43-A867-1632-D7BE-842B2909827A}" status="resolved" created="2025-11-14T11:15:07.904">
    <ac:txMkLst xmlns:ac="http://schemas.microsoft.com/office/drawing/2013/main/command">
      <pc:docMk xmlns:pc="http://schemas.microsoft.com/office/powerpoint/2013/main/command"/>
      <pc:sldMk xmlns:pc="http://schemas.microsoft.com/office/powerpoint/2013/main/command" cId="821753464" sldId="264"/>
      <ac:spMk id="5" creationId="{89D3BEC0-A337-4AA4-5145-EC2C4CA2149E}"/>
      <ac:txMk cp="0" len="33">
        <ac:context len="34" hash="4117287734"/>
      </ac:txMk>
    </ac:txMkLst>
    <p188:pos x="5156810" y="115584"/>
    <p188:txBody>
      <a:bodyPr/>
      <a:lstStyle/>
      <a:p>
        <a:r>
          <a:rPr lang="en-US"/>
          <a:t>Additional benefit that should be called out is centralized visibility and management of 3rd party connections.  One of main issues for SOC is to quickly understand where 3rd party connections reside and disable when 3rd parties have cyber events to isolate CVS from the 3rd party.</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sz="1000">
              <a:cs typeface="Arial" panose="020B0604020202020204" pitchFamily="34" charset="0"/>
            </a:endParaRPr>
          </a:p>
        </p:txBody>
      </p:sp>
      <p:sp>
        <p:nvSpPr>
          <p:cNvPr id="3" name="Date Placeholder 2"/>
          <p:cNvSpPr>
            <a:spLocks noGrp="1"/>
          </p:cNvSpPr>
          <p:nvPr>
            <p:ph type="dt" sz="quarter" idx="1"/>
          </p:nvPr>
        </p:nvSpPr>
        <p:spPr>
          <a:xfrm>
            <a:off x="5180013" y="0"/>
            <a:ext cx="3962400" cy="342900"/>
          </a:xfrm>
          <a:prstGeom prst="rect">
            <a:avLst/>
          </a:prstGeom>
        </p:spPr>
        <p:txBody>
          <a:bodyPr vert="horz" lIns="91440" tIns="45720" rIns="91440" bIns="45720" rtlCol="0"/>
          <a:lstStyle>
            <a:lvl1pPr algn="r">
              <a:defRPr sz="1200"/>
            </a:lvl1pPr>
          </a:lstStyle>
          <a:p>
            <a:fld id="{82541AEF-3112-6549-914A-E0D9B60F40EA}" type="datetimeFigureOut">
              <a:rPr lang="en-US" sz="1000" smtClean="0">
                <a:cs typeface="Arial" panose="020B0604020202020204" pitchFamily="34" charset="0"/>
              </a:rPr>
              <a:t>11/14/2025</a:t>
            </a:fld>
            <a:endParaRPr lang="en-US" sz="1000">
              <a:cs typeface="Arial" panose="020B0604020202020204" pitchFamily="34" charset="0"/>
            </a:endParaRPr>
          </a:p>
        </p:txBody>
      </p:sp>
      <p:sp>
        <p:nvSpPr>
          <p:cNvPr id="4" name="Footer Placeholder 3"/>
          <p:cNvSpPr>
            <a:spLocks noGrp="1"/>
          </p:cNvSpPr>
          <p:nvPr>
            <p:ph type="ftr" sz="quarter" idx="2"/>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sz="1000">
              <a:cs typeface="Arial" panose="020B0604020202020204" pitchFamily="34" charset="0"/>
            </a:endParaRPr>
          </a:p>
        </p:txBody>
      </p:sp>
      <p:sp>
        <p:nvSpPr>
          <p:cNvPr id="5" name="Slide Number Placeholder 4"/>
          <p:cNvSpPr>
            <a:spLocks noGrp="1"/>
          </p:cNvSpPr>
          <p:nvPr>
            <p:ph type="sldNum" sz="quarter" idx="3"/>
          </p:nvPr>
        </p:nvSpPr>
        <p:spPr>
          <a:xfrm>
            <a:off x="5180013" y="6513513"/>
            <a:ext cx="3962400" cy="342900"/>
          </a:xfrm>
          <a:prstGeom prst="rect">
            <a:avLst/>
          </a:prstGeom>
        </p:spPr>
        <p:txBody>
          <a:bodyPr vert="horz" lIns="91440" tIns="45720" rIns="91440" bIns="45720" rtlCol="0" anchor="b"/>
          <a:lstStyle>
            <a:lvl1pPr algn="r">
              <a:defRPr sz="1200"/>
            </a:lvl1pPr>
          </a:lstStyle>
          <a:p>
            <a:fld id="{BF293638-C25A-9844-8D5B-B0309EC5F961}" type="slidenum">
              <a:rPr lang="en-US" sz="1000" smtClean="0">
                <a:cs typeface="Arial" panose="020B0604020202020204" pitchFamily="34" charset="0"/>
              </a:rPr>
              <a:t>‹#›</a:t>
            </a:fld>
            <a:endParaRPr lang="en-US" sz="1000">
              <a:cs typeface="Arial" panose="020B0604020202020204" pitchFamily="34" charset="0"/>
            </a:endParaRPr>
          </a:p>
        </p:txBody>
      </p:sp>
    </p:spTree>
    <p:extLst>
      <p:ext uri="{BB962C8B-B14F-4D97-AF65-F5344CB8AC3E}">
        <p14:creationId xmlns:p14="http://schemas.microsoft.com/office/powerpoint/2010/main" val="34768346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000">
                <a:solidFill>
                  <a:schemeClr val="tx2"/>
                </a:solidFill>
                <a:latin typeface="+mn-lt"/>
                <a:cs typeface="Arial" panose="020B0604020202020204" pitchFamily="34" charset="0"/>
              </a:defRPr>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000">
                <a:solidFill>
                  <a:schemeClr val="tx2"/>
                </a:solidFill>
                <a:latin typeface="+mn-lt"/>
                <a:cs typeface="Arial" panose="020B0604020202020204" pitchFamily="34" charset="0"/>
              </a:defRPr>
            </a:lvl1pPr>
          </a:lstStyle>
          <a:p>
            <a:fld id="{EC2C7003-A6A9-A249-88AD-8CFDA7DED64B}" type="datetimeFigureOut">
              <a:rPr lang="en-US" smtClean="0"/>
              <a:pPr/>
              <a:t>11/14/2025</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schemeClr val="accent6"/>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000">
                <a:solidFill>
                  <a:schemeClr val="tx2"/>
                </a:solidFill>
                <a:latin typeface="+mn-lt"/>
                <a:cs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000">
                <a:solidFill>
                  <a:schemeClr val="tx2"/>
                </a:solidFill>
                <a:latin typeface="+mn-lt"/>
                <a:cs typeface="Arial" panose="020B0604020202020204" pitchFamily="34" charset="0"/>
              </a:defRPr>
            </a:lvl1pPr>
          </a:lstStyle>
          <a:p>
            <a:fld id="{50AD15A5-6128-B84F-818D-8AA5BDD9AF9D}" type="slidenum">
              <a:rPr lang="en-US" smtClean="0"/>
              <a:pPr/>
              <a:t>‹#›</a:t>
            </a:fld>
            <a:endParaRPr lang="en-US"/>
          </a:p>
        </p:txBody>
      </p:sp>
    </p:spTree>
    <p:extLst>
      <p:ext uri="{BB962C8B-B14F-4D97-AF65-F5344CB8AC3E}">
        <p14:creationId xmlns:p14="http://schemas.microsoft.com/office/powerpoint/2010/main" val="35262699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2"/>
        </a:solidFill>
        <a:latin typeface="+mn-lt"/>
        <a:ea typeface="+mn-ea"/>
        <a:cs typeface="Arial" panose="020B0604020202020204" pitchFamily="34" charset="0"/>
      </a:defRPr>
    </a:lvl1pPr>
    <a:lvl2pPr marL="457200" algn="l" defTabSz="457200" rtl="0" eaLnBrk="1" latinLnBrk="0" hangingPunct="1">
      <a:defRPr sz="1200" kern="1200">
        <a:solidFill>
          <a:schemeClr val="tx2"/>
        </a:solidFill>
        <a:latin typeface="+mn-lt"/>
        <a:ea typeface="+mn-ea"/>
        <a:cs typeface="Arial" panose="020B0604020202020204" pitchFamily="34" charset="0"/>
      </a:defRPr>
    </a:lvl2pPr>
    <a:lvl3pPr marL="914400" algn="l" defTabSz="457200" rtl="0" eaLnBrk="1" latinLnBrk="0" hangingPunct="1">
      <a:defRPr sz="1200" kern="1200">
        <a:solidFill>
          <a:schemeClr val="tx2"/>
        </a:solidFill>
        <a:latin typeface="+mn-lt"/>
        <a:ea typeface="+mn-ea"/>
        <a:cs typeface="Arial" panose="020B0604020202020204" pitchFamily="34" charset="0"/>
      </a:defRPr>
    </a:lvl3pPr>
    <a:lvl4pPr marL="1371600" algn="l" defTabSz="457200" rtl="0" eaLnBrk="1" latinLnBrk="0" hangingPunct="1">
      <a:defRPr sz="1200" kern="1200">
        <a:solidFill>
          <a:schemeClr val="tx2"/>
        </a:solidFill>
        <a:latin typeface="+mn-lt"/>
        <a:ea typeface="+mn-ea"/>
        <a:cs typeface="Arial" panose="020B0604020202020204" pitchFamily="34" charset="0"/>
      </a:defRPr>
    </a:lvl4pPr>
    <a:lvl5pPr marL="1828800" algn="l" defTabSz="457200" rtl="0" eaLnBrk="1" latinLnBrk="0" hangingPunct="1">
      <a:defRPr sz="1200" kern="1200">
        <a:solidFill>
          <a:schemeClr val="tx2"/>
        </a:solidFill>
        <a:latin typeface="+mn-lt"/>
        <a:ea typeface="+mn-ea"/>
        <a:cs typeface="Arial" panose="020B0604020202020204"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12</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273730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implementation of the 3PLZ represents a strategic shift from viewing third-party connectivity as a purely technical product to delivering a self-service, process-outcome based solution. This new paradigm leverages automation to provide tangible business value, empowering application development teams to manage their own connectivity needs. By aligning with the DevOps philosophy of 'build, run, own,' the solution enables teams to migrate existing connections independently while maintaining adherence to security best practices. The self-service model fosters agility and innovation, allowing teams to respond quickly to changing requirements. Furthermore, the automated delivery framework ensures consistency and scalability, supporting enhanced capabilities and controls as the organization evolves. This shift not only improves operational efficiency but also reinforces a culture of ownership and accountability within the enterprise.</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8C6B470-179D-4B95-8906-D61C195EFD62}"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0096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a:prstGeom prst="rect">
            <a:avLst/>
          </a:prstGeom>
          <a:noFill/>
          <a:ln w="12700">
            <a:solidFill>
              <a:prstClr val="black"/>
            </a:solidFill>
          </a:ln>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b="0" i="0" u="none" strike="noStrike" kern="1200">
                <a:solidFill>
                  <a:schemeClr val="tx1"/>
                </a:solidFill>
                <a:effectLst/>
                <a:latin typeface="+mn-lt"/>
                <a:ea typeface="+mn-ea"/>
                <a:cs typeface="+mn-cs"/>
              </a:rPr>
              <a:t>This slide summarizes the strategic and architectural foundation of the Third-Party Landing Zone. Our goal is to deliver secure, repeatable, and compliant connectivity for third-party use cases.</a:t>
            </a:r>
          </a:p>
          <a:p>
            <a:r>
              <a:rPr lang="en-US" sz="1200" b="0" i="0" u="none" strike="noStrike" kern="1200">
                <a:solidFill>
                  <a:schemeClr val="tx1"/>
                </a:solidFill>
                <a:effectLst/>
                <a:latin typeface="+mn-lt"/>
                <a:ea typeface="+mn-ea"/>
                <a:cs typeface="+mn-cs"/>
              </a:rPr>
              <a:t>The solution is built on a VPN-based architecture that isolates external access and enforces granular controls through service-specific proxies. These proxies support least privilege, segmentation, and auditable access, ensuring that vendor interactions are tightly governed.</a:t>
            </a:r>
          </a:p>
          <a:p>
            <a:r>
              <a:rPr lang="en-US" sz="1200" b="0" i="0" u="none" strike="noStrike" kern="1200">
                <a:solidFill>
                  <a:schemeClr val="tx1"/>
                </a:solidFill>
                <a:effectLst/>
                <a:latin typeface="+mn-lt"/>
                <a:ea typeface="+mn-ea"/>
                <a:cs typeface="+mn-cs"/>
              </a:rPr>
              <a:t>Automation and self-service onboarding reduce manual operations, improving agility and scalability. The platform aligns with key compliance frameworks like SOC 2, ISO 27001, and NIST standards, while also incorporating identity-aware controls and high availability to support enterprise-grade reliability.</a:t>
            </a:r>
          </a:p>
          <a:p>
            <a:endParaRPr lang="en-US"/>
          </a:p>
        </p:txBody>
      </p:sp>
    </p:spTree>
    <p:extLst>
      <p:ext uri="{BB962C8B-B14F-4D97-AF65-F5344CB8AC3E}">
        <p14:creationId xmlns:p14="http://schemas.microsoft.com/office/powerpoint/2010/main" val="2748373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E871B-6DC1-B45F-C008-1540150191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1C9BF-E195-7E74-B8C7-064407D9EA02}"/>
              </a:ext>
            </a:extLst>
          </p:cNvPr>
          <p:cNvSpPr>
            <a:spLocks noGrp="1" noRot="1" noChangeAspect="1"/>
          </p:cNvSpPr>
          <p:nvPr>
            <p:ph type="sldImg"/>
          </p:nvPr>
        </p:nvSpPr>
        <p:spPr>
          <a:xfrm>
            <a:off x="687388" y="1143000"/>
            <a:ext cx="5483225"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4E0365C-9810-EBC2-A48E-7C4E72DEBA4E}"/>
              </a:ext>
            </a:extLst>
          </p:cNvPr>
          <p:cNvSpPr>
            <a:spLocks noGrp="1"/>
          </p:cNvSpPr>
          <p:nvPr>
            <p:ph type="body" idx="1"/>
          </p:nvPr>
        </p:nvSpPr>
        <p:spPr>
          <a:xfrm>
            <a:off x="685800" y="4400550"/>
            <a:ext cx="5486400" cy="3600450"/>
          </a:xfrm>
          <a:prstGeom prst="rect">
            <a:avLst/>
          </a:prstGeom>
        </p:spPr>
        <p:txBody>
          <a:bodyPr/>
          <a:lstStyle/>
          <a:p>
            <a:r>
              <a:rPr lang="en-US" sz="1200" b="0" i="0" u="none" strike="noStrike" kern="1200">
                <a:solidFill>
                  <a:schemeClr val="tx1"/>
                </a:solidFill>
                <a:effectLst/>
                <a:latin typeface="+mn-lt"/>
                <a:ea typeface="+mn-ea"/>
                <a:cs typeface="+mn-cs"/>
              </a:rPr>
              <a:t>This slide summarizes the strategic and architectural foundation of the Third-Party Landing Zone. Our goal is to deliver secure, repeatable, and compliant connectivity for third-party use cases.</a:t>
            </a:r>
          </a:p>
          <a:p>
            <a:r>
              <a:rPr lang="en-US" sz="1200" b="0" i="0" u="none" strike="noStrike" kern="1200">
                <a:solidFill>
                  <a:schemeClr val="tx1"/>
                </a:solidFill>
                <a:effectLst/>
                <a:latin typeface="+mn-lt"/>
                <a:ea typeface="+mn-ea"/>
                <a:cs typeface="+mn-cs"/>
              </a:rPr>
              <a:t>The solution is built on a VPN-based architecture that isolates external access and enforces granular controls through service-specific proxies. These proxies support least privilege, segmentation, and auditable access, ensuring that vendor interactions are tightly governed.</a:t>
            </a:r>
          </a:p>
          <a:p>
            <a:r>
              <a:rPr lang="en-US" sz="1200" b="0" i="0" u="none" strike="noStrike" kern="1200">
                <a:solidFill>
                  <a:schemeClr val="tx1"/>
                </a:solidFill>
                <a:effectLst/>
                <a:latin typeface="+mn-lt"/>
                <a:ea typeface="+mn-ea"/>
                <a:cs typeface="+mn-cs"/>
              </a:rPr>
              <a:t>Automation and self-service onboarding reduce manual operations, improving agility and scalability. The platform aligns with key compliance frameworks like SOC 2, ISO 27001, and NIST standards, while also incorporating identity-aware controls and high availability to support enterprise-grade reliability.</a:t>
            </a:r>
          </a:p>
          <a:p>
            <a:endParaRPr lang="en-US"/>
          </a:p>
        </p:txBody>
      </p:sp>
    </p:spTree>
    <p:extLst>
      <p:ext uri="{BB962C8B-B14F-4D97-AF65-F5344CB8AC3E}">
        <p14:creationId xmlns:p14="http://schemas.microsoft.com/office/powerpoint/2010/main" val="3012838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32B7F-AB76-639A-2DA4-087229842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90E89B-0B7A-224E-32A6-489CD0C124F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F4549C8-6165-D55F-46DF-B1F04B1A66A2}"/>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44333CF1-2E50-0DCD-95A4-87C8D10CDD9E}"/>
              </a:ext>
            </a:extLst>
          </p:cNvPr>
          <p:cNvSpPr>
            <a:spLocks noGrp="1"/>
          </p:cNvSpPr>
          <p:nvPr>
            <p:ph type="sldNum" sz="quarter" idx="5"/>
          </p:nvPr>
        </p:nvSpPr>
        <p:spPr/>
      </p:sp>
    </p:spTree>
    <p:extLst>
      <p:ext uri="{BB962C8B-B14F-4D97-AF65-F5344CB8AC3E}">
        <p14:creationId xmlns:p14="http://schemas.microsoft.com/office/powerpoint/2010/main" val="2772538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06284-CB53-0B9F-9A10-CD9B1AE87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0FC9B-4BEF-A556-ED42-9F3D497F91B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29377321-B3FD-5A7D-66BE-05FD0D38E45A}"/>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EB7869BD-9F39-7864-668E-1D486820D929}"/>
              </a:ext>
            </a:extLst>
          </p:cNvPr>
          <p:cNvSpPr>
            <a:spLocks noGrp="1"/>
          </p:cNvSpPr>
          <p:nvPr>
            <p:ph type="sldNum" sz="quarter" idx="5"/>
          </p:nvPr>
        </p:nvSpPr>
        <p:spPr/>
      </p:sp>
    </p:spTree>
    <p:extLst>
      <p:ext uri="{BB962C8B-B14F-4D97-AF65-F5344CB8AC3E}">
        <p14:creationId xmlns:p14="http://schemas.microsoft.com/office/powerpoint/2010/main" val="1417087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11123-71B4-D8BD-B010-EF44A1A61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01C8C-D298-9002-4B03-BAF6C61C80F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DD6112C8-2423-D586-A8B3-C4C6A3C61D09}"/>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511750B0-B5EC-D59F-03DD-7B7B6811B9AA}"/>
              </a:ext>
            </a:extLst>
          </p:cNvPr>
          <p:cNvSpPr>
            <a:spLocks noGrp="1"/>
          </p:cNvSpPr>
          <p:nvPr>
            <p:ph type="sldNum" sz="quarter" idx="5"/>
          </p:nvPr>
        </p:nvSpPr>
        <p:spPr/>
      </p:sp>
    </p:spTree>
    <p:extLst>
      <p:ext uri="{BB962C8B-B14F-4D97-AF65-F5344CB8AC3E}">
        <p14:creationId xmlns:p14="http://schemas.microsoft.com/office/powerpoint/2010/main" val="2206184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E600D-9E0F-1C04-6B5C-C6C6763D8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90698-DC4A-4FE2-28E0-CDEBD06CFCB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B06D2EF4-0292-9F23-8A36-C3553A89B8A3}"/>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59C89BDC-DC84-9F7C-D4FD-02D84E4FE04C}"/>
              </a:ext>
            </a:extLst>
          </p:cNvPr>
          <p:cNvSpPr>
            <a:spLocks noGrp="1"/>
          </p:cNvSpPr>
          <p:nvPr>
            <p:ph type="sldNum" sz="quarter" idx="5"/>
          </p:nvPr>
        </p:nvSpPr>
        <p:spPr/>
      </p:sp>
    </p:spTree>
    <p:extLst>
      <p:ext uri="{BB962C8B-B14F-4D97-AF65-F5344CB8AC3E}">
        <p14:creationId xmlns:p14="http://schemas.microsoft.com/office/powerpoint/2010/main" val="68899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34227-F02B-4FB0-D402-681BA0436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1D079D-ABC6-57B3-A590-E75225174A6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E9FCA7E-2CA9-76DA-40B9-CFD01CC596D7}"/>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FCE350FA-5027-63E8-33E9-F518A30B8CF6}"/>
              </a:ext>
            </a:extLst>
          </p:cNvPr>
          <p:cNvSpPr>
            <a:spLocks noGrp="1"/>
          </p:cNvSpPr>
          <p:nvPr>
            <p:ph type="sldNum" sz="quarter" idx="5"/>
          </p:nvPr>
        </p:nvSpPr>
        <p:spPr/>
      </p:sp>
    </p:spTree>
    <p:extLst>
      <p:ext uri="{BB962C8B-B14F-4D97-AF65-F5344CB8AC3E}">
        <p14:creationId xmlns:p14="http://schemas.microsoft.com/office/powerpoint/2010/main" val="2401650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4B20E-8F73-7E77-F8BC-659527D809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4F892F-8A2E-9413-EE62-BB4007263604}"/>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51B995F5-EDA2-BF75-3820-82879C7C59AC}"/>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40CE66C8-4C2C-D71D-7883-86D81D9567EC}"/>
              </a:ext>
            </a:extLst>
          </p:cNvPr>
          <p:cNvSpPr>
            <a:spLocks noGrp="1"/>
          </p:cNvSpPr>
          <p:nvPr>
            <p:ph type="sldNum" sz="quarter" idx="5"/>
          </p:nvPr>
        </p:nvSpPr>
        <p:spPr/>
      </p:sp>
    </p:spTree>
    <p:extLst>
      <p:ext uri="{BB962C8B-B14F-4D97-AF65-F5344CB8AC3E}">
        <p14:creationId xmlns:p14="http://schemas.microsoft.com/office/powerpoint/2010/main" val="109645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13</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409039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B331A-9824-DDF2-B099-B7D958034F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B47AB2-7B6E-7D82-5AAD-91D20A78F17A}"/>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DE023D2-0938-842B-F4F0-AF122CE4063A}"/>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6C203DE5-371C-D21B-B513-DB61DA76F6CE}"/>
              </a:ext>
            </a:extLst>
          </p:cNvPr>
          <p:cNvSpPr>
            <a:spLocks noGrp="1"/>
          </p:cNvSpPr>
          <p:nvPr>
            <p:ph type="sldNum" sz="quarter" idx="5"/>
          </p:nvPr>
        </p:nvSpPr>
        <p:spPr/>
      </p:sp>
    </p:spTree>
    <p:extLst>
      <p:ext uri="{BB962C8B-B14F-4D97-AF65-F5344CB8AC3E}">
        <p14:creationId xmlns:p14="http://schemas.microsoft.com/office/powerpoint/2010/main" val="220582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B3566-0D6C-E83F-E68A-A17B1753A0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B6177-25FD-5DE5-00E8-1FA1F2AFAB4B}"/>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5679AF8-AB63-2F10-7B9E-CF49FC5A1159}"/>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A7A28E55-BFE9-DAE7-8A6E-A31F47A3A7AB}"/>
              </a:ext>
            </a:extLst>
          </p:cNvPr>
          <p:cNvSpPr>
            <a:spLocks noGrp="1"/>
          </p:cNvSpPr>
          <p:nvPr>
            <p:ph type="sldNum" sz="quarter" idx="5"/>
          </p:nvPr>
        </p:nvSpPr>
        <p:spPr/>
      </p:sp>
    </p:spTree>
    <p:extLst>
      <p:ext uri="{BB962C8B-B14F-4D97-AF65-F5344CB8AC3E}">
        <p14:creationId xmlns:p14="http://schemas.microsoft.com/office/powerpoint/2010/main" val="3306787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88916-4980-33A2-302F-7DE96473C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036FE-BA41-CB4C-BC24-DD144FB7DEC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73FB980-D4C9-18D1-5BE0-687DA5B34467}"/>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EA7102CB-4B10-4E7C-CA99-A6EF97830E0E}"/>
              </a:ext>
            </a:extLst>
          </p:cNvPr>
          <p:cNvSpPr>
            <a:spLocks noGrp="1"/>
          </p:cNvSpPr>
          <p:nvPr>
            <p:ph type="sldNum" sz="quarter" idx="5"/>
          </p:nvPr>
        </p:nvSpPr>
        <p:spPr/>
      </p:sp>
    </p:spTree>
    <p:extLst>
      <p:ext uri="{BB962C8B-B14F-4D97-AF65-F5344CB8AC3E}">
        <p14:creationId xmlns:p14="http://schemas.microsoft.com/office/powerpoint/2010/main" val="19136193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26DE00-F4C7-F257-F324-BC88834E4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2D188D-642E-FA9D-2F52-1BE2B6A62797}"/>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179223B-61E3-7AEF-4FC4-53B440773FF2}"/>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AA807494-C286-4914-2E7E-374826866ABE}"/>
              </a:ext>
            </a:extLst>
          </p:cNvPr>
          <p:cNvSpPr>
            <a:spLocks noGrp="1"/>
          </p:cNvSpPr>
          <p:nvPr>
            <p:ph type="sldNum" sz="quarter" idx="5"/>
          </p:nvPr>
        </p:nvSpPr>
        <p:spPr/>
      </p:sp>
    </p:spTree>
    <p:extLst>
      <p:ext uri="{BB962C8B-B14F-4D97-AF65-F5344CB8AC3E}">
        <p14:creationId xmlns:p14="http://schemas.microsoft.com/office/powerpoint/2010/main" val="3093164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3FA7B-767D-27EF-77F8-3C0F3E0F5A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33B140-BDBA-C3C9-8A45-8129623435A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EB142A36-6585-91F2-31EB-96D19D1D3D27}"/>
              </a:ext>
            </a:extLst>
          </p:cNvPr>
          <p:cNvSpPr>
            <a:spLocks noGrp="1"/>
          </p:cNvSpPr>
          <p:nvPr>
            <p:ph type="body" sz="quarter" idx="3"/>
          </p:nvPr>
        </p:nvSpPr>
        <p:spPr/>
        <p:txBody>
          <a:bodyPr/>
          <a:lstStyle/>
          <a:p>
            <a:r>
              <a:t>The platform is defined around service patterns, not raw network reachability.</a:t>
            </a:r>
          </a:p>
          <a:p>
            <a:endParaRPr/>
          </a:p>
          <a:p>
            <a:r>
              <a:t>We require at least five core patterns: secure file transfer; collaboration access; virtual desktop; internal web applications; and web APIs.</a:t>
            </a:r>
          </a:p>
          <a:p>
            <a:endParaRPr/>
          </a:p>
          <a:p>
            <a:r>
              <a:t>Each pattern must be implemented as an opinionated, secure service, with per-tenant proxies and policies.</a:t>
            </a:r>
          </a:p>
          <a:p>
            <a:endParaRPr/>
          </a:p>
          <a:p>
            <a:r>
              <a:t>We expect support for both enterprise paths, where traffic terminates in internal environments, and internet or SaaS paths, where traffic goes through controlled egress to external services.</a:t>
            </a:r>
          </a:p>
        </p:txBody>
      </p:sp>
      <p:sp>
        <p:nvSpPr>
          <p:cNvPr id="4" name="Slide Number Placeholder 3">
            <a:extLst>
              <a:ext uri="{FF2B5EF4-FFF2-40B4-BE49-F238E27FC236}">
                <a16:creationId xmlns:a16="http://schemas.microsoft.com/office/drawing/2014/main" id="{8D7877C1-C2F1-E457-E46C-F3E9A81251A6}"/>
              </a:ext>
            </a:extLst>
          </p:cNvPr>
          <p:cNvSpPr>
            <a:spLocks noGrp="1"/>
          </p:cNvSpPr>
          <p:nvPr>
            <p:ph type="sldNum" sz="quarter" idx="5"/>
          </p:nvPr>
        </p:nvSpPr>
        <p:spPr/>
      </p:sp>
    </p:spTree>
    <p:extLst>
      <p:ext uri="{BB962C8B-B14F-4D97-AF65-F5344CB8AC3E}">
        <p14:creationId xmlns:p14="http://schemas.microsoft.com/office/powerpoint/2010/main" val="622801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slide sets clear expectations on what the business provides versus what we expect from the vendor platform.</a:t>
            </a:r>
          </a:p>
          <a:p>
            <a:endParaRPr/>
          </a:p>
          <a:p>
            <a:r>
              <a:t>On the business side, we must provide an application governance mechanism that issues Universal Application IDs and a Universal Identifier for third-party partners, the 3pBID.</a:t>
            </a:r>
          </a:p>
          <a:p>
            <a:endParaRPr/>
          </a:p>
          <a:p>
            <a:r>
              <a:t>Those identifiers are used to create and label site-to-site VPN connections between partners and Virtual Tenants and to identify entities when generating mTLS certificates for Web and Web API connections.</a:t>
            </a:r>
          </a:p>
          <a:p>
            <a:endParaRPr/>
          </a:p>
          <a:p>
            <a:r>
              <a:t>The business is also responsible for operating PKI processes to generate and securely deliver mTLS certificates, and for providing SAML/OAuth2/OIDC identity providers for SSO and role-based access to the Virtual Tenant portal.</a:t>
            </a:r>
          </a:p>
          <a:p>
            <a:endParaRPr/>
          </a:p>
          <a:p>
            <a:r>
              <a:t>On the vendor side, the platform must consume these identifiers as first-class attributes in the tenant model and configuration APIs, automatically build VPNs and service proxies from portal data, and integrate cleanly with our PKI and identity providers.</a:t>
            </a:r>
          </a:p>
          <a:p>
            <a:endParaRPr/>
          </a:p>
          <a:p>
            <a:r>
              <a:t>This division of responsibilities makes it clear that governance, identity, and certificate issuance remain enterprise functions, while the vendor focuses on automation, enforcement, and integration.</a:t>
            </a: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final slide summarizes what we want to see in responses.</a:t>
            </a:r>
          </a:p>
          <a:p>
            <a:endParaRPr/>
          </a:p>
          <a:p>
            <a:r>
              <a:t>Vendors should describe end-to-end workflows starting from an application owner using the portal, through approval, to automated IPsec and service proxy deployment.</a:t>
            </a:r>
          </a:p>
          <a:p>
            <a:endParaRPr/>
          </a:p>
          <a:p>
            <a:r>
              <a:t>They should show how their platform implements each of the required service patterns in a vendor-neutral, standards-based way.</a:t>
            </a:r>
          </a:p>
          <a:p>
            <a:endParaRPr/>
          </a:p>
          <a:p>
            <a:r>
              <a:t>We expect concrete evidence of self-service forms that generate remote IPsec bundles, VLZ tenant configuration, and proxy rules, plus reference architectures, runbooks, and automation artifacts.</a:t>
            </a:r>
          </a:p>
          <a:p>
            <a:endParaRPr/>
          </a:p>
          <a:p>
            <a:r>
              <a:t>Finally, responses should map capabilities not only to our security, compliance, and scalability requirements, but also to the shared responsibility model between the business and the vendor platform.</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14</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113086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15</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2995630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16</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3093592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51CDE-771F-A789-E41F-B2C6841B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B8665-FBC1-2237-D8EB-C6FD70089D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84B675-98DC-4F5C-A276-D1CF1FB8D0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809099-D8F0-8112-A307-266A68AC0AB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17</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1536698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7F28F-D90A-681B-F831-773EE35A4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02B4C3-FDD3-1927-B50F-1BE35D3F5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1DCFD6-FD3F-0D8A-216A-D70B5803BA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649AE0-36F4-332F-9C51-64A3E750FFF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 typeface="Arial"/>
              <a:buNone/>
              <a:tabLst/>
              <a:defRPr/>
            </a:pPr>
            <a:fld id="{50AD15A5-6128-B84F-818D-8AA5BDD9AF9D}" type="slidenum">
              <a:rPr kumimoji="0" lang="en-US" sz="1000" b="0" i="0" u="none" strike="noStrike" kern="1200" cap="none" spc="0" normalizeH="0" baseline="0" noProof="0" smtClean="0">
                <a:ln>
                  <a:noFill/>
                </a:ln>
                <a:solidFill>
                  <a:srgbClr val="3F3F3F"/>
                </a:solidFill>
                <a:effectLst/>
                <a:uLnTx/>
                <a:uFillTx/>
                <a:latin typeface="CVS Health Sans"/>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 typeface="Arial"/>
                <a:buNone/>
                <a:tabLst/>
                <a:defRPr/>
              </a:pPr>
              <a:t>19</a:t>
            </a:fld>
            <a:endParaRPr kumimoji="0" lang="en-US" sz="1000" b="0" i="0" u="none" strike="noStrike" kern="1200" cap="none" spc="0" normalizeH="0" baseline="0" noProof="0">
              <a:ln>
                <a:noFill/>
              </a:ln>
              <a:solidFill>
                <a:srgbClr val="3F3F3F"/>
              </a:solidFill>
              <a:effectLst/>
              <a:uLnTx/>
              <a:uFillTx/>
              <a:latin typeface="CVS Health Sans"/>
              <a:ea typeface="+mn-ea"/>
              <a:cs typeface="Arial" panose="020B0604020202020204" pitchFamily="34" charset="0"/>
            </a:endParaRPr>
          </a:p>
        </p:txBody>
      </p:sp>
    </p:spTree>
    <p:extLst>
      <p:ext uri="{BB962C8B-B14F-4D97-AF65-F5344CB8AC3E}">
        <p14:creationId xmlns:p14="http://schemas.microsoft.com/office/powerpoint/2010/main" val="50599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deck summarizes the requirements for a Third-Party Landing Zone platform as defined in our RFP.</a:t>
            </a:r>
          </a:p>
          <a:p>
            <a:endParaRPr/>
          </a:p>
          <a:p>
            <a:r>
              <a:t>The key themes are vendor-neutral design, clear service patterns, a self-service portal experience, and strong automation.</a:t>
            </a:r>
          </a:p>
          <a:p>
            <a:endParaRPr/>
          </a:p>
          <a:p>
            <a:r>
              <a:t>We’re not looking for just another VPN product. We’re looking for a platform that application teams can consume through a web portal and APIs.</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Communication with external vendors is essential for business success, yet it introduces significant security and operational risks. Traditional connectivity models often lack the necessary isolation, auditability, and scalability required to safeguard enterprise applications. These models typically rely on manual processes that hinder agility and increase complexity, making it difficult for organizations to adapt quickly to evolving business needs. The absence of a standardized, secure, and automated approach to vendor connectivity exposes the enterprise to potential vulnerabilities and inefficiencies. As the volume and diversity of third-party interactions grow, the limitations of existing connectivity solutions become more pronounced, necessitating a transformative approach that addresses both technical and operational challenges.</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28C6B470-179D-4B95-8906-D61C195EFD62}" type="slidenum">
              <a:rPr kumimoji="0" lang="en-US" sz="18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209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3.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6386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3606547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EA0A-5779-F283-2BDC-A095694BAC02}"/>
              </a:ext>
            </a:extLst>
          </p:cNvPr>
          <p:cNvSpPr>
            <a:spLocks noGrp="1"/>
          </p:cNvSpPr>
          <p:nvPr>
            <p:ph type="title"/>
          </p:nvPr>
        </p:nvSpPr>
        <p:spPr>
          <a:xfrm>
            <a:off x="557784" y="530351"/>
            <a:ext cx="8507839" cy="713232"/>
          </a:xfrm>
        </p:spPr>
        <p:txBody>
          <a:bodyPr/>
          <a:lstStyle/>
          <a:p>
            <a:r>
              <a:rPr lang="en-US"/>
              <a:t>Click to edit Master title style</a:t>
            </a:r>
          </a:p>
        </p:txBody>
      </p:sp>
      <p:sp>
        <p:nvSpPr>
          <p:cNvPr id="4" name="Rectangle 3">
            <a:extLst>
              <a:ext uri="{FF2B5EF4-FFF2-40B4-BE49-F238E27FC236}">
                <a16:creationId xmlns:a16="http://schemas.microsoft.com/office/drawing/2014/main" id="{1DF726CB-0C8A-82ED-F8F8-B07E3E1ABDD0}"/>
              </a:ext>
            </a:extLst>
          </p:cNvPr>
          <p:cNvSpPr/>
          <p:nvPr userDrawn="1"/>
        </p:nvSpPr>
        <p:spPr bwMode="gray">
          <a:xfrm>
            <a:off x="9065623" y="0"/>
            <a:ext cx="3123201" cy="6858000"/>
          </a:xfrm>
          <a:prstGeom prst="rect">
            <a:avLst/>
          </a:prstGeom>
          <a:solidFill>
            <a:schemeClr val="bg2">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sz="1500" b="1">
              <a:solidFill>
                <a:schemeClr val="bg1"/>
              </a:solidFill>
              <a:latin typeface="Arial" panose="020B0604020202020204" pitchFamily="34" charset="0"/>
              <a:cs typeface="Arial" panose="020B0604020202020204" pitchFamily="34" charset="0"/>
            </a:endParaRPr>
          </a:p>
        </p:txBody>
      </p:sp>
      <p:pic>
        <p:nvPicPr>
          <p:cNvPr id="5" name="Graphic 4" descr="CVS Health logo.">
            <a:extLst>
              <a:ext uri="{FF2B5EF4-FFF2-40B4-BE49-F238E27FC236}">
                <a16:creationId xmlns:a16="http://schemas.microsoft.com/office/drawing/2014/main" id="{33A441C1-3931-AFD1-A41D-E7C54D2AB5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9" y="6373368"/>
            <a:ext cx="1273813" cy="155448"/>
          </a:xfrm>
          <a:prstGeom prst="rect">
            <a:avLst/>
          </a:prstGeom>
        </p:spPr>
      </p:pic>
    </p:spTree>
    <p:extLst>
      <p:ext uri="{BB962C8B-B14F-4D97-AF65-F5344CB8AC3E}">
        <p14:creationId xmlns:p14="http://schemas.microsoft.com/office/powerpoint/2010/main" val="328949309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1_Title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77AE3C-489E-5CBA-8846-82995E83DAB0}"/>
              </a:ext>
            </a:extLst>
          </p:cNvPr>
          <p:cNvSpPr/>
          <p:nvPr userDrawn="1"/>
        </p:nvSpPr>
        <p:spPr bwMode="gray">
          <a:xfrm>
            <a:off x="1" y="0"/>
            <a:ext cx="12188825" cy="6858000"/>
          </a:xfrm>
          <a:prstGeom prst="rect">
            <a:avLst/>
          </a:prstGeom>
          <a:gradFill>
            <a:gsLst>
              <a:gs pos="100000">
                <a:srgbClr val="CCE6FF"/>
              </a:gs>
              <a:gs pos="0">
                <a:schemeClr val="bg2">
                  <a:lumMod val="20000"/>
                  <a:lumOff val="80000"/>
                </a:schemeClr>
              </a:gs>
            </a:gsLst>
            <a:lin ang="0" scaled="0"/>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sp>
        <p:nvSpPr>
          <p:cNvPr id="24" name="Title 1"/>
          <p:cNvSpPr>
            <a:spLocks noGrp="1"/>
          </p:cNvSpPr>
          <p:nvPr>
            <p:ph type="ctrTitle" hasCustomPrompt="1"/>
          </p:nvPr>
        </p:nvSpPr>
        <p:spPr>
          <a:xfrm>
            <a:off x="568671" y="850392"/>
            <a:ext cx="4178808" cy="5157216"/>
          </a:xfrm>
          <a:prstGeom prst="roundRect">
            <a:avLst>
              <a:gd name="adj" fmla="val 4392"/>
            </a:avLst>
          </a:prstGeom>
          <a:solidFill>
            <a:schemeClr val="bg1"/>
          </a:solidFill>
          <a:effectLst>
            <a:outerShdw blurRad="393700" sx="102000" sy="102000" algn="ctr" rotWithShape="0">
              <a:srgbClr val="000000">
                <a:alpha val="24000"/>
              </a:srgbClr>
            </a:outerShdw>
          </a:effectLst>
        </p:spPr>
        <p:txBody>
          <a:bodyPr lIns="402336" tIns="457200" rIns="365760" bIns="182880" anchor="t">
            <a:noAutofit/>
          </a:bodyPr>
          <a:lstStyle>
            <a:lvl1pPr algn="l">
              <a:defRPr sz="3599" b="0" i="0">
                <a:solidFill>
                  <a:schemeClr val="tx2"/>
                </a:solidFill>
                <a:latin typeface="CVS Health Sans Medium" panose="020B0504020202020204" pitchFamily="34" charset="0"/>
              </a:defRPr>
            </a:lvl1pPr>
          </a:lstStyle>
          <a:p>
            <a:r>
              <a:rPr lang="en-US"/>
              <a:t>Presentation title here</a:t>
            </a:r>
          </a:p>
        </p:txBody>
      </p:sp>
      <p:cxnSp>
        <p:nvCxnSpPr>
          <p:cNvPr id="25" name="Straight Connector 24">
            <a:extLst>
              <a:ext uri="{FF2B5EF4-FFF2-40B4-BE49-F238E27FC236}">
                <a16:creationId xmlns:a16="http://schemas.microsoft.com/office/drawing/2014/main" id="{77A45137-D954-4F74-A043-F7DE2DC22D97}"/>
              </a:ext>
              <a:ext uri="{C183D7F6-B498-43B3-948B-1728B52AA6E4}">
                <adec:decorative xmlns:adec="http://schemas.microsoft.com/office/drawing/2017/decorative" val="1"/>
              </a:ext>
            </a:extLst>
          </p:cNvPr>
          <p:cNvCxnSpPr/>
          <p:nvPr userDrawn="1"/>
        </p:nvCxnSpPr>
        <p:spPr>
          <a:xfrm>
            <a:off x="1016727" y="2679062"/>
            <a:ext cx="393596" cy="0"/>
          </a:xfrm>
          <a:prstGeom prst="line">
            <a:avLst/>
          </a:prstGeom>
          <a:ln w="25400" cmpd="sng">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6" hasCustomPrompt="1"/>
          </p:nvPr>
        </p:nvSpPr>
        <p:spPr>
          <a:xfrm>
            <a:off x="989295" y="3063240"/>
            <a:ext cx="3282696" cy="1262324"/>
          </a:xfrm>
        </p:spPr>
        <p:txBody>
          <a:bodyPr/>
          <a:lstStyle>
            <a:lvl1pPr>
              <a:defRPr sz="1500" b="1">
                <a:solidFill>
                  <a:schemeClr val="tx2"/>
                </a:solidFill>
              </a:defRPr>
            </a:lvl1pPr>
            <a:lvl2pPr marL="0" indent="0">
              <a:spcBef>
                <a:spcPts val="0"/>
              </a:spcBef>
              <a:spcAft>
                <a:spcPts val="2399"/>
              </a:spcAft>
              <a:buFontTx/>
              <a:buNone/>
              <a:defRPr sz="1300">
                <a:solidFill>
                  <a:schemeClr val="tx2"/>
                </a:solidFill>
              </a:defRPr>
            </a:lvl2pPr>
            <a:lvl3pPr marL="0" indent="0">
              <a:buFontTx/>
              <a:buNone/>
              <a:defRPr sz="1200">
                <a:solidFill>
                  <a:schemeClr val="tx2"/>
                </a:solidFill>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5" name="Graphic 14" descr="CVS Health logo">
            <a:extLst>
              <a:ext uri="{FF2B5EF4-FFF2-40B4-BE49-F238E27FC236}">
                <a16:creationId xmlns:a16="http://schemas.microsoft.com/office/drawing/2014/main" id="{20283CA7-E5C8-1743-B657-BA1BA157B55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3967" y="5243839"/>
            <a:ext cx="2276856" cy="277853"/>
          </a:xfrm>
          <a:prstGeom prst="rect">
            <a:avLst/>
          </a:prstGeom>
        </p:spPr>
      </p:pic>
      <p:pic>
        <p:nvPicPr>
          <p:cNvPr id="5" name="Picture 4" descr="A white heart on a black background&#10;&#10;AI-generated content may be incorrect.">
            <a:extLst>
              <a:ext uri="{FF2B5EF4-FFF2-40B4-BE49-F238E27FC236}">
                <a16:creationId xmlns:a16="http://schemas.microsoft.com/office/drawing/2014/main" id="{3FC52C92-8C89-EA27-3697-48EF93DBA1AA}"/>
              </a:ext>
            </a:extLst>
          </p:cNvPr>
          <p:cNvPicPr>
            <a:picLocks noChangeAspect="1"/>
          </p:cNvPicPr>
          <p:nvPr userDrawn="1"/>
        </p:nvPicPr>
        <p:blipFill>
          <a:blip r:embed="rId4">
            <a:alphaModFix amt="39000"/>
          </a:blip>
          <a:srcRect r="32615" b="22518"/>
          <a:stretch/>
        </p:blipFill>
        <p:spPr>
          <a:xfrm>
            <a:off x="5580843" y="347851"/>
            <a:ext cx="7028608" cy="6858000"/>
          </a:xfrm>
          <a:prstGeom prst="rect">
            <a:avLst/>
          </a:prstGeom>
        </p:spPr>
      </p:pic>
    </p:spTree>
    <p:extLst>
      <p:ext uri="{BB962C8B-B14F-4D97-AF65-F5344CB8AC3E}">
        <p14:creationId xmlns:p14="http://schemas.microsoft.com/office/powerpoint/2010/main" val="158238679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6_Agend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300D354-F7EF-683C-2F5C-493972894D4F}"/>
              </a:ext>
            </a:extLst>
          </p:cNvPr>
          <p:cNvSpPr/>
          <p:nvPr userDrawn="1"/>
        </p:nvSpPr>
        <p:spPr bwMode="gray">
          <a:xfrm>
            <a:off x="1" y="0"/>
            <a:ext cx="12188825" cy="4019562"/>
          </a:xfrm>
          <a:prstGeom prst="rect">
            <a:avLst/>
          </a:prstGeom>
          <a:gradFill flip="none" rotWithShape="1">
            <a:gsLst>
              <a:gs pos="0">
                <a:srgbClr val="CCE6FF"/>
              </a:gs>
              <a:gs pos="100000">
                <a:schemeClr val="bg1"/>
              </a:gs>
            </a:gsLst>
            <a:lin ang="54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b="1">
              <a:solidFill>
                <a:schemeClr val="bg1"/>
              </a:solidFill>
            </a:endParaRPr>
          </a:p>
        </p:txBody>
      </p:sp>
      <p:pic>
        <p:nvPicPr>
          <p:cNvPr id="8" name="Graphic 7" descr="CVS Health logo">
            <a:extLst>
              <a:ext uri="{FF2B5EF4-FFF2-40B4-BE49-F238E27FC236}">
                <a16:creationId xmlns:a16="http://schemas.microsoft.com/office/drawing/2014/main" id="{C0F86FE1-9C65-B265-9E3F-123303BC516C}"/>
              </a:ext>
            </a:extLst>
          </p:cNvPr>
          <p:cNvPicPr>
            <a:picLocks noChangeAspect="1"/>
          </p:cNvPicPr>
          <p:nvPr userDrawn="1"/>
        </p:nvPicPr>
        <p:blipFill>
          <a:blip r:embed="rId2">
            <a:extLst>
              <a:ext uri="{96DAC541-7B7A-43D3-8B79-37D633B846F1}">
                <asvg:svgBlip xmlns:asvg="http://schemas.microsoft.com/office/drawing/2016/SVG/main" r:embed="rId3"/>
              </a:ext>
            </a:extLst>
          </a:blip>
          <a:srcRect r="84711"/>
          <a:stretch/>
        </p:blipFill>
        <p:spPr>
          <a:xfrm>
            <a:off x="11371898" y="466685"/>
            <a:ext cx="348108" cy="277853"/>
          </a:xfrm>
          <a:prstGeom prst="rect">
            <a:avLst/>
          </a:prstGeom>
        </p:spPr>
      </p:pic>
      <p:sp>
        <p:nvSpPr>
          <p:cNvPr id="2" name="Text Placeholder 2">
            <a:extLst>
              <a:ext uri="{FF2B5EF4-FFF2-40B4-BE49-F238E27FC236}">
                <a16:creationId xmlns:a16="http://schemas.microsoft.com/office/drawing/2014/main" id="{3DCAA8CC-B899-2A21-46D0-20472A3C1C6D}"/>
              </a:ext>
            </a:extLst>
          </p:cNvPr>
          <p:cNvSpPr>
            <a:spLocks noGrp="1"/>
          </p:cNvSpPr>
          <p:nvPr>
            <p:ph idx="1"/>
          </p:nvPr>
        </p:nvSpPr>
        <p:spPr bwMode="gray">
          <a:xfrm>
            <a:off x="569913" y="1773936"/>
            <a:ext cx="6651422" cy="3977640"/>
          </a:xfrm>
          <a:prstGeom prst="rect">
            <a:avLst/>
          </a:prstGeom>
        </p:spPr>
        <p:txBody>
          <a:bodyPr vert="horz" lIns="0" tIns="0" rIns="0" bIns="0" rtlCol="0">
            <a:noAutofit/>
          </a:bodyPr>
          <a:lstStyle>
            <a:lvl1pPr>
              <a:defRPr sz="1799" b="0" i="0">
                <a:latin typeface="CVS Health Sans" panose="020B0504020202020204" pitchFamily="34" charset="0"/>
              </a:defRPr>
            </a:lvl1pPr>
          </a:lstStyle>
          <a:p>
            <a:pPr lvl="0"/>
            <a:r>
              <a:rPr lang="en-US"/>
              <a:t>Click to edit Master text styles</a:t>
            </a:r>
          </a:p>
          <a:p>
            <a:pPr lvl="1"/>
            <a:r>
              <a:rPr lang="en-US"/>
              <a:t>First-level bullet</a:t>
            </a:r>
          </a:p>
          <a:p>
            <a:pPr marL="342797" marR="0" lvl="2" indent="-171399" algn="l" defTabSz="457063" rtl="0" eaLnBrk="1" fontAlgn="auto" latinLnBrk="0" hangingPunct="1">
              <a:lnSpc>
                <a:spcPct val="100000"/>
              </a:lnSpc>
              <a:spcBef>
                <a:spcPts val="600"/>
              </a:spcBef>
              <a:spcAft>
                <a:spcPts val="0"/>
              </a:spcAft>
              <a:buClrTx/>
              <a:buSzTx/>
              <a:buFont typeface="CVS Health Sans"/>
              <a:buChar char="–"/>
              <a:tabLst/>
              <a:defRPr/>
            </a:pPr>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3" name="Title 1">
            <a:extLst>
              <a:ext uri="{FF2B5EF4-FFF2-40B4-BE49-F238E27FC236}">
                <a16:creationId xmlns:a16="http://schemas.microsoft.com/office/drawing/2014/main" id="{A0AE9A89-2D3E-F9ED-419C-525EAD0AE6A7}"/>
              </a:ext>
            </a:extLst>
          </p:cNvPr>
          <p:cNvSpPr>
            <a:spLocks noGrp="1"/>
          </p:cNvSpPr>
          <p:nvPr>
            <p:ph type="title" hasCustomPrompt="1"/>
          </p:nvPr>
        </p:nvSpPr>
        <p:spPr>
          <a:xfrm>
            <a:off x="566928" y="685800"/>
            <a:ext cx="9665208" cy="713232"/>
          </a:xfrm>
        </p:spPr>
        <p:txBody>
          <a:bodyPr/>
          <a:lstStyle>
            <a:lvl1pPr>
              <a:defRPr b="0" i="0">
                <a:solidFill>
                  <a:schemeClr val="tx2"/>
                </a:solidFill>
                <a:latin typeface="CVS Health Sans" panose="020B0504020202020204" pitchFamily="34" charset="0"/>
              </a:defRPr>
            </a:lvl1pPr>
          </a:lstStyle>
          <a:p>
            <a:r>
              <a:rPr lang="en-US"/>
              <a:t>Click to add title for four-column layout</a:t>
            </a:r>
          </a:p>
        </p:txBody>
      </p:sp>
    </p:spTree>
    <p:extLst>
      <p:ext uri="{BB962C8B-B14F-4D97-AF65-F5344CB8AC3E}">
        <p14:creationId xmlns:p14="http://schemas.microsoft.com/office/powerpoint/2010/main" val="84879084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5792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93110" y="1112104"/>
            <a:ext cx="7341652" cy="932688"/>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093109" y="2187258"/>
            <a:ext cx="7341653" cy="4099242"/>
          </a:xfrm>
        </p:spPr>
        <p:txBody>
          <a:bodyPr>
            <a:norm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a:extLst>
              <a:ext uri="{FF2B5EF4-FFF2-40B4-BE49-F238E27FC236}">
                <a16:creationId xmlns:a16="http://schemas.microsoft.com/office/drawing/2014/main" id="{4D039FC6-F740-7D02-FD07-5B1B076DCE63}"/>
              </a:ext>
              <a:ext uri="{C183D7F6-B498-43B3-948B-1728B52AA6E4}">
                <adec:decorative xmlns:adec="http://schemas.microsoft.com/office/drawing/2017/decorative" val="1"/>
              </a:ext>
            </a:extLst>
          </p:cNvPr>
          <p:cNvCxnSpPr>
            <a:cxnSpLocks/>
          </p:cNvCxnSpPr>
          <p:nvPr userDrawn="1"/>
        </p:nvCxnSpPr>
        <p:spPr>
          <a:xfrm>
            <a:off x="0" y="1206128"/>
            <a:ext cx="803985" cy="0"/>
          </a:xfrm>
          <a:prstGeom prst="line">
            <a:avLst/>
          </a:prstGeom>
          <a:ln w="1206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DC666571-786A-B2D2-4FC3-C22E71C243E1}"/>
              </a:ext>
            </a:extLst>
          </p:cNvPr>
          <p:cNvSpPr>
            <a:spLocks noGrp="1"/>
          </p:cNvSpPr>
          <p:nvPr>
            <p:ph type="ftr" sz="quarter" idx="11"/>
          </p:nvPr>
        </p:nvSpPr>
        <p:spPr>
          <a:xfrm>
            <a:off x="1093109" y="6438900"/>
            <a:ext cx="5777550" cy="419100"/>
          </a:xfrm>
        </p:spPr>
        <p:txBody>
          <a:bodyPr/>
          <a:lstStyle/>
          <a:p>
            <a:r>
              <a:rPr lang="en-US"/>
              <a:t>Sample Footer Text</a:t>
            </a:r>
          </a:p>
        </p:txBody>
      </p:sp>
      <p:sp>
        <p:nvSpPr>
          <p:cNvPr id="6" name="Date Placeholder 4">
            <a:extLst>
              <a:ext uri="{FF2B5EF4-FFF2-40B4-BE49-F238E27FC236}">
                <a16:creationId xmlns:a16="http://schemas.microsoft.com/office/drawing/2014/main" id="{A324A0C0-9CB0-6208-0780-67E3C7F2C02C}"/>
              </a:ext>
            </a:extLst>
          </p:cNvPr>
          <p:cNvSpPr>
            <a:spLocks noGrp="1"/>
          </p:cNvSpPr>
          <p:nvPr>
            <p:ph type="dt" sz="half" idx="15"/>
          </p:nvPr>
        </p:nvSpPr>
        <p:spPr>
          <a:xfrm>
            <a:off x="6960841" y="6438900"/>
            <a:ext cx="864479" cy="419100"/>
          </a:xfrm>
        </p:spPr>
        <p:txBody>
          <a:bodyPr/>
          <a:lstStyle/>
          <a:p>
            <a:fld id="{2ABAD28B-DD56-4B56-883A-96608C765E28}" type="datetimeFigureOut">
              <a:rPr lang="en-US" smtClean="0"/>
              <a:pPr/>
              <a:t>11/14/2025</a:t>
            </a:fld>
            <a:endParaRPr lang="en-US"/>
          </a:p>
        </p:txBody>
      </p:sp>
      <p:sp>
        <p:nvSpPr>
          <p:cNvPr id="7" name="Slide Number Placeholder 5">
            <a:extLst>
              <a:ext uri="{FF2B5EF4-FFF2-40B4-BE49-F238E27FC236}">
                <a16:creationId xmlns:a16="http://schemas.microsoft.com/office/drawing/2014/main" id="{7F7421E2-5EEC-7791-DBEE-600FF5170816}"/>
              </a:ext>
            </a:extLst>
          </p:cNvPr>
          <p:cNvSpPr>
            <a:spLocks noGrp="1"/>
          </p:cNvSpPr>
          <p:nvPr>
            <p:ph type="sldNum" sz="quarter" idx="12"/>
          </p:nvPr>
        </p:nvSpPr>
        <p:spPr>
          <a:xfrm>
            <a:off x="7833483" y="6438900"/>
            <a:ext cx="601279" cy="419100"/>
          </a:xfrm>
        </p:spPr>
        <p:txBody>
          <a:bodyPr/>
          <a:lstStyle/>
          <a:p>
            <a:fld id="{AEAA3239-9EA4-4A65-A281-97F994456D9F}" type="slidenum">
              <a:rPr lang="en-US" smtClean="0"/>
              <a:t>‹#›</a:t>
            </a:fld>
            <a:endParaRPr lang="en-US"/>
          </a:p>
        </p:txBody>
      </p:sp>
      <p:sp>
        <p:nvSpPr>
          <p:cNvPr id="12" name="Picture Placeholder 10">
            <a:extLst>
              <a:ext uri="{FF2B5EF4-FFF2-40B4-BE49-F238E27FC236}">
                <a16:creationId xmlns:a16="http://schemas.microsoft.com/office/drawing/2014/main" id="{61964118-5CFA-FFA8-E19F-A107D63DDC08}"/>
              </a:ext>
            </a:extLst>
          </p:cNvPr>
          <p:cNvSpPr>
            <a:spLocks noGrp="1"/>
          </p:cNvSpPr>
          <p:nvPr>
            <p:ph type="pic" sz="quarter" idx="13" hasCustomPrompt="1"/>
          </p:nvPr>
        </p:nvSpPr>
        <p:spPr>
          <a:xfrm>
            <a:off x="8663304" y="0"/>
            <a:ext cx="3525520" cy="6858000"/>
          </a:xfrm>
          <a:blipFill dpi="0" rotWithShape="1">
            <a:blip r:embed="rId2">
              <a:alphaModFix amt="60000"/>
            </a:blip>
            <a:srcRect/>
            <a:stretch>
              <a:fillRect/>
            </a:stretch>
          </a:blipFill>
        </p:spPr>
        <p:txBody>
          <a:bodyPr/>
          <a:lstStyle>
            <a:lvl1pPr marL="0" indent="0">
              <a:buNone/>
              <a:defRPr/>
            </a:lvl1pPr>
          </a:lstStyle>
          <a:p>
            <a:r>
              <a:rPr lang="en-US"/>
              <a:t>  </a:t>
            </a:r>
          </a:p>
        </p:txBody>
      </p:sp>
    </p:spTree>
    <p:extLst>
      <p:ext uri="{BB962C8B-B14F-4D97-AF65-F5344CB8AC3E}">
        <p14:creationId xmlns:p14="http://schemas.microsoft.com/office/powerpoint/2010/main" val="4131157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D5361FFF-7E45-75E5-DD76-5EADC9BFD970}"/>
              </a:ext>
            </a:extLst>
          </p:cNvPr>
          <p:cNvPicPr>
            <a:picLocks noChangeAspect="1"/>
          </p:cNvPicPr>
          <p:nvPr userDrawn="1"/>
        </p:nvPicPr>
        <p:blipFill>
          <a:blip r:embed="rId2"/>
          <a:srcRect l="1086" t="378" r="10720" b="384"/>
          <a:stretch>
            <a:fillRect/>
          </a:stretch>
        </p:blipFill>
        <p:spPr>
          <a:xfrm flipH="1">
            <a:off x="-1" y="0"/>
            <a:ext cx="12189604" cy="6858001"/>
          </a:xfrm>
          <a:prstGeom prst="rect">
            <a:avLst/>
          </a:prstGeom>
        </p:spPr>
      </p:pic>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230787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38582-F012-35E7-B634-A0291ED8AD2E}"/>
              </a:ext>
            </a:extLst>
          </p:cNvPr>
          <p:cNvPicPr>
            <a:picLocks noChangeAspect="1"/>
          </p:cNvPicPr>
          <p:nvPr userDrawn="1"/>
        </p:nvPicPr>
        <p:blipFill>
          <a:blip r:embed="rId2"/>
          <a:srcRect l="19440" r="9462"/>
          <a:stretch>
            <a:fillRect/>
          </a:stretch>
        </p:blipFill>
        <p:spPr>
          <a:xfrm>
            <a:off x="-1" y="0"/>
            <a:ext cx="12189604" cy="6858001"/>
          </a:xfrm>
          <a:prstGeom prst="rect">
            <a:avLst/>
          </a:prstGeom>
        </p:spPr>
      </p:pic>
      <p:sp>
        <p:nvSpPr>
          <p:cNvPr id="2" name="Title 1"/>
          <p:cNvSpPr>
            <a:spLocks noGrp="1"/>
          </p:cNvSpPr>
          <p:nvPr>
            <p:ph type="ctrTitle" hasCustomPrompt="1"/>
          </p:nvPr>
        </p:nvSpPr>
        <p:spPr>
          <a:xfrm>
            <a:off x="557786" y="2130386"/>
            <a:ext cx="4680000" cy="2012400"/>
          </a:xfrm>
        </p:spPr>
        <p:txBody>
          <a:bodyPr lIns="0" tIns="0" rIns="0" bIns="0" anchor="b" anchorCtr="0"/>
          <a:lstStyle>
            <a:lvl1pPr>
              <a:lnSpc>
                <a:spcPct val="90000"/>
              </a:lnSpc>
              <a:defRPr sz="4000">
                <a:solidFill>
                  <a:schemeClr val="bg1"/>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62000" cy="349261"/>
          </a:xfrm>
          <a:prstGeom prst="rect">
            <a:avLst/>
          </a:prstGeom>
        </p:spPr>
      </p:pic>
    </p:spTree>
    <p:extLst>
      <p:ext uri="{BB962C8B-B14F-4D97-AF65-F5344CB8AC3E}">
        <p14:creationId xmlns:p14="http://schemas.microsoft.com/office/powerpoint/2010/main" val="2178921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63070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6103833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77990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0" y="4350553"/>
            <a:ext cx="12188825"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n-lt"/>
            </a:endParaRPr>
          </a:p>
        </p:txBody>
      </p:sp>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10095690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1509526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88081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786" y="1637977"/>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784" y="3886593"/>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5836062"/>
            <a:ext cx="2871788"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204" y="566377"/>
            <a:ext cx="1463040"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0261156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784" y="1755739"/>
            <a:ext cx="8586216"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7988681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257" y="1756548"/>
            <a:ext cx="3913633"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1452" y="1756548"/>
            <a:ext cx="3911512"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Tree>
    <p:extLst>
      <p:ext uri="{BB962C8B-B14F-4D97-AF65-F5344CB8AC3E}">
        <p14:creationId xmlns:p14="http://schemas.microsoft.com/office/powerpoint/2010/main" val="23546657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19389946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0" y="0"/>
            <a:ext cx="121888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2879773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0" y="0"/>
            <a:ext cx="12188825"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0702776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88952"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981205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69" y="-9144"/>
            <a:ext cx="12219762"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29715464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40992978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42469984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087546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784"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2512"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3939978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784"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0832"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3880"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9203096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784"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0712"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4496"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098280"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1268968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664"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2826"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0988"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29150"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7312"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Tree>
    <p:extLst>
      <p:ext uri="{BB962C8B-B14F-4D97-AF65-F5344CB8AC3E}">
        <p14:creationId xmlns:p14="http://schemas.microsoft.com/office/powerpoint/2010/main" val="36460620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69625" y="1752600"/>
            <a:ext cx="9049575" cy="2975735"/>
          </a:xfrm>
        </p:spPr>
        <p:txBody>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553747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783" y="1767531"/>
            <a:ext cx="3438144"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6495" y="1764792"/>
            <a:ext cx="7172418" cy="2975735"/>
          </a:xfrm>
        </p:spPr>
        <p:txBody>
          <a:bodyPr>
            <a:noAutofit/>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6628807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148"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6" name="Content Placeholder 5"/>
          <p:cNvSpPr>
            <a:spLocks noGrp="1"/>
          </p:cNvSpPr>
          <p:nvPr>
            <p:ph sz="quarter" idx="4" hasCustomPrompt="1"/>
          </p:nvPr>
        </p:nvSpPr>
        <p:spPr>
          <a:xfrm>
            <a:off x="7378375"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5677758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447075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0" y="6241774"/>
            <a:ext cx="5585791"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1837"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18931" y="0"/>
            <a:ext cx="406989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7775052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784" y="1765300"/>
            <a:ext cx="4882896"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70009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905716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38938" y="1765300"/>
            <a:ext cx="4882896"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11483263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58382426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7285176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40928991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4288608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1764792"/>
            <a:ext cx="4700016"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232" y="3590382"/>
            <a:ext cx="4572000"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38792762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213" y="2180108"/>
            <a:ext cx="7168896"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213" y="4020921"/>
            <a:ext cx="4572000"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spTree>
    <p:extLst>
      <p:ext uri="{BB962C8B-B14F-4D97-AF65-F5344CB8AC3E}">
        <p14:creationId xmlns:p14="http://schemas.microsoft.com/office/powerpoint/2010/main" val="41437736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122"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18888"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2672" y="2110424"/>
            <a:ext cx="2505456"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28816520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784" y="1767532"/>
            <a:ext cx="8586216"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63943449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Tree>
    <p:extLst>
      <p:ext uri="{BB962C8B-B14F-4D97-AF65-F5344CB8AC3E}">
        <p14:creationId xmlns:p14="http://schemas.microsoft.com/office/powerpoint/2010/main" val="3633916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144633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0631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784" y="-344516"/>
            <a:ext cx="11023255" cy="264306"/>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26051160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717" y="1188272"/>
            <a:ext cx="3774730"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2586694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445" y="3017954"/>
            <a:ext cx="9991935" cy="713232"/>
          </a:xfrm>
        </p:spPr>
        <p:txBody>
          <a:bodyPr/>
          <a:lstStyle>
            <a:lvl1pPr algn="ctr">
              <a:defRPr sz="5400">
                <a:solidFill>
                  <a:schemeClr val="accent2"/>
                </a:solidFill>
              </a:defRPr>
            </a:lvl1pPr>
          </a:lstStyle>
          <a:p>
            <a:r>
              <a:rPr lang="en-US"/>
              <a:t>Closing slide</a:t>
            </a:r>
          </a:p>
        </p:txBody>
      </p:sp>
    </p:spTree>
    <p:extLst>
      <p:ext uri="{BB962C8B-B14F-4D97-AF65-F5344CB8AC3E}">
        <p14:creationId xmlns:p14="http://schemas.microsoft.com/office/powerpoint/2010/main" val="3548015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0" y="5779008"/>
            <a:ext cx="12188825"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38041350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0" y="0"/>
            <a:ext cx="12188825"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Tree>
    <p:extLst>
      <p:ext uri="{BB962C8B-B14F-4D97-AF65-F5344CB8AC3E}">
        <p14:creationId xmlns:p14="http://schemas.microsoft.com/office/powerpoint/2010/main" val="109761958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EA0A-5779-F283-2BDC-A095694BAC02}"/>
              </a:ext>
            </a:extLst>
          </p:cNvPr>
          <p:cNvSpPr>
            <a:spLocks noGrp="1"/>
          </p:cNvSpPr>
          <p:nvPr>
            <p:ph type="title"/>
          </p:nvPr>
        </p:nvSpPr>
        <p:spPr>
          <a:xfrm>
            <a:off x="557784" y="530351"/>
            <a:ext cx="8507839" cy="713232"/>
          </a:xfrm>
        </p:spPr>
        <p:txBody>
          <a:bodyPr/>
          <a:lstStyle/>
          <a:p>
            <a:r>
              <a:rPr lang="en-US"/>
              <a:t>Click to edit Master title style</a:t>
            </a:r>
          </a:p>
        </p:txBody>
      </p:sp>
      <p:sp>
        <p:nvSpPr>
          <p:cNvPr id="4" name="Rectangle 3">
            <a:extLst>
              <a:ext uri="{FF2B5EF4-FFF2-40B4-BE49-F238E27FC236}">
                <a16:creationId xmlns:a16="http://schemas.microsoft.com/office/drawing/2014/main" id="{1DF726CB-0C8A-82ED-F8F8-B07E3E1ABDD0}"/>
              </a:ext>
            </a:extLst>
          </p:cNvPr>
          <p:cNvSpPr/>
          <p:nvPr userDrawn="1"/>
        </p:nvSpPr>
        <p:spPr bwMode="gray">
          <a:xfrm>
            <a:off x="9065623" y="0"/>
            <a:ext cx="3123201" cy="6858000"/>
          </a:xfrm>
          <a:prstGeom prst="rect">
            <a:avLst/>
          </a:prstGeom>
          <a:solidFill>
            <a:schemeClr val="bg2">
              <a:lumMod val="20000"/>
              <a:lumOff val="80000"/>
            </a:scheme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algn="ctr"/>
            <a:endParaRPr lang="en-US" sz="1500" b="1">
              <a:solidFill>
                <a:schemeClr val="bg1"/>
              </a:solidFill>
              <a:latin typeface="Arial" panose="020B0604020202020204" pitchFamily="34" charset="0"/>
              <a:cs typeface="Arial" panose="020B0604020202020204" pitchFamily="34" charset="0"/>
            </a:endParaRPr>
          </a:p>
        </p:txBody>
      </p:sp>
      <p:pic>
        <p:nvPicPr>
          <p:cNvPr id="5" name="Graphic 4" descr="CVS Health logo.">
            <a:extLst>
              <a:ext uri="{FF2B5EF4-FFF2-40B4-BE49-F238E27FC236}">
                <a16:creationId xmlns:a16="http://schemas.microsoft.com/office/drawing/2014/main" id="{33A441C1-3931-AFD1-A41D-E7C54D2AB5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9" y="6373368"/>
            <a:ext cx="1273813" cy="155448"/>
          </a:xfrm>
          <a:prstGeom prst="rect">
            <a:avLst/>
          </a:prstGeom>
        </p:spPr>
      </p:pic>
    </p:spTree>
    <p:extLst>
      <p:ext uri="{BB962C8B-B14F-4D97-AF65-F5344CB8AC3E}">
        <p14:creationId xmlns:p14="http://schemas.microsoft.com/office/powerpoint/2010/main" val="33078002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descr="A close-up of a logo&#10;&#10;AI-generated content may be incorrect.">
            <a:extLst>
              <a:ext uri="{FF2B5EF4-FFF2-40B4-BE49-F238E27FC236}">
                <a16:creationId xmlns:a16="http://schemas.microsoft.com/office/drawing/2014/main" id="{D5361FFF-7E45-75E5-DD76-5EADC9BFD970}"/>
              </a:ext>
            </a:extLst>
          </p:cNvPr>
          <p:cNvPicPr>
            <a:picLocks noChangeAspect="1"/>
          </p:cNvPicPr>
          <p:nvPr userDrawn="1"/>
        </p:nvPicPr>
        <p:blipFill>
          <a:blip r:embed="rId2"/>
          <a:srcRect l="1086" t="378" r="10720" b="384"/>
          <a:stretch>
            <a:fillRect/>
          </a:stretch>
        </p:blipFill>
        <p:spPr>
          <a:xfrm flipH="1">
            <a:off x="-1" y="0"/>
            <a:ext cx="12189604" cy="6858001"/>
          </a:xfrm>
          <a:prstGeom prst="rect">
            <a:avLst/>
          </a:prstGeom>
        </p:spPr>
      </p:pic>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tx2"/>
                </a:solidFill>
                <a:latin typeface="+mn-lt"/>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16818139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238582-F012-35E7-B634-A0291ED8AD2E}"/>
              </a:ext>
            </a:extLst>
          </p:cNvPr>
          <p:cNvPicPr>
            <a:picLocks noChangeAspect="1"/>
          </p:cNvPicPr>
          <p:nvPr userDrawn="1"/>
        </p:nvPicPr>
        <p:blipFill>
          <a:blip r:embed="rId2"/>
          <a:srcRect l="19440" r="9462"/>
          <a:stretch>
            <a:fillRect/>
          </a:stretch>
        </p:blipFill>
        <p:spPr>
          <a:xfrm>
            <a:off x="-1" y="0"/>
            <a:ext cx="12189604" cy="6858001"/>
          </a:xfrm>
          <a:prstGeom prst="rect">
            <a:avLst/>
          </a:prstGeom>
        </p:spPr>
      </p:pic>
      <p:sp>
        <p:nvSpPr>
          <p:cNvPr id="2" name="Title 1"/>
          <p:cNvSpPr>
            <a:spLocks noGrp="1"/>
          </p:cNvSpPr>
          <p:nvPr>
            <p:ph type="ctrTitle" hasCustomPrompt="1"/>
          </p:nvPr>
        </p:nvSpPr>
        <p:spPr>
          <a:xfrm>
            <a:off x="557786" y="2130386"/>
            <a:ext cx="4680000" cy="2012400"/>
          </a:xfrm>
        </p:spPr>
        <p:txBody>
          <a:bodyPr lIns="0" tIns="0" rIns="0" bIns="0" anchor="b" anchorCtr="0"/>
          <a:lstStyle>
            <a:lvl1pPr>
              <a:lnSpc>
                <a:spcPct val="90000"/>
              </a:lnSpc>
              <a:defRPr sz="4000">
                <a:solidFill>
                  <a:schemeClr val="bg1"/>
                </a:solidFill>
              </a:defRPr>
            </a:lvl1pPr>
          </a:lstStyle>
          <a:p>
            <a:r>
              <a:rPr lang="en-US"/>
              <a:t>Click to add title</a:t>
            </a:r>
          </a:p>
        </p:txBody>
      </p:sp>
      <p:sp>
        <p:nvSpPr>
          <p:cNvPr id="22" name="Text Placeholder 4"/>
          <p:cNvSpPr>
            <a:spLocks noGrp="1"/>
          </p:cNvSpPr>
          <p:nvPr>
            <p:ph type="body" sz="quarter" idx="16"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a:extLst>
              <a:ext uri="{FF2B5EF4-FFF2-40B4-BE49-F238E27FC236}">
                <a16:creationId xmlns:a16="http://schemas.microsoft.com/office/drawing/2014/main" id="{EB139D66-8476-4A6C-8269-A32651B9DCA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7784" y="430701"/>
            <a:ext cx="2862000" cy="349261"/>
          </a:xfrm>
          <a:prstGeom prst="rect">
            <a:avLst/>
          </a:prstGeom>
        </p:spPr>
      </p:pic>
    </p:spTree>
    <p:extLst>
      <p:ext uri="{BB962C8B-B14F-4D97-AF65-F5344CB8AC3E}">
        <p14:creationId xmlns:p14="http://schemas.microsoft.com/office/powerpoint/2010/main" val="307459551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6"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E2CF043F-8065-47E0-BB4A-3C892424CE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1360455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7088342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88F0CF77-4F25-43F9-BB7C-C01DDDDCDF08}"/>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bg1"/>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sz="1500" b="1">
                <a:solidFill>
                  <a:schemeClr val="bg1"/>
                </a:solidFill>
                <a:latin typeface="+mn-lt"/>
              </a:defRPr>
            </a:lvl1pPr>
            <a:lvl2pPr marL="0" indent="0">
              <a:spcBef>
                <a:spcPts val="0"/>
              </a:spcBef>
              <a:spcAft>
                <a:spcPts val="2400"/>
              </a:spcAft>
              <a:buFontTx/>
              <a:buNone/>
              <a:defRPr sz="1300">
                <a:solidFill>
                  <a:schemeClr val="bg1"/>
                </a:solidFill>
                <a:latin typeface="+mn-lt"/>
              </a:defRPr>
            </a:lvl2pPr>
            <a:lvl3pPr marL="0" indent="0">
              <a:buFontTx/>
              <a:buNone/>
              <a:defRPr sz="1200">
                <a:solidFill>
                  <a:schemeClr val="bg1"/>
                </a:solidFill>
                <a:latin typeface="+mn-lt"/>
              </a:defRPr>
            </a:lvl3pPr>
            <a:lvl4pPr>
              <a:defRPr>
                <a:solidFill>
                  <a:schemeClr val="bg1"/>
                </a:solidFill>
              </a:defRPr>
            </a:lvl4pPr>
            <a:lvl5pPr>
              <a:defRPr>
                <a:solidFill>
                  <a:schemeClr val="bg1"/>
                </a:solidFill>
              </a:defRPr>
            </a:lvl5pPr>
          </a:lstStyle>
          <a:p>
            <a:pPr lvl="0"/>
            <a:r>
              <a:rPr lang="en-US"/>
              <a:t>Presenter name</a:t>
            </a:r>
          </a:p>
          <a:p>
            <a:pPr lvl="1"/>
            <a:r>
              <a:rPr lang="en-US"/>
              <a:t>Presenter title</a:t>
            </a:r>
          </a:p>
          <a:p>
            <a:pPr lvl="2"/>
            <a:r>
              <a:rPr lang="en-US"/>
              <a:t>Date</a:t>
            </a:r>
          </a:p>
        </p:txBody>
      </p:sp>
      <p:pic>
        <p:nvPicPr>
          <p:cNvPr id="12" name="Graphic 11" descr="CVS Health logo in white.">
            <a:extLst>
              <a:ext uri="{FF2B5EF4-FFF2-40B4-BE49-F238E27FC236}">
                <a16:creationId xmlns:a16="http://schemas.microsoft.com/office/drawing/2014/main" id="{1A4ABFD4-BEC4-40BD-B29A-2C7FFDFAFD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40715774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tx2"/>
                </a:solidFill>
              </a:defRPr>
            </a:lvl1pPr>
          </a:lstStyle>
          <a:p>
            <a:r>
              <a:rPr lang="en-US"/>
              <a:t>Click to add title</a:t>
            </a:r>
          </a:p>
        </p:txBody>
      </p:sp>
      <p:sp>
        <p:nvSpPr>
          <p:cNvPr id="3" name="Subtitle 2"/>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tx2"/>
                </a:solidFill>
              </a:defRPr>
            </a:lvl1pPr>
            <a:lvl2pPr marL="0" indent="0" algn="l">
              <a:spcBef>
                <a:spcPts val="0"/>
              </a:spcBef>
              <a:buNone/>
              <a:defRPr>
                <a:solidFill>
                  <a:schemeClr val="tx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tx2"/>
                </a:solidFill>
                <a:latin typeface="+mn-lt"/>
              </a:defRPr>
            </a:lvl1pPr>
            <a:lvl2pPr algn="r">
              <a:defRPr b="1">
                <a:solidFill>
                  <a:schemeClr val="tx2"/>
                </a:solidFill>
                <a:latin typeface="+mn-lt"/>
              </a:defRPr>
            </a:lvl2pPr>
          </a:lstStyle>
          <a:p>
            <a:pPr lvl="0"/>
            <a:r>
              <a:rPr lang="en-US"/>
              <a:t>Click to add date</a:t>
            </a:r>
          </a:p>
          <a:p>
            <a:pPr lvl="1"/>
            <a:endParaRPr lang="en-US"/>
          </a:p>
        </p:txBody>
      </p:sp>
      <p:sp>
        <p:nvSpPr>
          <p:cNvPr id="6" name="Picture Placeholder 5">
            <a:extLst>
              <a:ext uri="{FF2B5EF4-FFF2-40B4-BE49-F238E27FC236}">
                <a16:creationId xmlns:a16="http://schemas.microsoft.com/office/drawing/2014/main" id="{3F869ED5-AC1E-4039-94B8-07F41FF5B239}"/>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pic>
        <p:nvPicPr>
          <p:cNvPr id="5" name="Graphic 4" descr="CVS Health logo in white.">
            <a:extLst>
              <a:ext uri="{FF2B5EF4-FFF2-40B4-BE49-F238E27FC236}">
                <a16:creationId xmlns:a16="http://schemas.microsoft.com/office/drawing/2014/main" id="{463D5C17-C939-4A2E-BEF3-DFD46A1A90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42231242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67FAB20-8704-40ED-BC6D-0EE8309B35A4}"/>
              </a:ext>
            </a:extLst>
          </p:cNvPr>
          <p:cNvSpPr>
            <a:spLocks noGrp="1"/>
          </p:cNvSpPr>
          <p:nvPr>
            <p:ph type="pic" sz="quarter" idx="10" hasCustomPrompt="1"/>
          </p:nvPr>
        </p:nvSpPr>
        <p:spPr>
          <a:xfrm>
            <a:off x="0" y="0"/>
            <a:ext cx="12188825" cy="4350553"/>
          </a:xfrm>
          <a:prstGeom prst="rect">
            <a:avLst/>
          </a:prstGeom>
          <a:solidFill>
            <a:schemeClr val="bg1">
              <a:lumMod val="85000"/>
            </a:schemeClr>
          </a:solidFill>
        </p:spPr>
        <p:txBody>
          <a:bodyPr anchor="ctr"/>
          <a:lstStyle>
            <a:lvl1pPr algn="ctr">
              <a:lnSpc>
                <a:spcPct val="80000"/>
              </a:lnSpc>
              <a:defRPr sz="6600" b="1" baseline="0">
                <a:solidFill>
                  <a:schemeClr val="bg2"/>
                </a:solidFill>
                <a:latin typeface="+mn-lt"/>
                <a:cs typeface="Arial" panose="020B0604020202020204" pitchFamily="34" charset="0"/>
              </a:defRPr>
            </a:lvl1pPr>
          </a:lstStyle>
          <a:p>
            <a:r>
              <a:rPr lang="en-US"/>
              <a:t>IMAGE</a:t>
            </a:r>
          </a:p>
        </p:txBody>
      </p:sp>
      <p:sp>
        <p:nvSpPr>
          <p:cNvPr id="14" name="Rectangle 13">
            <a:extLst>
              <a:ext uri="{FF2B5EF4-FFF2-40B4-BE49-F238E27FC236}">
                <a16:creationId xmlns:a16="http://schemas.microsoft.com/office/drawing/2014/main" id="{A8475144-A8AF-4C31-A022-05A109EC64D7}"/>
              </a:ext>
            </a:extLst>
          </p:cNvPr>
          <p:cNvSpPr/>
          <p:nvPr userDrawn="1"/>
        </p:nvSpPr>
        <p:spPr>
          <a:xfrm>
            <a:off x="0" y="4350553"/>
            <a:ext cx="12188825" cy="2507447"/>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mn-lt"/>
            </a:endParaRPr>
          </a:p>
        </p:txBody>
      </p:sp>
      <p:sp>
        <p:nvSpPr>
          <p:cNvPr id="2" name="Title 1"/>
          <p:cNvSpPr>
            <a:spLocks noGrp="1"/>
          </p:cNvSpPr>
          <p:nvPr>
            <p:ph type="ctrTitle" hasCustomPrompt="1"/>
          </p:nvPr>
        </p:nvSpPr>
        <p:spPr>
          <a:xfrm>
            <a:off x="557212" y="4634747"/>
            <a:ext cx="10561320" cy="795528"/>
          </a:xfrm>
        </p:spPr>
        <p:txBody>
          <a:bodyPr rIns="0" anchor="b" anchorCtr="0"/>
          <a:lstStyle>
            <a:lvl1pPr>
              <a:lnSpc>
                <a:spcPct val="90000"/>
              </a:lnSpc>
              <a:defRPr sz="4000">
                <a:solidFill>
                  <a:schemeClr val="bg1"/>
                </a:solidFill>
              </a:defRPr>
            </a:lvl1pPr>
          </a:lstStyle>
          <a:p>
            <a:r>
              <a:rPr lang="en-US"/>
              <a:t>Click to add title</a:t>
            </a:r>
          </a:p>
        </p:txBody>
      </p:sp>
      <p:sp>
        <p:nvSpPr>
          <p:cNvPr id="8" name="Subtitle 2">
            <a:extLst>
              <a:ext uri="{FF2B5EF4-FFF2-40B4-BE49-F238E27FC236}">
                <a16:creationId xmlns:a16="http://schemas.microsoft.com/office/drawing/2014/main" id="{85EBBC54-9455-4FAF-8A7A-A2C1CCBAE409}"/>
              </a:ext>
            </a:extLst>
          </p:cNvPr>
          <p:cNvSpPr>
            <a:spLocks noGrp="1"/>
          </p:cNvSpPr>
          <p:nvPr>
            <p:ph type="subTitle" idx="1" hasCustomPrompt="1"/>
          </p:nvPr>
        </p:nvSpPr>
        <p:spPr>
          <a:xfrm>
            <a:off x="557212" y="5578043"/>
            <a:ext cx="10561320" cy="488460"/>
          </a:xfrm>
        </p:spPr>
        <p:txBody>
          <a:bodyPr/>
          <a:lstStyle>
            <a:lvl1pPr marL="0" indent="0" algn="l">
              <a:spcBef>
                <a:spcPts val="0"/>
              </a:spcBef>
              <a:buNone/>
              <a:defRPr sz="1500" b="1">
                <a:solidFill>
                  <a:schemeClr val="bg1"/>
                </a:solidFill>
              </a:defRPr>
            </a:lvl1pPr>
            <a:lvl2pPr marL="0" indent="0" algn="l">
              <a:spcBef>
                <a:spcPts val="0"/>
              </a:spcBef>
              <a:buNone/>
              <a:defRPr>
                <a:solidFill>
                  <a:schemeClr val="bg1"/>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add presenter information</a:t>
            </a:r>
          </a:p>
          <a:p>
            <a:pPr lvl="1"/>
            <a:r>
              <a:rPr lang="en-US"/>
              <a:t>Title here</a:t>
            </a:r>
          </a:p>
        </p:txBody>
      </p:sp>
      <p:sp>
        <p:nvSpPr>
          <p:cNvPr id="31" name="Text Placeholder 4">
            <a:extLst>
              <a:ext uri="{FF2B5EF4-FFF2-40B4-BE49-F238E27FC236}">
                <a16:creationId xmlns:a16="http://schemas.microsoft.com/office/drawing/2014/main" id="{82323A7D-5761-4AEF-8E75-65750A20EB3B}"/>
              </a:ext>
            </a:extLst>
          </p:cNvPr>
          <p:cNvSpPr>
            <a:spLocks noGrp="1"/>
          </p:cNvSpPr>
          <p:nvPr>
            <p:ph type="body" sz="quarter" idx="18" hasCustomPrompt="1"/>
          </p:nvPr>
        </p:nvSpPr>
        <p:spPr>
          <a:xfrm>
            <a:off x="8833499" y="6371584"/>
            <a:ext cx="2798064" cy="201168"/>
          </a:xfrm>
          <a:prstGeom prst="rect">
            <a:avLst/>
          </a:prstGeom>
        </p:spPr>
        <p:txBody>
          <a:bodyPr>
            <a:noAutofit/>
          </a:bodyPr>
          <a:lstStyle>
            <a:lvl1pPr algn="r">
              <a:defRPr sz="1200" b="0">
                <a:solidFill>
                  <a:schemeClr val="bg1"/>
                </a:solidFill>
                <a:latin typeface="+mn-lt"/>
              </a:defRPr>
            </a:lvl1pPr>
            <a:lvl2pPr algn="r">
              <a:defRPr b="1">
                <a:solidFill>
                  <a:schemeClr val="bg1"/>
                </a:solidFill>
                <a:latin typeface="+mn-lt"/>
              </a:defRPr>
            </a:lvl2pPr>
          </a:lstStyle>
          <a:p>
            <a:pPr lvl="0"/>
            <a:r>
              <a:rPr lang="en-US"/>
              <a:t>Click to add date</a:t>
            </a:r>
          </a:p>
          <a:p>
            <a:pPr lvl="1"/>
            <a:endParaRPr lang="en-US"/>
          </a:p>
        </p:txBody>
      </p:sp>
      <p:pic>
        <p:nvPicPr>
          <p:cNvPr id="13" name="Graphic 12" descr="CVS Health logo.">
            <a:extLst>
              <a:ext uri="{FF2B5EF4-FFF2-40B4-BE49-F238E27FC236}">
                <a16:creationId xmlns:a16="http://schemas.microsoft.com/office/drawing/2014/main" id="{5669E773-2D25-4E2A-A2CC-EB0688AE5B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Tree>
    <p:extLst>
      <p:ext uri="{BB962C8B-B14F-4D97-AF65-F5344CB8AC3E}">
        <p14:creationId xmlns:p14="http://schemas.microsoft.com/office/powerpoint/2010/main" val="26302220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57786" y="2130386"/>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5" name="Text Placeholder 4"/>
          <p:cNvSpPr>
            <a:spLocks noGrp="1"/>
          </p:cNvSpPr>
          <p:nvPr>
            <p:ph type="body" sz="quarter" idx="17" hasCustomPrompt="1"/>
          </p:nvPr>
        </p:nvSpPr>
        <p:spPr>
          <a:xfrm>
            <a:off x="557784" y="4379002"/>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1" name="Graphic 10" descr="CVS Health logo.">
            <a:extLst>
              <a:ext uri="{FF2B5EF4-FFF2-40B4-BE49-F238E27FC236}">
                <a16:creationId xmlns:a16="http://schemas.microsoft.com/office/drawing/2014/main" id="{95320D2B-25CE-401D-AF25-18BF33EDD66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430701"/>
            <a:ext cx="2871788" cy="350455"/>
          </a:xfrm>
          <a:prstGeom prst="rect">
            <a:avLst/>
          </a:prstGeom>
        </p:spPr>
      </p:pic>
      <p:sp>
        <p:nvSpPr>
          <p:cNvPr id="5" name="Picture Placeholder 6">
            <a:extLst>
              <a:ext uri="{FF2B5EF4-FFF2-40B4-BE49-F238E27FC236}">
                <a16:creationId xmlns:a16="http://schemas.microsoft.com/office/drawing/2014/main" id="{9EBE87D4-5164-4D82-9272-C823D804D719}"/>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301246067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7 Parter-brand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F5A7F6-20C2-4507-801C-E1C205928513}"/>
              </a:ext>
            </a:extLst>
          </p:cNvPr>
          <p:cNvSpPr>
            <a:spLocks noGrp="1"/>
          </p:cNvSpPr>
          <p:nvPr>
            <p:ph type="ctrTitle" hasCustomPrompt="1"/>
          </p:nvPr>
        </p:nvSpPr>
        <p:spPr>
          <a:xfrm>
            <a:off x="557786" y="1637977"/>
            <a:ext cx="4681728" cy="2011680"/>
          </a:xfrm>
        </p:spPr>
        <p:txBody>
          <a:bodyPr rIns="0" anchor="b" anchorCtr="0"/>
          <a:lstStyle>
            <a:lvl1pPr>
              <a:lnSpc>
                <a:spcPct val="90000"/>
              </a:lnSpc>
              <a:defRPr sz="4000">
                <a:solidFill>
                  <a:schemeClr val="tx2"/>
                </a:solidFill>
              </a:defRPr>
            </a:lvl1pPr>
          </a:lstStyle>
          <a:p>
            <a:r>
              <a:rPr lang="en-US"/>
              <a:t>Click to add title</a:t>
            </a:r>
          </a:p>
        </p:txBody>
      </p:sp>
      <p:sp>
        <p:nvSpPr>
          <p:cNvPr id="12" name="Text Placeholder 4">
            <a:extLst>
              <a:ext uri="{FF2B5EF4-FFF2-40B4-BE49-F238E27FC236}">
                <a16:creationId xmlns:a16="http://schemas.microsoft.com/office/drawing/2014/main" id="{CD005736-4228-4541-9830-748A037770AC}"/>
              </a:ext>
            </a:extLst>
          </p:cNvPr>
          <p:cNvSpPr>
            <a:spLocks noGrp="1"/>
          </p:cNvSpPr>
          <p:nvPr>
            <p:ph type="body" sz="quarter" idx="17" hasCustomPrompt="1"/>
          </p:nvPr>
        </p:nvSpPr>
        <p:spPr>
          <a:xfrm>
            <a:off x="557784" y="3886593"/>
            <a:ext cx="3582017" cy="1262324"/>
          </a:xfrm>
        </p:spPr>
        <p:txBody>
          <a:bodyPr/>
          <a:lstStyle>
            <a:lvl1pPr>
              <a:defRPr lang="en-US" sz="1500" b="1" kern="1200" dirty="0">
                <a:solidFill>
                  <a:schemeClr val="tx2"/>
                </a:solidFill>
                <a:latin typeface="+mn-lt"/>
                <a:ea typeface="+mn-ea"/>
                <a:cs typeface="+mn-cs"/>
              </a:defRPr>
            </a:lvl1pPr>
            <a:lvl2pPr marL="0" indent="0">
              <a:spcBef>
                <a:spcPts val="0"/>
              </a:spcBef>
              <a:spcAft>
                <a:spcPts val="2400"/>
              </a:spcAft>
              <a:buFontTx/>
              <a:buNone/>
              <a:defRPr sz="1300">
                <a:solidFill>
                  <a:schemeClr val="tx2"/>
                </a:solidFill>
                <a:latin typeface="+mn-lt"/>
              </a:defRPr>
            </a:lvl2pPr>
            <a:lvl3pPr marL="0" indent="0">
              <a:buFontTx/>
              <a:buNone/>
              <a:defRPr sz="1200">
                <a:solidFill>
                  <a:schemeClr val="tx2"/>
                </a:solidFill>
                <a:latin typeface="+mn-lt"/>
              </a:defRPr>
            </a:lvl3pPr>
            <a:lvl4pPr>
              <a:defRPr>
                <a:solidFill>
                  <a:schemeClr val="bg1"/>
                </a:solidFill>
              </a:defRPr>
            </a:lvl4pPr>
            <a:lvl5pPr>
              <a:defRPr>
                <a:solidFill>
                  <a:schemeClr val="bg1"/>
                </a:solidFill>
              </a:defRPr>
            </a:lvl5pPr>
          </a:lstStyle>
          <a:p>
            <a:pPr marL="0" lvl="0" indent="0" algn="l" defTabSz="457200" rtl="0" eaLnBrk="1" latinLnBrk="0" hangingPunct="1">
              <a:lnSpc>
                <a:spcPct val="108000"/>
              </a:lnSpc>
              <a:spcBef>
                <a:spcPts val="1800"/>
              </a:spcBef>
              <a:buClrTx/>
              <a:buFont typeface="Arial"/>
              <a:buNone/>
            </a:pPr>
            <a:r>
              <a:rPr lang="en-US"/>
              <a:t>Presenter name</a:t>
            </a:r>
          </a:p>
          <a:p>
            <a:pPr lvl="1"/>
            <a:r>
              <a:rPr lang="en-US"/>
              <a:t>Presenter title</a:t>
            </a:r>
          </a:p>
          <a:p>
            <a:pPr lvl="2"/>
            <a:r>
              <a:rPr lang="en-US"/>
              <a:t>Date</a:t>
            </a:r>
          </a:p>
        </p:txBody>
      </p:sp>
      <p:pic>
        <p:nvPicPr>
          <p:cNvPr id="13" name="Graphic 12" descr="CVS Health logo.">
            <a:extLst>
              <a:ext uri="{FF2B5EF4-FFF2-40B4-BE49-F238E27FC236}">
                <a16:creationId xmlns:a16="http://schemas.microsoft.com/office/drawing/2014/main" id="{23593BEE-172F-4A3B-8A76-6967A64A44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784" y="5836062"/>
            <a:ext cx="2871788" cy="350455"/>
          </a:xfrm>
          <a:prstGeom prst="rect">
            <a:avLst/>
          </a:prstGeom>
        </p:spPr>
      </p:pic>
      <p:sp>
        <p:nvSpPr>
          <p:cNvPr id="3" name="Picture Placeholder 2">
            <a:extLst>
              <a:ext uri="{FF2B5EF4-FFF2-40B4-BE49-F238E27FC236}">
                <a16:creationId xmlns:a16="http://schemas.microsoft.com/office/drawing/2014/main" id="{356871D9-AE12-49B5-A916-42628F61B8D9}"/>
              </a:ext>
            </a:extLst>
          </p:cNvPr>
          <p:cNvSpPr>
            <a:spLocks noGrp="1"/>
          </p:cNvSpPr>
          <p:nvPr>
            <p:ph type="pic" sz="quarter" idx="21" hasCustomPrompt="1"/>
          </p:nvPr>
        </p:nvSpPr>
        <p:spPr>
          <a:xfrm>
            <a:off x="549204" y="566377"/>
            <a:ext cx="1463040" cy="649224"/>
          </a:xfrm>
          <a:solidFill>
            <a:schemeClr val="bg2"/>
          </a:solidFill>
        </p:spPr>
        <p:txBody>
          <a:bodyPr anchor="ctr"/>
          <a:lstStyle>
            <a:lvl1pPr algn="ctr">
              <a:defRPr sz="1100"/>
            </a:lvl1pPr>
          </a:lstStyle>
          <a:p>
            <a:r>
              <a:rPr lang="en-US"/>
              <a:t>PARTNER LOGO</a:t>
            </a:r>
          </a:p>
        </p:txBody>
      </p:sp>
      <p:sp>
        <p:nvSpPr>
          <p:cNvPr id="6" name="Picture Placeholder 6">
            <a:extLst>
              <a:ext uri="{FF2B5EF4-FFF2-40B4-BE49-F238E27FC236}">
                <a16:creationId xmlns:a16="http://schemas.microsoft.com/office/drawing/2014/main" id="{466ABCE3-7885-437A-89A0-8897D7868BDE}"/>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latin typeface="+mn-lt"/>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26189453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15A95E4-50A0-4442-B665-9A342851EB0B}"/>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5" name="Text Placeholder 4"/>
          <p:cNvSpPr>
            <a:spLocks noGrp="1"/>
          </p:cNvSpPr>
          <p:nvPr>
            <p:ph type="body" sz="quarter" idx="15" hasCustomPrompt="1"/>
          </p:nvPr>
        </p:nvSpPr>
        <p:spPr>
          <a:xfrm>
            <a:off x="557784" y="1755739"/>
            <a:ext cx="8586216" cy="3985305"/>
          </a:xfrm>
        </p:spPr>
        <p:txBody>
          <a:bodyPr/>
          <a:lstStyle>
            <a:lvl1pPr>
              <a:lnSpc>
                <a:spcPct val="100000"/>
              </a:lnSpc>
              <a:spcBef>
                <a:spcPts val="1800"/>
              </a:spcBef>
              <a:spcAft>
                <a:spcPts val="0"/>
              </a:spcAft>
              <a:defRPr sz="1800" b="1">
                <a:solidFill>
                  <a:schemeClr val="tx2"/>
                </a:solidFill>
                <a:latin typeface="+mn-lt"/>
              </a:defRPr>
            </a:lvl1pPr>
            <a:lvl2pPr marL="0" indent="0">
              <a:spcBef>
                <a:spcPts val="0"/>
              </a:spcBef>
              <a:spcAft>
                <a:spcPts val="0"/>
              </a:spcAft>
              <a:buNone/>
              <a:defRPr sz="1300">
                <a:solidFill>
                  <a:schemeClr val="tx2"/>
                </a:solidFill>
                <a:latin typeface="+mn-lt"/>
              </a:defRPr>
            </a:lvl2pPr>
            <a:lvl3pPr marL="177800" indent="-177800">
              <a:spcBef>
                <a:spcPts val="600"/>
              </a:spcBef>
              <a:buFont typeface="Arial" panose="020B0604020202020204" pitchFamily="34" charset="0"/>
              <a:buChar char="•"/>
              <a:defRPr sz="1300" baseline="0">
                <a:latin typeface="+mn-lt"/>
              </a:defRPr>
            </a:lvl3pPr>
            <a:lvl4pPr marL="342900" indent="-165100">
              <a:spcBef>
                <a:spcPts val="600"/>
              </a:spcBef>
              <a:buFont typeface="Arial" panose="020B0604020202020204" pitchFamily="34" charset="0"/>
              <a:buChar char="–"/>
              <a:defRPr sz="1300" baseline="0">
                <a:latin typeface="+mn-lt"/>
              </a:defRPr>
            </a:lvl4pPr>
            <a:lvl5pPr marL="520700" indent="-177800">
              <a:spcBef>
                <a:spcPts val="600"/>
              </a:spcBef>
              <a:buFont typeface="Arial" panose="020B0604020202020204" pitchFamily="34" charset="0"/>
              <a:buChar char="•"/>
              <a:defRPr sz="1300">
                <a:latin typeface="+mn-lt"/>
              </a:defRPr>
            </a:lvl5pPr>
            <a:lvl6pPr marL="685800" indent="-165100">
              <a:spcBef>
                <a:spcPts val="600"/>
              </a:spcBef>
              <a:buFont typeface="Arial" panose="020B0604020202020204" pitchFamily="34" charset="0"/>
              <a:buChar char="–"/>
              <a:defRPr sz="1300" baseline="0">
                <a:latin typeface="+mn-lt"/>
              </a:defRPr>
            </a:lvl6pPr>
            <a:lvl7pPr marL="863600" indent="-177800">
              <a:spcBef>
                <a:spcPts val="600"/>
              </a:spcBef>
              <a:buFont typeface="Arial" panose="020B0604020202020204" pitchFamily="34" charset="0"/>
              <a:buChar char="•"/>
              <a:defRPr sz="1300">
                <a:latin typeface="+mn-lt"/>
              </a:defRPr>
            </a:lvl7pPr>
            <a:lvl8pPr marL="1028700" indent="-165100">
              <a:spcBef>
                <a:spcPts val="600"/>
              </a:spcBef>
              <a:buFont typeface="Arial" panose="020B0604020202020204" pitchFamily="34" charset="0"/>
              <a:buChar char="–"/>
              <a:defRPr sz="1300">
                <a:latin typeface="+mn-lt"/>
              </a:defRPr>
            </a:lvl8pPr>
            <a:lvl9pPr marL="1206500" indent="-177800">
              <a:spcBef>
                <a:spcPts val="600"/>
              </a:spcBef>
              <a:buFont typeface="Arial" panose="020B0604020202020204" pitchFamily="34" charset="0"/>
              <a:buChar char="•"/>
              <a:defRPr sz="1300" baseline="0">
                <a:latin typeface="+mn-lt"/>
              </a:defRPr>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205854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61DB31-BA0E-469A-88AC-4C37BFB0BE7E}"/>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Agenda</a:t>
            </a:r>
          </a:p>
        </p:txBody>
      </p:sp>
      <p:sp>
        <p:nvSpPr>
          <p:cNvPr id="4" name="Text Placeholder 19">
            <a:extLst>
              <a:ext uri="{FF2B5EF4-FFF2-40B4-BE49-F238E27FC236}">
                <a16:creationId xmlns:a16="http://schemas.microsoft.com/office/drawing/2014/main" id="{CD3DA619-C657-4377-909C-6D3A110F550F}"/>
              </a:ext>
            </a:extLst>
          </p:cNvPr>
          <p:cNvSpPr>
            <a:spLocks noGrp="1"/>
          </p:cNvSpPr>
          <p:nvPr>
            <p:ph type="body" sz="quarter" idx="10" hasCustomPrompt="1"/>
          </p:nvPr>
        </p:nvSpPr>
        <p:spPr>
          <a:xfrm>
            <a:off x="1513257" y="1756548"/>
            <a:ext cx="3913633"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
        <p:nvSpPr>
          <p:cNvPr id="6" name="Text Placeholder 19">
            <a:extLst>
              <a:ext uri="{FF2B5EF4-FFF2-40B4-BE49-F238E27FC236}">
                <a16:creationId xmlns:a16="http://schemas.microsoft.com/office/drawing/2014/main" id="{99D62640-4C2F-4EEE-8702-E19D55A9718A}"/>
              </a:ext>
            </a:extLst>
          </p:cNvPr>
          <p:cNvSpPr>
            <a:spLocks noGrp="1"/>
          </p:cNvSpPr>
          <p:nvPr>
            <p:ph type="body" sz="quarter" idx="11" hasCustomPrompt="1"/>
          </p:nvPr>
        </p:nvSpPr>
        <p:spPr>
          <a:xfrm>
            <a:off x="6291452" y="1756548"/>
            <a:ext cx="3911512" cy="3614737"/>
          </a:xfrm>
          <a:prstGeom prst="rect">
            <a:avLst/>
          </a:prstGeom>
        </p:spPr>
        <p:txBody>
          <a:bodyPr/>
          <a:lstStyle>
            <a:lvl1pPr>
              <a:lnSpc>
                <a:spcPct val="100000"/>
              </a:lnSpc>
              <a:spcBef>
                <a:spcPts val="1800"/>
              </a:spcBef>
              <a:spcAft>
                <a:spcPts val="1800"/>
              </a:spcAft>
              <a:defRPr sz="2000" b="1">
                <a:solidFill>
                  <a:schemeClr val="tx2"/>
                </a:solidFill>
                <a:latin typeface="+mn-lt"/>
              </a:defRPr>
            </a:lvl1pPr>
            <a:lvl2pPr marL="0" indent="0">
              <a:spcBef>
                <a:spcPts val="0"/>
              </a:spcBef>
              <a:spcAft>
                <a:spcPts val="300"/>
              </a:spcAft>
              <a:buNone/>
              <a:tabLst>
                <a:tab pos="568325" algn="r"/>
                <a:tab pos="1028700" algn="l"/>
              </a:tabLst>
              <a:defRPr sz="1300" b="1">
                <a:solidFill>
                  <a:schemeClr val="tx2"/>
                </a:solidFill>
                <a:latin typeface="+mn-lt"/>
              </a:defRPr>
            </a:lvl2pPr>
            <a:lvl3pPr marL="1028700" indent="0">
              <a:spcBef>
                <a:spcPts val="0"/>
              </a:spcBef>
              <a:spcAft>
                <a:spcPts val="1800"/>
              </a:spcAft>
              <a:buNone/>
              <a:defRPr sz="1300">
                <a:solidFill>
                  <a:schemeClr val="tx2"/>
                </a:solidFill>
                <a:latin typeface="+mn-lt"/>
              </a:defRPr>
            </a:lvl3pPr>
            <a:lvl4pPr marL="0" indent="0">
              <a:spcBef>
                <a:spcPts val="0"/>
              </a:spcBef>
              <a:spcAft>
                <a:spcPts val="900"/>
              </a:spcAft>
              <a:buNone/>
              <a:defRPr sz="1300" i="1">
                <a:solidFill>
                  <a:schemeClr val="tx2"/>
                </a:solidFill>
                <a:latin typeface="+mn-lt"/>
              </a:defRPr>
            </a:lvl4pPr>
            <a:lvl5pPr marL="0" indent="0">
              <a:spcBef>
                <a:spcPts val="0"/>
              </a:spcBef>
              <a:spcAft>
                <a:spcPts val="900"/>
              </a:spcAft>
              <a:buFont typeface="Arial" panose="020B0604020202020204" pitchFamily="34" charset="0"/>
              <a:buNone/>
              <a:defRPr sz="1400">
                <a:solidFill>
                  <a:schemeClr val="tx2"/>
                </a:solidFill>
                <a:latin typeface="+mn-lt"/>
              </a:defRPr>
            </a:lvl5pPr>
          </a:lstStyle>
          <a:p>
            <a:pPr lvl="0"/>
            <a:r>
              <a:rPr lang="en-US"/>
              <a:t>Click to edit header</a:t>
            </a:r>
          </a:p>
          <a:p>
            <a:pPr lvl="1"/>
            <a:r>
              <a:rPr lang="en-US"/>
              <a:t>Tab to Time then tab to Agenda item</a:t>
            </a:r>
          </a:p>
          <a:p>
            <a:pPr lvl="2"/>
            <a:r>
              <a:rPr lang="en-US"/>
              <a:t>Speaker name and topic</a:t>
            </a:r>
          </a:p>
          <a:p>
            <a:pPr lvl="3"/>
            <a:r>
              <a:rPr lang="en-US"/>
              <a:t>Additional information</a:t>
            </a:r>
          </a:p>
        </p:txBody>
      </p:sp>
    </p:spTree>
    <p:extLst>
      <p:ext uri="{BB962C8B-B14F-4D97-AF65-F5344CB8AC3E}">
        <p14:creationId xmlns:p14="http://schemas.microsoft.com/office/powerpoint/2010/main" val="275930101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Divider re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a:defRPr sz="3200" b="1">
                <a:solidFill>
                  <a:schemeClr val="accent2"/>
                </a:solidFill>
                <a:latin typeface="+mj-lt"/>
              </a:defRPr>
            </a:lvl1pPr>
          </a:lstStyle>
          <a:p>
            <a:r>
              <a:rPr lang="en-US"/>
              <a:t>Click to edit title for divider</a:t>
            </a:r>
          </a:p>
        </p:txBody>
      </p:sp>
    </p:spTree>
    <p:extLst>
      <p:ext uri="{BB962C8B-B14F-4D97-AF65-F5344CB8AC3E}">
        <p14:creationId xmlns:p14="http://schemas.microsoft.com/office/powerpoint/2010/main" val="18115016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ivider gra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20D3DB-63F4-412F-96CC-3E84E34BE0CE}"/>
              </a:ext>
            </a:extLst>
          </p:cNvPr>
          <p:cNvSpPr/>
          <p:nvPr userDrawn="1"/>
        </p:nvSpPr>
        <p:spPr>
          <a:xfrm>
            <a:off x="0" y="0"/>
            <a:ext cx="12188825"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76105867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Divider nav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111EDB-A7DC-4D3C-BA73-E639327B03EF}"/>
              </a:ext>
            </a:extLst>
          </p:cNvPr>
          <p:cNvSpPr/>
          <p:nvPr userDrawn="1"/>
        </p:nvSpPr>
        <p:spPr>
          <a:xfrm>
            <a:off x="0" y="0"/>
            <a:ext cx="12188825" cy="6858000"/>
          </a:xfrm>
          <a:prstGeom prst="rect">
            <a:avLst/>
          </a:prstGeom>
          <a:solidFill>
            <a:srgbClr val="0B3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4" name="Title 1">
            <a:extLst>
              <a:ext uri="{FF2B5EF4-FFF2-40B4-BE49-F238E27FC236}">
                <a16:creationId xmlns:a16="http://schemas.microsoft.com/office/drawing/2014/main" id="{A8DD2AFC-8349-4DB3-855A-645AB85DF6B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62857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82340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white">
    <p:spTree>
      <p:nvGrpSpPr>
        <p:cNvPr id="1" name=""/>
        <p:cNvGrpSpPr/>
        <p:nvPr/>
      </p:nvGrpSpPr>
      <p:grpSpPr>
        <a:xfrm>
          <a:off x="0" y="0"/>
          <a:ext cx="0" cy="0"/>
          <a:chOff x="0" y="0"/>
          <a:chExt cx="0" cy="0"/>
        </a:xfrm>
      </p:grpSpPr>
      <p:pic>
        <p:nvPicPr>
          <p:cNvPr id="5" name="Picture 4" descr="Light heart pattern background.">
            <a:extLst>
              <a:ext uri="{FF2B5EF4-FFF2-40B4-BE49-F238E27FC236}">
                <a16:creationId xmlns:a16="http://schemas.microsoft.com/office/drawing/2014/main" id="{DCF51F69-B135-440B-B1C1-8877F65D92E0}"/>
              </a:ext>
            </a:extLst>
          </p:cNvPr>
          <p:cNvPicPr>
            <a:picLocks noChangeAspect="1"/>
          </p:cNvPicPr>
          <p:nvPr userDrawn="1"/>
        </p:nvPicPr>
        <p:blipFill rotWithShape="1">
          <a:blip r:embed="rId2"/>
          <a:srcRect l="444" t="-1" b="507"/>
          <a:stretch/>
        </p:blipFill>
        <p:spPr>
          <a:xfrm>
            <a:off x="-64" y="0"/>
            <a:ext cx="12188952" cy="6858000"/>
          </a:xfrm>
          <a:prstGeom prst="rect">
            <a:avLst/>
          </a:prstGeom>
        </p:spPr>
      </p:pic>
      <p:sp>
        <p:nvSpPr>
          <p:cNvPr id="4" name="Title 1">
            <a:extLst>
              <a:ext uri="{FF2B5EF4-FFF2-40B4-BE49-F238E27FC236}">
                <a16:creationId xmlns:a16="http://schemas.microsoft.com/office/drawing/2014/main" id="{B3284C44-CBEF-4F9A-AC72-8990858B0EF0}"/>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accent2"/>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39154637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Divider dark">
    <p:spTree>
      <p:nvGrpSpPr>
        <p:cNvPr id="1" name=""/>
        <p:cNvGrpSpPr/>
        <p:nvPr/>
      </p:nvGrpSpPr>
      <p:grpSpPr>
        <a:xfrm>
          <a:off x="0" y="0"/>
          <a:ext cx="0" cy="0"/>
          <a:chOff x="0" y="0"/>
          <a:chExt cx="0" cy="0"/>
        </a:xfrm>
      </p:grpSpPr>
      <p:pic>
        <p:nvPicPr>
          <p:cNvPr id="3" name="Picture 2" descr="Dark heart pattern background.">
            <a:extLst>
              <a:ext uri="{FF2B5EF4-FFF2-40B4-BE49-F238E27FC236}">
                <a16:creationId xmlns:a16="http://schemas.microsoft.com/office/drawing/2014/main" id="{A370D62A-AB1A-457C-AF9D-8363B2583D12}"/>
              </a:ext>
            </a:extLst>
          </p:cNvPr>
          <p:cNvPicPr>
            <a:picLocks noChangeAspect="1"/>
          </p:cNvPicPr>
          <p:nvPr userDrawn="1"/>
        </p:nvPicPr>
        <p:blipFill>
          <a:blip r:embed="rId2"/>
          <a:stretch>
            <a:fillRect/>
          </a:stretch>
        </p:blipFill>
        <p:spPr>
          <a:xfrm>
            <a:off x="-15469" y="-9144"/>
            <a:ext cx="12219762" cy="6876288"/>
          </a:xfrm>
          <a:prstGeom prst="rect">
            <a:avLst/>
          </a:prstGeom>
        </p:spPr>
      </p:pic>
      <p:sp>
        <p:nvSpPr>
          <p:cNvPr id="4" name="Title 1">
            <a:extLst>
              <a:ext uri="{FF2B5EF4-FFF2-40B4-BE49-F238E27FC236}">
                <a16:creationId xmlns:a16="http://schemas.microsoft.com/office/drawing/2014/main" id="{ABD1AEB8-3322-4E67-A702-83F309202013}"/>
              </a:ext>
            </a:extLst>
          </p:cNvPr>
          <p:cNvSpPr>
            <a:spLocks noGrp="1"/>
          </p:cNvSpPr>
          <p:nvPr>
            <p:ph type="title" hasCustomPrompt="1"/>
          </p:nvPr>
        </p:nvSpPr>
        <p:spPr>
          <a:xfrm>
            <a:off x="3231270" y="3022967"/>
            <a:ext cx="5726284" cy="812066"/>
          </a:xfrm>
        </p:spPr>
        <p:txBody>
          <a:bodyPr rIns="0" anchor="ctr"/>
          <a:lstStyle>
            <a:lvl1pPr algn="ctr" defTabSz="457200" rtl="0" eaLnBrk="1" latinLnBrk="0" hangingPunct="1">
              <a:lnSpc>
                <a:spcPct val="90000"/>
              </a:lnSpc>
              <a:spcBef>
                <a:spcPct val="0"/>
              </a:spcBef>
              <a:buNone/>
              <a:defRPr lang="en-US" sz="3200" b="1" kern="1200" dirty="0">
                <a:solidFill>
                  <a:schemeClr val="bg1"/>
                </a:solidFill>
                <a:latin typeface="+mj-lt"/>
                <a:ea typeface="+mj-ea"/>
                <a:cs typeface="+mj-cs"/>
              </a:defRPr>
            </a:lvl1pPr>
          </a:lstStyle>
          <a:p>
            <a:r>
              <a:rPr lang="en-US"/>
              <a:t>Click to edit title for divider</a:t>
            </a:r>
          </a:p>
        </p:txBody>
      </p:sp>
    </p:spTree>
    <p:extLst>
      <p:ext uri="{BB962C8B-B14F-4D97-AF65-F5344CB8AC3E}">
        <p14:creationId xmlns:p14="http://schemas.microsoft.com/office/powerpoint/2010/main" val="150441356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without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defRPr cap="none" baseline="0">
                <a:solidFill>
                  <a:schemeClr val="tx2"/>
                </a:solidFill>
              </a:defRPr>
            </a:lvl1pPr>
            <a:lvl2pPr>
              <a:defRPr>
                <a:solidFill>
                  <a:schemeClr val="tx2"/>
                </a:solidFill>
              </a:defRPr>
            </a:lvl2pPr>
            <a:lvl3pPr>
              <a:defRPr baseline="0">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Tree>
    <p:extLst>
      <p:ext uri="{BB962C8B-B14F-4D97-AF65-F5344CB8AC3E}">
        <p14:creationId xmlns:p14="http://schemas.microsoft.com/office/powerpoint/2010/main" val="7413470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one-column layout</a:t>
            </a:r>
          </a:p>
        </p:txBody>
      </p:sp>
      <p:sp>
        <p:nvSpPr>
          <p:cNvPr id="3" name="Content Placeholder 2"/>
          <p:cNvSpPr>
            <a:spLocks noGrp="1"/>
          </p:cNvSpPr>
          <p:nvPr>
            <p:ph idx="1" hasCustomPrompt="1"/>
          </p:nvPr>
        </p:nvSpPr>
        <p:spPr bwMode="gray">
          <a:xfrm>
            <a:off x="557784" y="1767532"/>
            <a:ext cx="8586216" cy="3977640"/>
          </a:xfrm>
        </p:spPr>
        <p:txBody>
          <a:bodyPr/>
          <a:lstStyle>
            <a:lvl1pPr>
              <a:lnSpc>
                <a:spcPct val="100000"/>
              </a:lnSpc>
              <a:buClr>
                <a:schemeClr val="tx1"/>
              </a:buClr>
              <a:defRPr sz="1800" b="1" cap="none" baseline="0">
                <a:solidFill>
                  <a:schemeClr val="tx2"/>
                </a:solidFill>
                <a:latin typeface="+mn-lt"/>
              </a:defRPr>
            </a:lvl1pPr>
            <a:lvl2pPr marL="0" indent="0">
              <a:buClr>
                <a:schemeClr val="tx1"/>
              </a:buClr>
              <a:buNone/>
              <a:defRPr sz="1300" baseline="0">
                <a:solidFill>
                  <a:schemeClr val="tx2"/>
                </a:solidFill>
              </a:defRPr>
            </a:lvl2pPr>
            <a:lvl3pPr marL="171450" indent="-171450">
              <a:spcBef>
                <a:spcPts val="1200"/>
              </a:spcBef>
              <a:buClr>
                <a:schemeClr val="tx1"/>
              </a:buClr>
              <a:buFont typeface="Arial" panose="020B0604020202020204" pitchFamily="34" charset="0"/>
              <a:buChar char="•"/>
              <a:defRPr sz="1300" baseline="0">
                <a:solidFill>
                  <a:schemeClr val="tx2"/>
                </a:solidFill>
              </a:defRPr>
            </a:lvl3pPr>
            <a:lvl4pPr marL="342900" indent="-171450">
              <a:buClr>
                <a:schemeClr val="tx1"/>
              </a:buClr>
              <a:buFont typeface="Arial" panose="020B0604020202020204" pitchFamily="34" charset="0"/>
              <a:buChar char="–"/>
              <a:defRPr sz="1300" baseline="0">
                <a:solidFill>
                  <a:schemeClr val="tx2"/>
                </a:solidFill>
              </a:defRPr>
            </a:lvl4pPr>
            <a:lvl5pPr marL="515938" indent="-173038">
              <a:buClr>
                <a:schemeClr val="tx1"/>
              </a:buClr>
              <a:buFont typeface="Arial" panose="020B0604020202020204" pitchFamily="34" charset="0"/>
              <a:buChar char="•"/>
              <a:defRPr sz="1300">
                <a:solidFill>
                  <a:schemeClr val="tx2"/>
                </a:solidFill>
              </a:defRPr>
            </a:lvl5pPr>
            <a:lvl6pPr marL="687388"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lvl="0"/>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27375888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two-column layout</a:t>
            </a:r>
          </a:p>
        </p:txBody>
      </p:sp>
      <p:sp>
        <p:nvSpPr>
          <p:cNvPr id="3" name="Content Placeholder 2"/>
          <p:cNvSpPr>
            <a:spLocks noGrp="1"/>
          </p:cNvSpPr>
          <p:nvPr>
            <p:ph sz="half" idx="1" hasCustomPrompt="1"/>
          </p:nvPr>
        </p:nvSpPr>
        <p:spPr bwMode="gray">
          <a:xfrm>
            <a:off x="557784"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5" name="Content Placeholder 2"/>
          <p:cNvSpPr>
            <a:spLocks noGrp="1"/>
          </p:cNvSpPr>
          <p:nvPr>
            <p:ph sz="half" idx="10" hasCustomPrompt="1"/>
          </p:nvPr>
        </p:nvSpPr>
        <p:spPr bwMode="gray">
          <a:xfrm>
            <a:off x="6382512" y="1767532"/>
            <a:ext cx="5237114" cy="3973512"/>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baseline="0" dirty="0" smtClean="0">
                <a:solidFill>
                  <a:schemeClr val="tx2"/>
                </a:solidFill>
              </a:defRPr>
            </a:lvl2pPr>
            <a:lvl3pPr marL="171450" indent="-171450">
              <a:spcBef>
                <a:spcPts val="1200"/>
              </a:spcBef>
              <a:buClr>
                <a:schemeClr val="tx1"/>
              </a:buClr>
              <a:buFont typeface="Arial" panose="020B0604020202020204" pitchFamily="34" charset="0"/>
              <a:buChar char="•"/>
              <a:defRPr lang="en-US" sz="1300" baseline="0" dirty="0" smtClean="0">
                <a:solidFill>
                  <a:schemeClr val="tx2"/>
                </a:solidFill>
              </a:defRPr>
            </a:lvl3pPr>
            <a:lvl4pPr marL="342900" indent="-171450">
              <a:buClr>
                <a:schemeClr val="tx1"/>
              </a:buClr>
              <a:buFont typeface="Arial" panose="020B0604020202020204" pitchFamily="34" charset="0"/>
              <a:buChar char="–"/>
              <a:defRPr lang="en-US" sz="1300" baseline="0" dirty="0" smtClean="0">
                <a:solidFill>
                  <a:schemeClr val="tx2"/>
                </a:solidFill>
              </a:defRPr>
            </a:lvl4pPr>
            <a:lvl5pPr marL="514350" indent="-171450">
              <a:buClr>
                <a:schemeClr val="tx1"/>
              </a:buClr>
              <a:buFont typeface="Arial" panose="020B0604020202020204" pitchFamily="34" charset="0"/>
              <a:buChar char="•"/>
              <a:defRPr lang="en-US" sz="1300" dirty="0">
                <a:solidFill>
                  <a:schemeClr val="tx2"/>
                </a:solidFill>
              </a:defRPr>
            </a:lvl5pPr>
            <a:lvl6pPr marL="685800" indent="-171450">
              <a:buClr>
                <a:schemeClr val="tx1"/>
              </a:buClr>
              <a:buFont typeface="Arial" panose="020B0604020202020204" pitchFamily="34" charset="0"/>
              <a:buChar char="–"/>
              <a:defRPr sz="1300" baseline="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6727222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three-column layout</a:t>
            </a:r>
          </a:p>
        </p:txBody>
      </p:sp>
      <p:sp>
        <p:nvSpPr>
          <p:cNvPr id="3" name="Content Placeholder 2"/>
          <p:cNvSpPr>
            <a:spLocks noGrp="1"/>
          </p:cNvSpPr>
          <p:nvPr>
            <p:ph sz="half" idx="1" hasCustomPrompt="1"/>
          </p:nvPr>
        </p:nvSpPr>
        <p:spPr bwMode="gray">
          <a:xfrm>
            <a:off x="557784"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6" name="Content Placeholder 2"/>
          <p:cNvSpPr>
            <a:spLocks noGrp="1"/>
          </p:cNvSpPr>
          <p:nvPr>
            <p:ph sz="half" idx="10" hasCustomPrompt="1"/>
          </p:nvPr>
        </p:nvSpPr>
        <p:spPr bwMode="gray">
          <a:xfrm>
            <a:off x="4370832"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1" hasCustomPrompt="1"/>
          </p:nvPr>
        </p:nvSpPr>
        <p:spPr bwMode="gray">
          <a:xfrm>
            <a:off x="8183880" y="1764792"/>
            <a:ext cx="3433191" cy="3988308"/>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tabLst/>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19111078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four-column layout</a:t>
            </a:r>
          </a:p>
        </p:txBody>
      </p:sp>
      <p:sp>
        <p:nvSpPr>
          <p:cNvPr id="3" name="Content Placeholder 2"/>
          <p:cNvSpPr>
            <a:spLocks noGrp="1"/>
          </p:cNvSpPr>
          <p:nvPr>
            <p:ph sz="half" idx="1" hasCustomPrompt="1"/>
          </p:nvPr>
        </p:nvSpPr>
        <p:spPr bwMode="gray">
          <a:xfrm>
            <a:off x="557784"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2"/>
          <p:cNvSpPr>
            <a:spLocks noGrp="1"/>
          </p:cNvSpPr>
          <p:nvPr>
            <p:ph sz="half" idx="10" hasCustomPrompt="1"/>
          </p:nvPr>
        </p:nvSpPr>
        <p:spPr bwMode="gray">
          <a:xfrm>
            <a:off x="3410712"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8" name="Content Placeholder 2"/>
          <p:cNvSpPr>
            <a:spLocks noGrp="1"/>
          </p:cNvSpPr>
          <p:nvPr>
            <p:ph sz="half" idx="11" hasCustomPrompt="1"/>
          </p:nvPr>
        </p:nvSpPr>
        <p:spPr bwMode="gray">
          <a:xfrm>
            <a:off x="6254496"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9" name="Content Placeholder 2"/>
          <p:cNvSpPr>
            <a:spLocks noGrp="1"/>
          </p:cNvSpPr>
          <p:nvPr>
            <p:ph sz="half" idx="12" hasCustomPrompt="1"/>
          </p:nvPr>
        </p:nvSpPr>
        <p:spPr bwMode="gray">
          <a:xfrm>
            <a:off x="9098280" y="1764792"/>
            <a:ext cx="2505456" cy="3977640"/>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sz="1300"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sz="1300" dirty="0" smtClean="0">
                <a:solidFill>
                  <a:schemeClr val="tx2"/>
                </a:solidFill>
              </a:defRPr>
            </a:lvl4pPr>
            <a:lvl5pPr marL="511175" indent="-163513">
              <a:buClr>
                <a:schemeClr val="tx1"/>
              </a:buClr>
              <a:buFont typeface="Arial" panose="020B0604020202020204" pitchFamily="34" charset="0"/>
              <a:buChar char="•"/>
              <a:defRPr lang="en-US" sz="1300" dirty="0">
                <a:solidFill>
                  <a:schemeClr val="tx2"/>
                </a:solidFill>
              </a:defRPr>
            </a:lvl5pPr>
            <a:lvl6pPr marL="685800" indent="-174625">
              <a:buClr>
                <a:schemeClr val="tx1"/>
              </a:buClr>
              <a:buFont typeface="Arial" panose="020B0604020202020204" pitchFamily="34" charset="0"/>
              <a:buChar char="–"/>
              <a:defRPr sz="1300">
                <a:solidFill>
                  <a:schemeClr val="tx2"/>
                </a:solidFill>
              </a:defRPr>
            </a:lvl6pPr>
            <a:lvl7pPr marL="860425" indent="-173038">
              <a:buFont typeface="Arial" panose="020B0604020202020204" pitchFamily="34" charset="0"/>
              <a:buChar char="•"/>
              <a:defRPr sz="1300"/>
            </a:lvl7pPr>
            <a:lvl8pPr marL="1031875" indent="-171450">
              <a:buFont typeface="Arial" panose="020B0604020202020204" pitchFamily="34" charset="0"/>
              <a:buChar char="–"/>
              <a:defRPr sz="1300"/>
            </a:lvl8pPr>
            <a:lvl9pPr marL="1203325" indent="-171450">
              <a:buFont typeface="Arial" panose="020B0604020202020204" pitchFamily="34" charset="0"/>
              <a:buChar char="•"/>
              <a:defRPr sz="130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2921953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Content Journe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9665208" cy="713232"/>
          </a:xfrm>
        </p:spPr>
        <p:txBody>
          <a:bodyPr/>
          <a:lstStyle>
            <a:lvl1pPr>
              <a:defRPr>
                <a:solidFill>
                  <a:schemeClr val="tx2"/>
                </a:solidFill>
              </a:defRPr>
            </a:lvl1pPr>
          </a:lstStyle>
          <a:p>
            <a:r>
              <a:rPr lang="en-US"/>
              <a:t>Click to add title for five-column journey layout</a:t>
            </a:r>
          </a:p>
        </p:txBody>
      </p:sp>
      <p:sp>
        <p:nvSpPr>
          <p:cNvPr id="8" name="Content Placeholder 2"/>
          <p:cNvSpPr>
            <a:spLocks noGrp="1"/>
          </p:cNvSpPr>
          <p:nvPr>
            <p:ph sz="half" idx="1" hasCustomPrompt="1"/>
          </p:nvPr>
        </p:nvSpPr>
        <p:spPr bwMode="gray">
          <a:xfrm>
            <a:off x="1064664"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9" name="Content Placeholder 2"/>
          <p:cNvSpPr>
            <a:spLocks noGrp="1"/>
          </p:cNvSpPr>
          <p:nvPr>
            <p:ph sz="half" idx="10" hasCustomPrompt="1"/>
          </p:nvPr>
        </p:nvSpPr>
        <p:spPr bwMode="gray">
          <a:xfrm>
            <a:off x="3152826"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1" name="Content Placeholder 2"/>
          <p:cNvSpPr>
            <a:spLocks noGrp="1"/>
          </p:cNvSpPr>
          <p:nvPr>
            <p:ph sz="half" idx="11" hasCustomPrompt="1"/>
          </p:nvPr>
        </p:nvSpPr>
        <p:spPr bwMode="gray">
          <a:xfrm>
            <a:off x="5240988"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2" name="Content Placeholder 2"/>
          <p:cNvSpPr>
            <a:spLocks noGrp="1"/>
          </p:cNvSpPr>
          <p:nvPr>
            <p:ph sz="half" idx="12" hasCustomPrompt="1"/>
          </p:nvPr>
        </p:nvSpPr>
        <p:spPr bwMode="gray">
          <a:xfrm>
            <a:off x="7329150"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
        <p:nvSpPr>
          <p:cNvPr id="14" name="Content Placeholder 2"/>
          <p:cNvSpPr>
            <a:spLocks noGrp="1"/>
          </p:cNvSpPr>
          <p:nvPr>
            <p:ph sz="half" idx="13" hasCustomPrompt="1"/>
          </p:nvPr>
        </p:nvSpPr>
        <p:spPr bwMode="gray">
          <a:xfrm>
            <a:off x="9417312" y="3475038"/>
            <a:ext cx="1673352" cy="2266006"/>
          </a:xfrm>
        </p:spPr>
        <p:txBody>
          <a:bodyPr vert="horz" lIns="0" tIns="0" rIns="0" bIns="0" rtlCol="0">
            <a:noAutofit/>
          </a:bodyPr>
          <a:lstStyle>
            <a:lvl1pPr>
              <a:lnSpc>
                <a:spcPct val="100000"/>
              </a:lnSpc>
              <a:buClr>
                <a:schemeClr val="tx1"/>
              </a:buClr>
              <a:defRPr lang="en-US" sz="1800" b="1" kern="1200" cap="none" baseline="0" dirty="0">
                <a:solidFill>
                  <a:schemeClr val="tx2"/>
                </a:solidFill>
                <a:latin typeface="+mn-lt"/>
                <a:ea typeface="+mn-ea"/>
                <a:cs typeface="+mn-cs"/>
              </a:defRPr>
            </a:lvl1pPr>
            <a:lvl2pPr marL="0" indent="0">
              <a:buClr>
                <a:schemeClr val="tx1"/>
              </a:buClr>
              <a:buNone/>
              <a:defRPr lang="en-US" dirty="0" smtClean="0">
                <a:solidFill>
                  <a:schemeClr val="tx2"/>
                </a:solidFill>
              </a:defRPr>
            </a:lvl2pPr>
            <a:lvl3pPr marL="174625" indent="-174625">
              <a:spcBef>
                <a:spcPts val="1200"/>
              </a:spcBef>
              <a:buClr>
                <a:schemeClr val="tx1"/>
              </a:buClr>
              <a:buFont typeface="Arial" panose="020B0604020202020204" pitchFamily="34" charset="0"/>
              <a:buChar char="•"/>
              <a:defRPr lang="en-US" sz="1300" dirty="0" smtClean="0">
                <a:solidFill>
                  <a:schemeClr val="tx2"/>
                </a:solidFill>
              </a:defRPr>
            </a:lvl3pPr>
            <a:lvl4pPr marL="347663" indent="-173038">
              <a:buClr>
                <a:schemeClr val="tx1"/>
              </a:buClr>
              <a:buFont typeface="Arial" panose="020B0604020202020204" pitchFamily="34" charset="0"/>
              <a:buChar char="–"/>
              <a:defRPr lang="en-US" dirty="0" smtClean="0">
                <a:solidFill>
                  <a:schemeClr val="tx2"/>
                </a:solidFill>
              </a:defRPr>
            </a:lvl4pPr>
            <a:lvl5pPr marL="511175" indent="-163513">
              <a:buClr>
                <a:schemeClr val="tx1"/>
              </a:buClr>
              <a:buFont typeface="Arial" panose="020B0604020202020204" pitchFamily="34" charset="0"/>
              <a:buChar char="•"/>
              <a:defRPr lang="en-US" dirty="0">
                <a:solidFill>
                  <a:schemeClr val="tx2"/>
                </a:solidFill>
              </a:defRPr>
            </a:lvl5pPr>
            <a:lvl6pPr marL="685800" indent="-174625">
              <a:buClr>
                <a:schemeClr val="tx1"/>
              </a:buClr>
              <a:buFont typeface="Arial" panose="020B0604020202020204" pitchFamily="34" charset="0"/>
              <a:buChar char="–"/>
              <a:defRPr>
                <a:solidFill>
                  <a:schemeClr val="tx2"/>
                </a:solidFill>
              </a:defRPr>
            </a:lvl6pPr>
            <a:lvl7pPr marL="857250" indent="-174625">
              <a:defRPr/>
            </a:lvl7pPr>
            <a:lvl8pPr marL="1030288" indent="-173038">
              <a:defRPr/>
            </a:lvl8pPr>
            <a:lvl9pPr marL="1203325" indent="-173038">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p:txBody>
      </p:sp>
    </p:spTree>
    <p:extLst>
      <p:ext uri="{BB962C8B-B14F-4D97-AF65-F5344CB8AC3E}">
        <p14:creationId xmlns:p14="http://schemas.microsoft.com/office/powerpoint/2010/main" val="39112832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layout</a:t>
            </a:r>
          </a:p>
        </p:txBody>
      </p:sp>
      <p:sp>
        <p:nvSpPr>
          <p:cNvPr id="9"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1569625" y="1752600"/>
            <a:ext cx="9049575" cy="2975735"/>
          </a:xfrm>
        </p:spPr>
        <p:txBody>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1150214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hart with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2"/>
                </a:solidFill>
              </a:defRPr>
            </a:lvl1pPr>
          </a:lstStyle>
          <a:p>
            <a:r>
              <a:rPr lang="en-US"/>
              <a:t>Click to add title for chart with text layout</a:t>
            </a:r>
          </a:p>
        </p:txBody>
      </p:sp>
      <p:sp>
        <p:nvSpPr>
          <p:cNvPr id="13" name="Content Placeholder 2"/>
          <p:cNvSpPr>
            <a:spLocks noGrp="1"/>
          </p:cNvSpPr>
          <p:nvPr>
            <p:ph idx="1" hasCustomPrompt="1"/>
          </p:nvPr>
        </p:nvSpPr>
        <p:spPr bwMode="gray">
          <a:xfrm>
            <a:off x="557783" y="1767531"/>
            <a:ext cx="3438144" cy="297180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None/>
              <a:defRPr baseline="0">
                <a:solidFill>
                  <a:schemeClr val="tx2"/>
                </a:solidFill>
              </a:defRPr>
            </a:lvl2pPr>
            <a:lvl3pPr marL="177800" indent="-177800">
              <a:spcBef>
                <a:spcPts val="1200"/>
              </a:spcBef>
              <a:buClrTx/>
              <a:buFont typeface="Arial" panose="020B0604020202020204" pitchFamily="34" charset="0"/>
              <a:buChar char="•"/>
              <a:defRPr sz="1300" baseline="0">
                <a:solidFill>
                  <a:schemeClr val="tx2"/>
                </a:solidFill>
              </a:defRPr>
            </a:lvl3pPr>
            <a:lvl4pPr marL="342900" indent="-165100">
              <a:buClrTx/>
              <a:buFont typeface="Arial" panose="020B0604020202020204" pitchFamily="34" charset="0"/>
              <a:buChar char="–"/>
              <a:defRPr sz="1300">
                <a:solidFill>
                  <a:schemeClr val="tx2"/>
                </a:solidFill>
              </a:defRPr>
            </a:lvl4pPr>
            <a:lvl5pPr marL="515938" indent="-173038">
              <a:buClrTx/>
              <a:buFont typeface="Arial" panose="020B0604020202020204" pitchFamily="34" charset="0"/>
              <a:buChar char="•"/>
              <a:defRPr sz="1300">
                <a:solidFill>
                  <a:schemeClr val="tx2"/>
                </a:solidFill>
              </a:defRPr>
            </a:lvl5pPr>
            <a:lvl6pPr marL="687388" indent="-171450">
              <a:buClrTx/>
              <a:buFont typeface="Arial" panose="020B0604020202020204" pitchFamily="34" charset="0"/>
              <a:buChar char="–"/>
              <a:defRPr sz="1300">
                <a:solidFill>
                  <a:schemeClr val="tx2"/>
                </a:solidFill>
              </a:defRPr>
            </a:lvl6pPr>
            <a:lvl7pPr marL="860425" indent="-173038">
              <a:buClrTx/>
              <a:buFont typeface="Arial" panose="020B0604020202020204" pitchFamily="34" charset="0"/>
              <a:buChar char="•"/>
              <a:defRPr sz="1300"/>
            </a:lvl7pPr>
            <a:lvl8pPr marL="1031875" indent="-171450">
              <a:buClrTx/>
              <a:buFont typeface="Arial" panose="020B0604020202020204" pitchFamily="34" charset="0"/>
              <a:buChar char="–"/>
              <a:defRPr sz="1300"/>
            </a:lvl8pPr>
            <a:lvl9pPr marL="1203325" indent="-171450">
              <a:buClrTx/>
              <a:buFont typeface="Arial" panose="020B0604020202020204" pitchFamily="34" charset="0"/>
              <a:buChar char="•"/>
              <a:defRPr sz="1300" baseline="0"/>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
        <p:nvSpPr>
          <p:cNvPr id="7" name="Content Placeholder 3">
            <a:extLst>
              <a:ext uri="{FF2B5EF4-FFF2-40B4-BE49-F238E27FC236}">
                <a16:creationId xmlns:a16="http://schemas.microsoft.com/office/drawing/2014/main" id="{579139DC-E144-408E-AD8A-E4105642CD13}"/>
              </a:ext>
            </a:extLst>
          </p:cNvPr>
          <p:cNvSpPr>
            <a:spLocks noGrp="1"/>
          </p:cNvSpPr>
          <p:nvPr>
            <p:ph sz="quarter" idx="10"/>
          </p:nvPr>
        </p:nvSpPr>
        <p:spPr>
          <a:xfrm>
            <a:off x="4446495" y="1764792"/>
            <a:ext cx="7172418" cy="2975735"/>
          </a:xfrm>
        </p:spPr>
        <p:txBody>
          <a:bodyPr>
            <a:noAutofit/>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700155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236018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comparison slide</a:t>
            </a:r>
          </a:p>
        </p:txBody>
      </p:sp>
      <p:sp>
        <p:nvSpPr>
          <p:cNvPr id="15" name="Content Placeholder 3"/>
          <p:cNvSpPr>
            <a:spLocks noGrp="1"/>
          </p:cNvSpPr>
          <p:nvPr>
            <p:ph sz="half" idx="2" hasCustomPrompt="1"/>
          </p:nvPr>
        </p:nvSpPr>
        <p:spPr>
          <a:xfrm>
            <a:off x="1253148"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404813" indent="-173038">
              <a:spcBef>
                <a:spcPts val="600"/>
              </a:spcBef>
              <a:buClrTx/>
              <a:buFont typeface="Arial" panose="020B0604020202020204" pitchFamily="34" charset="0"/>
              <a:buChar char="•"/>
              <a:defRPr sz="1600">
                <a:solidFill>
                  <a:schemeClr val="tx2"/>
                </a:solidFill>
              </a:defRPr>
            </a:lvl3pPr>
            <a:lvl4pPr marL="631825" indent="-174625">
              <a:spcBef>
                <a:spcPts val="600"/>
              </a:spcBef>
              <a:buClrTx/>
              <a:buFont typeface="Arial" panose="020B0604020202020204" pitchFamily="34" charset="0"/>
              <a:buChar char="•"/>
              <a:defRPr sz="1600">
                <a:solidFill>
                  <a:schemeClr val="tx2"/>
                </a:solidFill>
              </a:defRPr>
            </a:lvl4pPr>
            <a:lvl5pPr marL="804863" indent="-173038">
              <a:spcBef>
                <a:spcPts val="600"/>
              </a:spcBef>
              <a:buClrTx/>
              <a:buFont typeface="Arial" panose="020B0604020202020204" pitchFamily="34" charset="0"/>
              <a:buChar char="–"/>
              <a:defRPr sz="1600">
                <a:solidFill>
                  <a:schemeClr val="tx2"/>
                </a:solidFill>
              </a:defRPr>
            </a:lvl5pPr>
            <a:lvl6pPr marL="977900" indent="-177800">
              <a:buClrTx/>
              <a:defRPr sz="1600"/>
            </a:lvl6pPr>
            <a:lvl7pPr marL="1143000" indent="-165100">
              <a:buClrTx/>
              <a:defRPr sz="1600"/>
            </a:lvl7pPr>
            <a:lvl8pPr marL="1320800" indent="-177800">
              <a:buClrTx/>
              <a:defRPr sz="1600"/>
            </a:lvl8pPr>
            <a:lvl9pPr>
              <a:defRPr sz="1600"/>
            </a:lvl9pPr>
          </a:lstStyle>
          <a:p>
            <a:pPr lvl="0"/>
            <a:r>
              <a:rPr lang="en-US"/>
              <a:t>Header</a:t>
            </a:r>
          </a:p>
          <a:p>
            <a:pPr lvl="1"/>
            <a:r>
              <a:rPr lang="en-US"/>
              <a:t>First-level</a:t>
            </a:r>
          </a:p>
        </p:txBody>
      </p:sp>
      <p:sp>
        <p:nvSpPr>
          <p:cNvPr id="11" name="Rectangle 10">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6" name="Content Placeholder 5"/>
          <p:cNvSpPr>
            <a:spLocks noGrp="1"/>
          </p:cNvSpPr>
          <p:nvPr>
            <p:ph sz="quarter" idx="4" hasCustomPrompt="1"/>
          </p:nvPr>
        </p:nvSpPr>
        <p:spPr>
          <a:xfrm>
            <a:off x="7378375" y="3718011"/>
            <a:ext cx="3493008" cy="2023033"/>
          </a:xfrm>
          <a:noFill/>
        </p:spPr>
        <p:txBody>
          <a:bodyPr lIns="0" tIns="0" rIns="0" bIns="0"/>
          <a:lstStyle>
            <a:lvl1pPr marL="0" indent="0" algn="ctr">
              <a:lnSpc>
                <a:spcPct val="100000"/>
              </a:lnSpc>
              <a:spcBef>
                <a:spcPts val="1200"/>
              </a:spcBef>
              <a:buClrTx/>
              <a:buFont typeface="Arial"/>
              <a:buNone/>
              <a:defRPr sz="1800" b="1">
                <a:solidFill>
                  <a:schemeClr val="accent2"/>
                </a:solidFill>
                <a:latin typeface="+mn-lt"/>
              </a:defRPr>
            </a:lvl1pPr>
            <a:lvl2pPr marL="0" indent="0" algn="ctr">
              <a:spcBef>
                <a:spcPts val="1200"/>
              </a:spcBef>
              <a:buClrTx/>
              <a:buFontTx/>
              <a:buNone/>
              <a:defRPr sz="1500">
                <a:solidFill>
                  <a:schemeClr val="tx2"/>
                </a:solidFill>
              </a:defRPr>
            </a:lvl2pPr>
            <a:lvl3pPr marL="231775" indent="0">
              <a:spcBef>
                <a:spcPts val="600"/>
              </a:spcBef>
              <a:buClrTx/>
              <a:buFont typeface="Arial" panose="020B0604020202020204" pitchFamily="34" charset="0"/>
              <a:buNone/>
              <a:defRPr sz="1600">
                <a:solidFill>
                  <a:schemeClr val="bg1"/>
                </a:solidFill>
              </a:defRPr>
            </a:lvl3pPr>
            <a:lvl4pPr marL="631825" indent="-174625">
              <a:spcBef>
                <a:spcPts val="600"/>
              </a:spcBef>
              <a:buClrTx/>
              <a:buFont typeface="Arial" panose="020B0604020202020204" pitchFamily="34" charset="0"/>
              <a:buChar char="•"/>
              <a:defRPr sz="1600">
                <a:solidFill>
                  <a:schemeClr val="bg1"/>
                </a:solidFill>
              </a:defRPr>
            </a:lvl4pPr>
            <a:lvl5pPr marL="804863" indent="-173038">
              <a:spcBef>
                <a:spcPts val="600"/>
              </a:spcBef>
              <a:buClrTx/>
              <a:buFont typeface="Arial" panose="020B0604020202020204" pitchFamily="34" charset="0"/>
              <a:buChar char="–"/>
              <a:defRPr sz="1600">
                <a:solidFill>
                  <a:schemeClr val="bg1"/>
                </a:solidFill>
              </a:defRPr>
            </a:lvl5pPr>
            <a:lvl6pPr>
              <a:spcBef>
                <a:spcPts val="600"/>
              </a:spcBef>
              <a:buClrTx/>
              <a:defRPr sz="1600">
                <a:solidFill>
                  <a:schemeClr val="bg1"/>
                </a:solidFill>
              </a:defRPr>
            </a:lvl6pPr>
            <a:lvl7pPr>
              <a:spcBef>
                <a:spcPts val="600"/>
              </a:spcBef>
              <a:buClrTx/>
              <a:defRPr sz="1600">
                <a:solidFill>
                  <a:schemeClr val="bg1"/>
                </a:solidFill>
              </a:defRPr>
            </a:lvl7pPr>
            <a:lvl8pPr>
              <a:spcBef>
                <a:spcPts val="600"/>
              </a:spcBef>
              <a:buClrTx/>
              <a:defRPr sz="1600">
                <a:solidFill>
                  <a:schemeClr val="bg1"/>
                </a:solidFill>
              </a:defRPr>
            </a:lvl8pPr>
            <a:lvl9pPr>
              <a:defRPr sz="1600"/>
            </a:lvl9pPr>
          </a:lstStyle>
          <a:p>
            <a:pPr lvl="0"/>
            <a:r>
              <a:rPr lang="en-US"/>
              <a:t>Header</a:t>
            </a:r>
          </a:p>
          <a:p>
            <a:pPr lvl="1"/>
            <a:r>
              <a:rPr lang="en-US"/>
              <a:t>First-level</a:t>
            </a:r>
          </a:p>
        </p:txBody>
      </p:sp>
      <p:pic>
        <p:nvPicPr>
          <p:cNvPr id="7" name="Graphic 6" descr="CVS Health logo.">
            <a:extLst>
              <a:ext uri="{FF2B5EF4-FFF2-40B4-BE49-F238E27FC236}">
                <a16:creationId xmlns:a16="http://schemas.microsoft.com/office/drawing/2014/main" id="{99394496-8368-4B56-8235-99713340C2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17831066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One pane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9F4177E-CDDD-476F-9590-4FA690787A3F}"/>
              </a:ext>
            </a:extLst>
          </p:cNvPr>
          <p:cNvSpPr/>
          <p:nvPr userDrawn="1"/>
        </p:nvSpPr>
        <p:spPr>
          <a:xfrm>
            <a:off x="0"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3" name="Title 1">
            <a:extLst>
              <a:ext uri="{FF2B5EF4-FFF2-40B4-BE49-F238E27FC236}">
                <a16:creationId xmlns:a16="http://schemas.microsoft.com/office/drawing/2014/main" id="{7C794590-BFF7-4D91-A4D6-07347CD385E0}"/>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a:t>
            </a:r>
            <a:br>
              <a:rPr lang="en-US"/>
            </a:br>
            <a:r>
              <a:rPr lang="en-US"/>
              <a:t>here for one panel comparison slide</a:t>
            </a:r>
          </a:p>
        </p:txBody>
      </p:sp>
      <p:sp>
        <p:nvSpPr>
          <p:cNvPr id="7" name="Content Placeholder 3">
            <a:extLst>
              <a:ext uri="{FF2B5EF4-FFF2-40B4-BE49-F238E27FC236}">
                <a16:creationId xmlns:a16="http://schemas.microsoft.com/office/drawing/2014/main" id="{39BBBC8D-0164-48BE-8C39-97B2E9C688A7}"/>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accent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8" name="Content Placeholder 3">
            <a:extLst>
              <a:ext uri="{FF2B5EF4-FFF2-40B4-BE49-F238E27FC236}">
                <a16:creationId xmlns:a16="http://schemas.microsoft.com/office/drawing/2014/main" id="{E1CA36B9-1028-43DB-A308-5411C7D185BC}"/>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accent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668665DB-9D44-4B88-9F03-E82A2FF5D152}"/>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0" name="Graphic 9" descr="CVS Health logo.">
            <a:extLst>
              <a:ext uri="{FF2B5EF4-FFF2-40B4-BE49-F238E27FC236}">
                <a16:creationId xmlns:a16="http://schemas.microsoft.com/office/drawing/2014/main" id="{4556B8A3-577E-4258-B8ED-A7943CC515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04983715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hree points">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FACB8A6-3813-48D2-B8CE-038DD1E42B32}"/>
              </a:ext>
            </a:extLst>
          </p:cNvPr>
          <p:cNvSpPr/>
          <p:nvPr userDrawn="1"/>
        </p:nvSpPr>
        <p:spPr>
          <a:xfrm>
            <a:off x="0" y="6241774"/>
            <a:ext cx="5585791" cy="616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3" name="Rectangle 22">
            <a:extLst>
              <a:ext uri="{FF2B5EF4-FFF2-40B4-BE49-F238E27FC236}">
                <a16:creationId xmlns:a16="http://schemas.microsoft.com/office/drawing/2014/main" id="{B5FE79D5-35B2-49F2-B15D-DA1A165F3786}"/>
              </a:ext>
            </a:extLst>
          </p:cNvPr>
          <p:cNvSpPr/>
          <p:nvPr userDrawn="1"/>
        </p:nvSpPr>
        <p:spPr>
          <a:xfrm>
            <a:off x="4061837" y="0"/>
            <a:ext cx="4057094"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2" name="Rectangle 21">
            <a:extLst>
              <a:ext uri="{FF2B5EF4-FFF2-40B4-BE49-F238E27FC236}">
                <a16:creationId xmlns:a16="http://schemas.microsoft.com/office/drawing/2014/main" id="{D8E8E372-A3D9-43BC-A3BE-4011C8DA5B98}"/>
              </a:ext>
            </a:extLst>
          </p:cNvPr>
          <p:cNvSpPr/>
          <p:nvPr userDrawn="1"/>
        </p:nvSpPr>
        <p:spPr>
          <a:xfrm>
            <a:off x="8118931" y="0"/>
            <a:ext cx="406989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25" name="Title 1">
            <a:extLst>
              <a:ext uri="{FF2B5EF4-FFF2-40B4-BE49-F238E27FC236}">
                <a16:creationId xmlns:a16="http://schemas.microsoft.com/office/drawing/2014/main" id="{430E9904-95CA-4355-B234-1DDA8EC1512E}"/>
              </a:ext>
            </a:extLst>
          </p:cNvPr>
          <p:cNvSpPr>
            <a:spLocks noGrp="1"/>
          </p:cNvSpPr>
          <p:nvPr>
            <p:ph type="title" hasCustomPrompt="1"/>
          </p:nvPr>
        </p:nvSpPr>
        <p:spPr>
          <a:xfrm>
            <a:off x="579556" y="0"/>
            <a:ext cx="2958302" cy="6425581"/>
          </a:xfrm>
        </p:spPr>
        <p:txBody>
          <a:bodyPr anchor="ctr"/>
          <a:lstStyle>
            <a:lvl1pPr>
              <a:defRPr>
                <a:solidFill>
                  <a:schemeClr val="tx2"/>
                </a:solidFill>
              </a:defRPr>
            </a:lvl1pPr>
          </a:lstStyle>
          <a:p>
            <a:r>
              <a:rPr lang="en-US"/>
              <a:t>Click to add title here for two panel comparison slide</a:t>
            </a:r>
          </a:p>
        </p:txBody>
      </p:sp>
      <p:sp>
        <p:nvSpPr>
          <p:cNvPr id="21" name="Content Placeholder 3">
            <a:extLst>
              <a:ext uri="{FF2B5EF4-FFF2-40B4-BE49-F238E27FC236}">
                <a16:creationId xmlns:a16="http://schemas.microsoft.com/office/drawing/2014/main" id="{3E63A43E-9184-464B-AD62-08609C3C2EFC}"/>
              </a:ext>
            </a:extLst>
          </p:cNvPr>
          <p:cNvSpPr>
            <a:spLocks noGrp="1"/>
          </p:cNvSpPr>
          <p:nvPr>
            <p:ph sz="half" idx="2" hasCustomPrompt="1"/>
          </p:nvPr>
        </p:nvSpPr>
        <p:spPr bwMode="gray">
          <a:xfrm>
            <a:off x="4906236" y="2971852"/>
            <a:ext cx="2368296" cy="2592183"/>
          </a:xfrm>
        </p:spPr>
        <p:txBody>
          <a:bodyPr vert="horz" lIns="0" tIns="0" rIns="0" bIns="0" rtlCol="0">
            <a:noAutofit/>
          </a:bodyPr>
          <a:lstStyle>
            <a:lvl1pPr algn="ctr">
              <a:lnSpc>
                <a:spcPct val="100000"/>
              </a:lnSpc>
              <a:buClrTx/>
              <a:defRPr lang="en-US" sz="1800" b="1" kern="1200" cap="none" baseline="0" dirty="0">
                <a:solidFill>
                  <a:schemeClr val="tx2"/>
                </a:solidFill>
                <a:latin typeface="+mn-lt"/>
                <a:ea typeface="+mn-ea"/>
                <a:cs typeface="+mn-cs"/>
              </a:defRPr>
            </a:lvl1pPr>
            <a:lvl2pPr marL="0" indent="0" algn="ctr">
              <a:spcBef>
                <a:spcPts val="1800"/>
              </a:spcBef>
              <a:buClrTx/>
              <a:buFontTx/>
              <a:buNone/>
              <a:defRPr lang="en-US" sz="1500" baseline="0" dirty="0" smtClean="0">
                <a:solidFill>
                  <a:schemeClr val="tx2"/>
                </a:solidFill>
              </a:defRPr>
            </a:lvl2pPr>
            <a:lvl3pPr marL="171450" indent="0">
              <a:buClrTx/>
              <a:buFont typeface="Arial" panose="020B0604020202020204" pitchFamily="34" charset="0"/>
              <a:buNone/>
              <a:defRPr lang="en-US" sz="1600" baseline="0" dirty="0" smtClean="0">
                <a:solidFill>
                  <a:schemeClr val="tx2"/>
                </a:solidFill>
              </a:defRPr>
            </a:lvl3pPr>
            <a:lvl4pPr>
              <a:buClrTx/>
              <a:defRPr lang="en-US" sz="1600" baseline="0" dirty="0" smtClean="0">
                <a:solidFill>
                  <a:schemeClr val="tx2"/>
                </a:solidFill>
              </a:defRPr>
            </a:lvl4pPr>
            <a:lvl5pPr>
              <a:buClrTx/>
              <a:defRPr lang="en-US" sz="1600" baseline="0" dirty="0">
                <a:solidFill>
                  <a:schemeClr val="tx2"/>
                </a:solidFill>
              </a:defRPr>
            </a:lvl5pPr>
            <a:lvl6pPr>
              <a:buClrTx/>
              <a:defRPr sz="1600" baseline="0">
                <a:solidFill>
                  <a:schemeClr val="tx2"/>
                </a:solidFill>
              </a:defRPr>
            </a:lvl6pPr>
            <a:lvl7pPr>
              <a:buClrTx/>
              <a:defRPr sz="1600" baseline="0">
                <a:solidFill>
                  <a:schemeClr val="tx2"/>
                </a:solidFill>
              </a:defRPr>
            </a:lvl7pPr>
            <a:lvl8pPr>
              <a:buClrTx/>
              <a:defRPr sz="1600" baseline="0">
                <a:solidFill>
                  <a:schemeClr val="tx2"/>
                </a:solidFill>
              </a:defRPr>
            </a:lvl8pPr>
            <a:lvl9pPr>
              <a:buClrTx/>
              <a:defRPr sz="1600">
                <a:solidFill>
                  <a:schemeClr val="tx2"/>
                </a:solidFill>
              </a:defRPr>
            </a:lvl9pPr>
          </a:lstStyle>
          <a:p>
            <a:pPr marL="0" lvl="0" indent="0" algn="ctr" defTabSz="457200" rtl="0" eaLnBrk="1" latinLnBrk="0" hangingPunct="1">
              <a:lnSpc>
                <a:spcPct val="100000"/>
              </a:lnSpc>
              <a:spcBef>
                <a:spcPts val="1800"/>
              </a:spcBef>
              <a:buClrTx/>
              <a:buFont typeface="Arial"/>
              <a:buNone/>
            </a:pPr>
            <a:r>
              <a:rPr lang="en-US"/>
              <a:t>Header</a:t>
            </a:r>
          </a:p>
          <a:p>
            <a:pPr lvl="1"/>
            <a:r>
              <a:rPr lang="en-US"/>
              <a:t>First-level</a:t>
            </a:r>
          </a:p>
        </p:txBody>
      </p:sp>
      <p:sp>
        <p:nvSpPr>
          <p:cNvPr id="24" name="Content Placeholder 3">
            <a:extLst>
              <a:ext uri="{FF2B5EF4-FFF2-40B4-BE49-F238E27FC236}">
                <a16:creationId xmlns:a16="http://schemas.microsoft.com/office/drawing/2014/main" id="{6C89E4A5-6F21-4ECD-BCA6-5B29AF1FC1C0}"/>
              </a:ext>
            </a:extLst>
          </p:cNvPr>
          <p:cNvSpPr>
            <a:spLocks noGrp="1"/>
          </p:cNvSpPr>
          <p:nvPr>
            <p:ph sz="half" idx="18" hasCustomPrompt="1"/>
          </p:nvPr>
        </p:nvSpPr>
        <p:spPr bwMode="gray">
          <a:xfrm>
            <a:off x="8969729" y="2971852"/>
            <a:ext cx="2368296" cy="2592183"/>
          </a:xfrm>
        </p:spPr>
        <p:txBody>
          <a:bodyPr vert="horz" lIns="0" tIns="0" rIns="0" bIns="0" rtlCol="0">
            <a:noAutofit/>
          </a:bodyPr>
          <a:lstStyle>
            <a:lvl1pPr algn="ctr">
              <a:lnSpc>
                <a:spcPct val="100000"/>
              </a:lnSpc>
              <a:buClrTx/>
              <a:defRPr lang="en-US" sz="1800" b="1" cap="none" baseline="0" dirty="0" smtClean="0">
                <a:solidFill>
                  <a:schemeClr val="tx2"/>
                </a:solidFill>
                <a:latin typeface="+mn-lt"/>
              </a:defRPr>
            </a:lvl1pPr>
            <a:lvl2pPr marL="0" indent="0" algn="ctr">
              <a:spcBef>
                <a:spcPts val="1800"/>
              </a:spcBef>
              <a:buClrTx/>
              <a:buFontTx/>
              <a:buNone/>
              <a:defRPr lang="en-US" sz="1500" dirty="0" smtClean="0">
                <a:solidFill>
                  <a:schemeClr val="tx2"/>
                </a:solidFill>
              </a:defRPr>
            </a:lvl2pPr>
            <a:lvl3pPr marL="171450" indent="0">
              <a:buClrTx/>
              <a:buFont typeface="Arial" panose="020B0604020202020204" pitchFamily="34" charset="0"/>
              <a:buNone/>
              <a:defRPr lang="en-US" sz="1600" baseline="0" dirty="0" smtClean="0">
                <a:solidFill>
                  <a:schemeClr val="bg1"/>
                </a:solidFill>
              </a:defRPr>
            </a:lvl3pPr>
            <a:lvl4pPr>
              <a:buClrTx/>
              <a:defRPr lang="en-US" sz="1600" baseline="0" dirty="0" smtClean="0">
                <a:solidFill>
                  <a:schemeClr val="bg1"/>
                </a:solidFill>
              </a:defRPr>
            </a:lvl4pPr>
            <a:lvl5pPr>
              <a:buClrTx/>
              <a:defRPr lang="en-US" sz="1600" baseline="0" dirty="0">
                <a:solidFill>
                  <a:schemeClr val="bg1"/>
                </a:solidFill>
              </a:defRPr>
            </a:lvl5pPr>
            <a:lvl6pPr>
              <a:buClrTx/>
              <a:defRPr sz="1600" baseline="0">
                <a:solidFill>
                  <a:schemeClr val="bg1"/>
                </a:solidFill>
              </a:defRPr>
            </a:lvl6pPr>
            <a:lvl7pPr>
              <a:buClrTx/>
              <a:defRPr sz="1600">
                <a:solidFill>
                  <a:schemeClr val="bg1"/>
                </a:solidFill>
              </a:defRPr>
            </a:lvl7pPr>
            <a:lvl8pPr>
              <a:buClrTx/>
              <a:defRPr sz="1600" baseline="0">
                <a:solidFill>
                  <a:schemeClr val="bg1"/>
                </a:solidFill>
              </a:defRPr>
            </a:lvl8pPr>
            <a:lvl9pPr>
              <a:buClrTx/>
              <a:defRPr sz="1600">
                <a:solidFill>
                  <a:schemeClr val="bg1"/>
                </a:solidFill>
              </a:defRPr>
            </a:lvl9pPr>
          </a:lstStyle>
          <a:p>
            <a:pPr lvl="0"/>
            <a:r>
              <a:rPr lang="en-US"/>
              <a:t>Header</a:t>
            </a:r>
          </a:p>
          <a:p>
            <a:pPr lvl="1"/>
            <a:r>
              <a:rPr lang="en-US"/>
              <a:t>First-level</a:t>
            </a:r>
          </a:p>
        </p:txBody>
      </p:sp>
      <p:sp>
        <p:nvSpPr>
          <p:cNvPr id="11" name="Content Placeholder 8">
            <a:extLst>
              <a:ext uri="{FF2B5EF4-FFF2-40B4-BE49-F238E27FC236}">
                <a16:creationId xmlns:a16="http://schemas.microsoft.com/office/drawing/2014/main" id="{F5E0B0A3-49E5-4641-8D2C-BC31AF6815C4}"/>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2" name="Graphic 11" descr="CVS Health logo.">
            <a:extLst>
              <a:ext uri="{FF2B5EF4-FFF2-40B4-BE49-F238E27FC236}">
                <a16:creationId xmlns:a16="http://schemas.microsoft.com/office/drawing/2014/main" id="{DE198919-F3A5-469C-A629-47C5826376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4849805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and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557784" y="1765300"/>
            <a:ext cx="4882896" cy="3977640"/>
          </a:xfrm>
        </p:spPr>
        <p:txBody>
          <a:bodyPr/>
          <a:lstStyle>
            <a:lvl1pPr>
              <a:defRPr cap="none" baseline="0">
                <a:solidFill>
                  <a:schemeClr val="tx2"/>
                </a:solidFill>
              </a:defRPr>
            </a:lvl1pPr>
            <a:lvl2pPr>
              <a:defRPr baseline="0">
                <a:solidFill>
                  <a:schemeClr val="tx2"/>
                </a:solidFill>
              </a:defRPr>
            </a:lvl2pPr>
            <a:lvl3pPr>
              <a:defRPr>
                <a:solidFill>
                  <a:schemeClr val="tx2"/>
                </a:solidFill>
              </a:defRPr>
            </a:lvl3pPr>
            <a:lvl4pPr>
              <a:defRPr>
                <a:solidFill>
                  <a:schemeClr val="tx2"/>
                </a:solidFill>
              </a:defRPr>
            </a:lvl4pPr>
            <a:lvl5pPr>
              <a:defRPr baseline="0">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8163FE3F-97F2-42A9-B07A-B67697B4DB0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344376849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and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a:t>
            </a:r>
            <a:br>
              <a:rPr lang="en-US"/>
            </a:br>
            <a:r>
              <a:rPr lang="en-US"/>
              <a:t>for image and text slide</a:t>
            </a:r>
          </a:p>
        </p:txBody>
      </p:sp>
      <p:sp>
        <p:nvSpPr>
          <p:cNvPr id="6" name="Content Placeholder 2"/>
          <p:cNvSpPr>
            <a:spLocks noGrp="1"/>
          </p:cNvSpPr>
          <p:nvPr>
            <p:ph idx="1" hasCustomPrompt="1"/>
          </p:nvPr>
        </p:nvSpPr>
        <p:spPr bwMode="gray">
          <a:xfrm>
            <a:off x="6738938" y="1765300"/>
            <a:ext cx="4882896" cy="3977640"/>
          </a:xfrm>
        </p:spPr>
        <p:txBody>
          <a:bodyPr/>
          <a:lstStyle>
            <a:lvl1pPr>
              <a:buClrTx/>
              <a:defRPr cap="none" baseline="0">
                <a:solidFill>
                  <a:schemeClr val="tx2"/>
                </a:solidFill>
              </a:defRPr>
            </a:lvl1pPr>
            <a:lvl2pPr>
              <a:buClrTx/>
              <a:defRPr>
                <a:solidFill>
                  <a:schemeClr val="tx2"/>
                </a:solidFill>
              </a:defRPr>
            </a:lvl2pPr>
            <a:lvl3pPr>
              <a:buClrTx/>
              <a:defRPr>
                <a:solidFill>
                  <a:schemeClr val="tx2"/>
                </a:solidFill>
              </a:defRPr>
            </a:lvl3pPr>
            <a:lvl4pPr>
              <a:buClrTx/>
              <a:defRPr>
                <a:solidFill>
                  <a:schemeClr val="tx2"/>
                </a:solidFill>
              </a:defRPr>
            </a:lvl4pPr>
            <a:lvl5pPr>
              <a:buClrTx/>
              <a:defRPr>
                <a:solidFill>
                  <a:schemeClr val="tx2"/>
                </a:solidFill>
              </a:defRPr>
            </a:lvl5pPr>
            <a:lvl6pPr>
              <a:buClrTx/>
              <a:defRPr/>
            </a:lvl6pPr>
            <a:lvl7pPr>
              <a:buClrTx/>
              <a:defRPr/>
            </a:lvl7pPr>
            <a:lvl8pPr>
              <a:buClrTx/>
              <a:defRPr/>
            </a:lvl8pPr>
            <a:lvl9pPr>
              <a:buClrTx/>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0"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spTree>
    <p:extLst>
      <p:ext uri="{BB962C8B-B14F-4D97-AF65-F5344CB8AC3E}">
        <p14:creationId xmlns:p14="http://schemas.microsoft.com/office/powerpoint/2010/main" val="37360279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and Infographic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8" name="Rectangle 7">
            <a:extLst>
              <a:ext uri="{FF2B5EF4-FFF2-40B4-BE49-F238E27FC236}">
                <a16:creationId xmlns:a16="http://schemas.microsoft.com/office/drawing/2014/main" id="{65139F72-CEC0-495F-8477-192D60A880E2}"/>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7" name="Graphic 6" descr="CVS Health logo.">
            <a:extLst>
              <a:ext uri="{FF2B5EF4-FFF2-40B4-BE49-F238E27FC236}">
                <a16:creationId xmlns:a16="http://schemas.microsoft.com/office/drawing/2014/main" id="{B59DA53D-FB46-42C9-9A73-236B2FE105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0929522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and Infographic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6" name="Content Placeholder 2"/>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7" name="Rectangle 6">
            <a:extLst>
              <a:ext uri="{FF2B5EF4-FFF2-40B4-BE49-F238E27FC236}">
                <a16:creationId xmlns:a16="http://schemas.microsoft.com/office/drawing/2014/main" id="{65139F72-CEC0-495F-8477-192D60A880E2}"/>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CB4B9DEE-1CF0-47D1-934E-DB4356D62FF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1806569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and Infographic Righ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272A0B-3F66-4BE5-ABC2-DBBCAA26670E}"/>
              </a:ext>
            </a:extLst>
          </p:cNvPr>
          <p:cNvSpPr>
            <a:spLocks noGrp="1"/>
          </p:cNvSpPr>
          <p:nvPr>
            <p:ph type="title" hasCustomPrompt="1"/>
          </p:nvPr>
        </p:nvSpPr>
        <p:spPr>
          <a:xfrm>
            <a:off x="557784"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1964CD8D-F9FC-4E28-9F6A-6AB51FF354D5}"/>
              </a:ext>
            </a:extLst>
          </p:cNvPr>
          <p:cNvSpPr>
            <a:spLocks noGrp="1"/>
          </p:cNvSpPr>
          <p:nvPr>
            <p:ph idx="1" hasCustomPrompt="1"/>
          </p:nvPr>
        </p:nvSpPr>
        <p:spPr bwMode="gray">
          <a:xfrm>
            <a:off x="557784" y="1767532"/>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2AA3D8E1-3CCE-42A5-88D6-38F615FADD4D}"/>
              </a:ext>
            </a:extLst>
          </p:cNvPr>
          <p:cNvSpPr/>
          <p:nvPr userDrawn="1"/>
        </p:nvSpPr>
        <p:spPr>
          <a:xfrm>
            <a:off x="6094412"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pic>
        <p:nvPicPr>
          <p:cNvPr id="6" name="Graphic 5" descr="CVS Health logo.">
            <a:extLst>
              <a:ext uri="{FF2B5EF4-FFF2-40B4-BE49-F238E27FC236}">
                <a16:creationId xmlns:a16="http://schemas.microsoft.com/office/drawing/2014/main" id="{C97A688A-13B1-4480-9A65-4362859FCDA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31517628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and infographic Left 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1167E6-91BB-4319-852F-02EF2DA543CE}"/>
              </a:ext>
            </a:extLst>
          </p:cNvPr>
          <p:cNvSpPr>
            <a:spLocks noGrp="1"/>
          </p:cNvSpPr>
          <p:nvPr>
            <p:ph type="title" hasCustomPrompt="1"/>
          </p:nvPr>
        </p:nvSpPr>
        <p:spPr>
          <a:xfrm>
            <a:off x="6731836" y="530351"/>
            <a:ext cx="4882896" cy="713232"/>
          </a:xfrm>
        </p:spPr>
        <p:txBody>
          <a:bodyPr/>
          <a:lstStyle>
            <a:lvl1pPr>
              <a:defRPr>
                <a:solidFill>
                  <a:schemeClr val="tx2"/>
                </a:solidFill>
              </a:defRPr>
            </a:lvl1pPr>
          </a:lstStyle>
          <a:p>
            <a:r>
              <a:rPr lang="en-US"/>
              <a:t>Click to add title for text and infographic</a:t>
            </a:r>
          </a:p>
        </p:txBody>
      </p:sp>
      <p:sp>
        <p:nvSpPr>
          <p:cNvPr id="4" name="Content Placeholder 2">
            <a:extLst>
              <a:ext uri="{FF2B5EF4-FFF2-40B4-BE49-F238E27FC236}">
                <a16:creationId xmlns:a16="http://schemas.microsoft.com/office/drawing/2014/main" id="{69A642C1-A41C-40AD-BDFB-B8D181AC8784}"/>
              </a:ext>
            </a:extLst>
          </p:cNvPr>
          <p:cNvSpPr>
            <a:spLocks noGrp="1"/>
          </p:cNvSpPr>
          <p:nvPr>
            <p:ph idx="1" hasCustomPrompt="1"/>
          </p:nvPr>
        </p:nvSpPr>
        <p:spPr bwMode="gray">
          <a:xfrm>
            <a:off x="6738938" y="1765300"/>
            <a:ext cx="4882896" cy="3977640"/>
          </a:xfrm>
        </p:spPr>
        <p:txBody>
          <a:bodyPr/>
          <a:lstStyle>
            <a:lvl1pPr>
              <a:defRPr cap="none" baseline="0">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lvl6pPr>
            <a:lvl7pPr>
              <a:defRPr/>
            </a:lvl7pPr>
            <a:lvl8pPr>
              <a:defRPr/>
            </a:lvl8pPr>
            <a:lvl9pPr>
              <a:defRPr/>
            </a:lvl9pPr>
          </a:lstStyle>
          <a:p>
            <a:pPr lvl="0"/>
            <a:r>
              <a:rPr lang="en-US"/>
              <a:t>Body text</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5" name="Rectangle 4">
            <a:extLst>
              <a:ext uri="{FF2B5EF4-FFF2-40B4-BE49-F238E27FC236}">
                <a16:creationId xmlns:a16="http://schemas.microsoft.com/office/drawing/2014/main" id="{12FD3486-B3F5-43BE-9108-5DEA0679272C}"/>
              </a:ext>
            </a:extLst>
          </p:cNvPr>
          <p:cNvSpPr/>
          <p:nvPr userDrawn="1"/>
        </p:nvSpPr>
        <p:spPr>
          <a:xfrm>
            <a:off x="-1" y="0"/>
            <a:ext cx="6094413" cy="6858000"/>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8" name="Content Placeholder 8">
            <a:extLst>
              <a:ext uri="{FF2B5EF4-FFF2-40B4-BE49-F238E27FC236}">
                <a16:creationId xmlns:a16="http://schemas.microsoft.com/office/drawing/2014/main" id="{535CA040-9CF0-49AA-B5D4-DC4BFA2479C1}"/>
              </a:ext>
            </a:extLst>
          </p:cNvPr>
          <p:cNvSpPr txBox="1">
            <a:spLocks/>
          </p:cNvSpPr>
          <p:nvPr userDrawn="1"/>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9771288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or high impac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7784" y="1764792"/>
            <a:ext cx="4700016" cy="1463040"/>
          </a:xfrm>
        </p:spPr>
        <p:txBody>
          <a:bodyPr rIns="0" anchor="b"/>
          <a:lstStyle>
            <a:lvl1pPr marL="171450" indent="-171450">
              <a:lnSpc>
                <a:spcPct val="95000"/>
              </a:lnSpc>
              <a:tabLst>
                <a:tab pos="171450" algn="l"/>
              </a:tabLst>
              <a:defRPr>
                <a:solidFill>
                  <a:schemeClr val="tx2"/>
                </a:solidFill>
              </a:defRPr>
            </a:lvl1pPr>
          </a:lstStyle>
          <a:p>
            <a:r>
              <a:rPr lang="en-US"/>
              <a:t>“	Click to add quote with image. Image should reflect the content of the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713232" y="3590382"/>
            <a:ext cx="4572000" cy="161925"/>
          </a:xfrm>
          <a:prstGeom prst="rect">
            <a:avLst/>
          </a:prstGeom>
          <a:noFill/>
        </p:spPr>
        <p:txBody>
          <a:bodyPr>
            <a:noAutofit/>
          </a:bodyPr>
          <a:lstStyle>
            <a:lvl1pPr>
              <a:defRPr sz="1300" cap="none" baseline="0">
                <a:solidFill>
                  <a:schemeClr val="tx2"/>
                </a:solidFill>
              </a:defRPr>
            </a:lvl1pPr>
          </a:lstStyle>
          <a:p>
            <a:pPr lvl="0"/>
            <a:r>
              <a:rPr lang="en-US"/>
              <a:t>Click to add author</a:t>
            </a:r>
          </a:p>
        </p:txBody>
      </p:sp>
      <p:sp>
        <p:nvSpPr>
          <p:cNvPr id="4" name="Picture Placeholder 6">
            <a:extLst>
              <a:ext uri="{FF2B5EF4-FFF2-40B4-BE49-F238E27FC236}">
                <a16:creationId xmlns:a16="http://schemas.microsoft.com/office/drawing/2014/main" id="{12697E3D-9970-40A4-9967-1A38ED528B30}"/>
              </a:ext>
            </a:extLst>
          </p:cNvPr>
          <p:cNvSpPr>
            <a:spLocks noGrp="1"/>
          </p:cNvSpPr>
          <p:nvPr>
            <p:ph type="pic" sz="quarter" idx="16" hasCustomPrompt="1"/>
          </p:nvPr>
        </p:nvSpPr>
        <p:spPr>
          <a:xfrm>
            <a:off x="6094412" y="0"/>
            <a:ext cx="6094413" cy="6858000"/>
          </a:xfrm>
          <a:prstGeom prst="rect">
            <a:avLst/>
          </a:prstGeom>
          <a:solidFill>
            <a:schemeClr val="bg1">
              <a:lumMod val="85000"/>
            </a:schemeClr>
          </a:solidFill>
        </p:spPr>
        <p:txBody>
          <a:bodyPr anchor="ctr"/>
          <a:lstStyle>
            <a:lvl1pPr algn="ctr">
              <a:spcBef>
                <a:spcPts val="0"/>
              </a:spcBef>
              <a:spcAft>
                <a:spcPts val="0"/>
              </a:spcAft>
              <a:defRPr sz="6600" b="1">
                <a:solidFill>
                  <a:schemeClr val="bg2"/>
                </a:solidFill>
              </a:defRPr>
            </a:lvl1pPr>
          </a:lstStyle>
          <a:p>
            <a:br>
              <a:rPr lang="en-US"/>
            </a:br>
            <a:r>
              <a:rPr lang="en-US"/>
              <a:t>IMAGE</a:t>
            </a:r>
            <a:br>
              <a:rPr lang="en-US"/>
            </a:br>
            <a:br>
              <a:rPr lang="en-US"/>
            </a:br>
            <a:br>
              <a:rPr lang="en-US"/>
            </a:br>
            <a:endParaRPr lang="en-US"/>
          </a:p>
        </p:txBody>
      </p:sp>
      <p:pic>
        <p:nvPicPr>
          <p:cNvPr id="5" name="Graphic 4" descr="CVS Health logo in white.">
            <a:extLst>
              <a:ext uri="{FF2B5EF4-FFF2-40B4-BE49-F238E27FC236}">
                <a16:creationId xmlns:a16="http://schemas.microsoft.com/office/drawing/2014/main" id="{5C21479B-88BC-46B4-90DB-3F9721D742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4074172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8618762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or high impac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12213" y="2180108"/>
            <a:ext cx="7168896" cy="1463040"/>
          </a:xfrm>
        </p:spPr>
        <p:txBody>
          <a:bodyPr rIns="0"/>
          <a:lstStyle>
            <a:lvl1pPr>
              <a:defRPr>
                <a:solidFill>
                  <a:schemeClr val="tx2"/>
                </a:solidFill>
              </a:defRPr>
            </a:lvl1pPr>
          </a:lstStyle>
          <a:p>
            <a:r>
              <a:rPr lang="en-US"/>
              <a:t>Click to add quote.</a:t>
            </a:r>
          </a:p>
        </p:txBody>
      </p:sp>
      <p:sp>
        <p:nvSpPr>
          <p:cNvPr id="7" name="Text Placeholder 7">
            <a:extLst>
              <a:ext uri="{FF2B5EF4-FFF2-40B4-BE49-F238E27FC236}">
                <a16:creationId xmlns:a16="http://schemas.microsoft.com/office/drawing/2014/main" id="{9B722800-BF6A-4FA2-8F5B-598FB160C2FB}"/>
              </a:ext>
            </a:extLst>
          </p:cNvPr>
          <p:cNvSpPr>
            <a:spLocks noGrp="1"/>
          </p:cNvSpPr>
          <p:nvPr>
            <p:ph type="body" sz="quarter" idx="13" hasCustomPrompt="1"/>
          </p:nvPr>
        </p:nvSpPr>
        <p:spPr>
          <a:xfrm>
            <a:off x="2512213" y="4020921"/>
            <a:ext cx="4572000" cy="161925"/>
          </a:xfrm>
          <a:prstGeom prst="rect">
            <a:avLst/>
          </a:prstGeom>
          <a:noFill/>
        </p:spPr>
        <p:txBody>
          <a:bodyPr>
            <a:noAutofit/>
          </a:bodyPr>
          <a:lstStyle>
            <a:lvl1pPr>
              <a:defRPr sz="1300" cap="all" baseline="0">
                <a:solidFill>
                  <a:schemeClr val="tx2"/>
                </a:solidFill>
              </a:defRPr>
            </a:lvl1pPr>
          </a:lstStyle>
          <a:p>
            <a:pPr lvl="0"/>
            <a:r>
              <a:rPr lang="en-US"/>
              <a:t>click to add AUTHOR</a:t>
            </a:r>
          </a:p>
        </p:txBody>
      </p:sp>
    </p:spTree>
    <p:extLst>
      <p:ext uri="{BB962C8B-B14F-4D97-AF65-F5344CB8AC3E}">
        <p14:creationId xmlns:p14="http://schemas.microsoft.com/office/powerpoint/2010/main" val="174340824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5CE5400-9551-4441-A3A1-727FA1855083}"/>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Next steps</a:t>
            </a:r>
          </a:p>
        </p:txBody>
      </p:sp>
      <p:sp>
        <p:nvSpPr>
          <p:cNvPr id="5" name="Content Placeholder 2"/>
          <p:cNvSpPr>
            <a:spLocks noGrp="1"/>
          </p:cNvSpPr>
          <p:nvPr>
            <p:ph sz="half" idx="1" hasCustomPrompt="1"/>
          </p:nvPr>
        </p:nvSpPr>
        <p:spPr bwMode="gray">
          <a:xfrm>
            <a:off x="1970122"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1</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6" name="Content Placeholder 2"/>
          <p:cNvSpPr>
            <a:spLocks noGrp="1"/>
          </p:cNvSpPr>
          <p:nvPr>
            <p:ph sz="half" idx="10" hasCustomPrompt="1"/>
          </p:nvPr>
        </p:nvSpPr>
        <p:spPr bwMode="gray">
          <a:xfrm>
            <a:off x="4818888" y="2110424"/>
            <a:ext cx="2505456" cy="3630620"/>
          </a:xfrm>
        </p:spPr>
        <p:txBody>
          <a:bodyPr vert="horz" lIns="0" tIns="0" rIns="0" bIns="0" rtlCol="0">
            <a:noAutofit/>
          </a:bodyPr>
          <a:lstStyle>
            <a:lvl1pPr algn="ctr">
              <a:lnSpc>
                <a:spcPct val="100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2</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
        <p:nvSpPr>
          <p:cNvPr id="10" name="Content Placeholder 2"/>
          <p:cNvSpPr>
            <a:spLocks noGrp="1"/>
          </p:cNvSpPr>
          <p:nvPr>
            <p:ph sz="half" idx="11" hasCustomPrompt="1"/>
          </p:nvPr>
        </p:nvSpPr>
        <p:spPr bwMode="gray">
          <a:xfrm>
            <a:off x="7662672" y="2110424"/>
            <a:ext cx="2505456" cy="3630620"/>
          </a:xfrm>
        </p:spPr>
        <p:txBody>
          <a:bodyPr vert="horz" lIns="0" tIns="0" rIns="0" bIns="0" rtlCol="0">
            <a:noAutofit/>
          </a:bodyPr>
          <a:lstStyle>
            <a:lvl1pPr algn="ctr">
              <a:lnSpc>
                <a:spcPct val="105000"/>
              </a:lnSpc>
              <a:buClrTx/>
              <a:defRPr lang="en-US" sz="3200" b="1" kern="1200" cap="none" baseline="0" dirty="0">
                <a:solidFill>
                  <a:schemeClr val="accent2"/>
                </a:solidFill>
                <a:latin typeface="+mn-lt"/>
                <a:ea typeface="+mn-ea"/>
                <a:cs typeface="+mn-cs"/>
              </a:defRPr>
            </a:lvl1pPr>
            <a:lvl2pPr marL="0" indent="0" algn="ctr">
              <a:spcBef>
                <a:spcPts val="4200"/>
              </a:spcBef>
              <a:buClrTx/>
              <a:buNone/>
              <a:defRPr lang="en-US" sz="1300" dirty="0" smtClean="0">
                <a:solidFill>
                  <a:schemeClr val="tx2"/>
                </a:solidFill>
              </a:defRPr>
            </a:lvl2pPr>
            <a:lvl3pPr marL="174625" indent="-174625" algn="l">
              <a:spcBef>
                <a:spcPts val="1200"/>
              </a:spcBef>
              <a:buClrTx/>
              <a:buFont typeface="Arial" panose="020B0604020202020204" pitchFamily="34" charset="0"/>
              <a:buChar char="•"/>
              <a:defRPr lang="en-US" sz="1300" baseline="0" dirty="0" smtClean="0">
                <a:solidFill>
                  <a:schemeClr val="tx2"/>
                </a:solidFill>
              </a:defRPr>
            </a:lvl3pPr>
            <a:lvl4pPr marL="347663" indent="-173038" algn="l">
              <a:buClrTx/>
              <a:buFont typeface="Arial" panose="020B0604020202020204" pitchFamily="34" charset="0"/>
              <a:buChar char="–"/>
              <a:defRPr lang="en-US" sz="1300" baseline="0" dirty="0" smtClean="0">
                <a:solidFill>
                  <a:schemeClr val="tx2"/>
                </a:solidFill>
              </a:defRPr>
            </a:lvl4pPr>
            <a:lvl5pPr marL="511175" indent="-163513" algn="l">
              <a:buClrTx/>
              <a:buFont typeface="Arial" panose="020B0604020202020204" pitchFamily="34" charset="0"/>
              <a:buChar char="•"/>
              <a:defRPr lang="en-US" sz="1300" dirty="0">
                <a:solidFill>
                  <a:schemeClr val="tx2"/>
                </a:solidFill>
              </a:defRPr>
            </a:lvl5pPr>
            <a:lvl6pPr marL="685800" indent="-174625" algn="l">
              <a:buClrTx/>
              <a:buFont typeface="Arial" panose="020B0604020202020204" pitchFamily="34" charset="0"/>
              <a:buChar char="–"/>
              <a:defRPr sz="1300" baseline="0">
                <a:solidFill>
                  <a:schemeClr val="tx2"/>
                </a:solidFill>
              </a:defRPr>
            </a:lvl6pPr>
            <a:lvl7pPr marL="860425" indent="-173038" algn="l">
              <a:buClrTx/>
              <a:buFont typeface="Arial" panose="020B0604020202020204" pitchFamily="34" charset="0"/>
              <a:buChar char="•"/>
              <a:defRPr sz="1300"/>
            </a:lvl7pPr>
            <a:lvl8pPr marL="1031875" indent="-171450" algn="l">
              <a:buClrTx/>
              <a:buFont typeface="Arial" panose="020B0604020202020204" pitchFamily="34" charset="0"/>
              <a:buChar char="–"/>
              <a:defRPr sz="1300"/>
            </a:lvl8pPr>
            <a:lvl9pPr marL="1203325" indent="-171450" algn="l">
              <a:buClrTx/>
              <a:buFont typeface="Arial" panose="020B0604020202020204" pitchFamily="34" charset="0"/>
              <a:buChar char="•"/>
              <a:defRPr sz="1300"/>
            </a:lvl9pPr>
          </a:lstStyle>
          <a:p>
            <a:pPr marL="0" lvl="0" indent="0" algn="ctr" defTabSz="457200" rtl="0" eaLnBrk="1" latinLnBrk="0" hangingPunct="1">
              <a:lnSpc>
                <a:spcPct val="108000"/>
              </a:lnSpc>
              <a:spcBef>
                <a:spcPts val="1800"/>
              </a:spcBef>
              <a:buClrTx/>
              <a:buFont typeface="Arial"/>
              <a:buNone/>
            </a:pPr>
            <a:r>
              <a:rPr lang="en-US"/>
              <a:t>3</a:t>
            </a:r>
          </a:p>
          <a:p>
            <a:pPr lvl="1"/>
            <a:r>
              <a:rPr lang="en-US"/>
              <a:t>Body text</a:t>
            </a:r>
          </a:p>
          <a:p>
            <a:pPr lvl="2"/>
            <a:r>
              <a:rPr lang="en-US"/>
              <a:t>First-level</a:t>
            </a:r>
          </a:p>
          <a:p>
            <a:pPr lvl="3"/>
            <a:r>
              <a:rPr lang="en-US"/>
              <a:t>Second-level</a:t>
            </a:r>
          </a:p>
          <a:p>
            <a:pPr lvl="4"/>
            <a:r>
              <a:rPr lang="en-US"/>
              <a:t>Third-level</a:t>
            </a:r>
          </a:p>
          <a:p>
            <a:pPr lvl="5"/>
            <a:r>
              <a:rPr lang="en-US"/>
              <a:t>Fourth-level</a:t>
            </a:r>
          </a:p>
          <a:p>
            <a:pPr lvl="6"/>
            <a:r>
              <a:rPr lang="en-US"/>
              <a:t>Fifth-level</a:t>
            </a:r>
          </a:p>
          <a:p>
            <a:pPr lvl="7"/>
            <a:r>
              <a:rPr lang="en-US"/>
              <a:t>Sixth-level</a:t>
            </a:r>
          </a:p>
          <a:p>
            <a:pPr lvl="8"/>
            <a:r>
              <a:rPr lang="en-US"/>
              <a:t>Seventh-level</a:t>
            </a:r>
          </a:p>
        </p:txBody>
      </p:sp>
    </p:spTree>
    <p:extLst>
      <p:ext uri="{BB962C8B-B14F-4D97-AF65-F5344CB8AC3E}">
        <p14:creationId xmlns:p14="http://schemas.microsoft.com/office/powerpoint/2010/main" val="28520939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18200F-1EB3-4B0D-BB1C-940C25A49887}"/>
              </a:ext>
            </a:extLst>
          </p:cNvPr>
          <p:cNvSpPr>
            <a:spLocks noGrp="1"/>
          </p:cNvSpPr>
          <p:nvPr>
            <p:ph type="title" hasCustomPrompt="1"/>
          </p:nvPr>
        </p:nvSpPr>
        <p:spPr>
          <a:xfrm>
            <a:off x="557784" y="530351"/>
            <a:ext cx="9665208" cy="713232"/>
          </a:xfrm>
        </p:spPr>
        <p:txBody>
          <a:bodyPr/>
          <a:lstStyle>
            <a:lvl1pPr>
              <a:defRPr sz="4800">
                <a:solidFill>
                  <a:schemeClr val="accent6"/>
                </a:solidFill>
              </a:defRPr>
            </a:lvl1pPr>
          </a:lstStyle>
          <a:p>
            <a:r>
              <a:rPr lang="en-US"/>
              <a:t>In closing</a:t>
            </a:r>
          </a:p>
        </p:txBody>
      </p:sp>
      <p:sp>
        <p:nvSpPr>
          <p:cNvPr id="4" name="Content Placeholder 2"/>
          <p:cNvSpPr>
            <a:spLocks noGrp="1"/>
          </p:cNvSpPr>
          <p:nvPr>
            <p:ph idx="1" hasCustomPrompt="1"/>
          </p:nvPr>
        </p:nvSpPr>
        <p:spPr bwMode="gray">
          <a:xfrm>
            <a:off x="557784" y="1767532"/>
            <a:ext cx="8586216" cy="3977640"/>
          </a:xfrm>
        </p:spPr>
        <p:txBody>
          <a:bodyPr/>
          <a:lstStyle>
            <a:lvl1pPr>
              <a:lnSpc>
                <a:spcPct val="100000"/>
              </a:lnSpc>
              <a:buClrTx/>
              <a:defRPr lang="en-US" sz="1800" b="1" kern="1200" cap="none" baseline="0" dirty="0">
                <a:solidFill>
                  <a:schemeClr val="tx2"/>
                </a:solidFill>
                <a:latin typeface="+mn-lt"/>
                <a:ea typeface="+mn-ea"/>
                <a:cs typeface="+mn-cs"/>
              </a:defRPr>
            </a:lvl1pPr>
            <a:lvl2pPr marL="0" indent="0">
              <a:buClrTx/>
              <a:buFontTx/>
              <a:buNone/>
              <a:defRPr baseline="0">
                <a:solidFill>
                  <a:schemeClr val="tx2"/>
                </a:solidFill>
              </a:defRPr>
            </a:lvl2pPr>
            <a:lvl3pPr marL="173038" indent="-173038">
              <a:buClrTx/>
              <a:buFont typeface="Arial" panose="020B0604020202020204" pitchFamily="34" charset="0"/>
              <a:buChar char="•"/>
              <a:defRPr baseline="0">
                <a:solidFill>
                  <a:schemeClr val="tx2"/>
                </a:solidFill>
              </a:defRPr>
            </a:lvl3pPr>
            <a:lvl4pPr marL="347663" indent="-174625">
              <a:buClrTx/>
              <a:buFont typeface="Arial" panose="020B0604020202020204" pitchFamily="34" charset="0"/>
              <a:buChar char="–"/>
              <a:defRPr>
                <a:solidFill>
                  <a:schemeClr val="tx2"/>
                </a:solidFill>
              </a:defRPr>
            </a:lvl4pPr>
            <a:lvl5pPr marL="509588" indent="-161925">
              <a:buClrTx/>
              <a:buFont typeface="Arial" panose="020B0604020202020204" pitchFamily="34" charset="0"/>
              <a:buChar char="•"/>
              <a:defRPr baseline="0">
                <a:solidFill>
                  <a:schemeClr val="tx2"/>
                </a:solidFill>
              </a:defRPr>
            </a:lvl5pPr>
            <a:lvl6pPr marL="682625" indent="-173038">
              <a:buClrTx/>
              <a:buFont typeface="Arial" panose="020B0604020202020204" pitchFamily="34" charset="0"/>
              <a:buChar char="–"/>
              <a:defRPr/>
            </a:lvl6pPr>
            <a:lvl7pPr marL="857250" indent="-174625">
              <a:buClrTx/>
              <a:buFont typeface="Arial" panose="020B0604020202020204" pitchFamily="34" charset="0"/>
              <a:buChar char="•"/>
              <a:defRPr/>
            </a:lvl7pPr>
            <a:lvl8pPr marL="1030288" indent="-173038">
              <a:buClrTx/>
              <a:buFont typeface="Arial" panose="020B0604020202020204" pitchFamily="34" charset="0"/>
              <a:buChar char="–"/>
              <a:defRPr/>
            </a:lvl8pPr>
            <a:lvl9pPr marL="1203325" indent="-173038">
              <a:buClrTx/>
              <a:buFont typeface="Arial" panose="020B0604020202020204" pitchFamily="34" charset="0"/>
              <a:buChar char="•"/>
              <a:defRPr/>
            </a:lvl9pPr>
          </a:lstStyle>
          <a:p>
            <a:pPr marL="0" lvl="0" indent="0" algn="l" defTabSz="457200" rtl="0" eaLnBrk="1" latinLnBrk="0" hangingPunct="1">
              <a:lnSpc>
                <a:spcPct val="100000"/>
              </a:lnSpc>
              <a:spcBef>
                <a:spcPts val="1800"/>
              </a:spcBef>
              <a:buClr>
                <a:schemeClr val="tx1"/>
              </a:buClr>
              <a:buFont typeface="Arial"/>
              <a:buNone/>
            </a:pPr>
            <a:r>
              <a:rPr lang="en-US"/>
              <a:t>Click to add header</a:t>
            </a:r>
          </a:p>
          <a:p>
            <a:pPr lvl="1"/>
            <a:r>
              <a:rPr lang="en-US"/>
              <a:t>Body text</a:t>
            </a:r>
          </a:p>
          <a:p>
            <a:pPr lvl="2"/>
            <a:r>
              <a:rPr lang="en-US"/>
              <a:t>First-level bullet</a:t>
            </a:r>
          </a:p>
          <a:p>
            <a:pPr lvl="3"/>
            <a:r>
              <a:rPr lang="en-US"/>
              <a:t>Second-level bullet</a:t>
            </a:r>
          </a:p>
          <a:p>
            <a:pPr lvl="4"/>
            <a:r>
              <a:rPr lang="en-US"/>
              <a:t>Third-level bullet</a:t>
            </a:r>
          </a:p>
          <a:p>
            <a:pPr lvl="5"/>
            <a:r>
              <a:rPr lang="en-US"/>
              <a:t>Fourth-level bullet</a:t>
            </a:r>
          </a:p>
          <a:p>
            <a:pPr lvl="6"/>
            <a:r>
              <a:rPr lang="en-US"/>
              <a:t>Fifth-level bullet</a:t>
            </a:r>
          </a:p>
          <a:p>
            <a:pPr lvl="7"/>
            <a:r>
              <a:rPr lang="en-US"/>
              <a:t>Sixth-level bullet</a:t>
            </a:r>
          </a:p>
          <a:p>
            <a:pPr lvl="8"/>
            <a:r>
              <a:rPr lang="en-US"/>
              <a:t>Seventh-level bullet</a:t>
            </a:r>
          </a:p>
        </p:txBody>
      </p:sp>
    </p:spTree>
    <p:extLst>
      <p:ext uri="{BB962C8B-B14F-4D97-AF65-F5344CB8AC3E}">
        <p14:creationId xmlns:p14="http://schemas.microsoft.com/office/powerpoint/2010/main" val="337815657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tx2"/>
                </a:solidFill>
              </a:defRPr>
            </a:lvl1pPr>
          </a:lstStyle>
          <a:p>
            <a:r>
              <a:rPr lang="en-US"/>
              <a:t>Click to add title</a:t>
            </a:r>
          </a:p>
        </p:txBody>
      </p:sp>
    </p:spTree>
    <p:extLst>
      <p:ext uri="{BB962C8B-B14F-4D97-AF65-F5344CB8AC3E}">
        <p14:creationId xmlns:p14="http://schemas.microsoft.com/office/powerpoint/2010/main" val="37221148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122013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ssi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1F70-C83F-4915-A55C-CF9D7C4CEB76}"/>
              </a:ext>
            </a:extLst>
          </p:cNvPr>
          <p:cNvSpPr>
            <a:spLocks noGrp="1"/>
          </p:cNvSpPr>
          <p:nvPr>
            <p:ph type="title" hasCustomPrompt="1"/>
          </p:nvPr>
        </p:nvSpPr>
        <p:spPr>
          <a:xfrm>
            <a:off x="557784" y="-344516"/>
            <a:ext cx="11023255" cy="264306"/>
          </a:xfrm>
        </p:spPr>
        <p:txBody>
          <a:bodyPr anchor="b"/>
          <a:lstStyle>
            <a:lvl1pPr>
              <a:defRPr sz="1400"/>
            </a:lvl1pPr>
          </a:lstStyle>
          <a:p>
            <a:r>
              <a:rPr lang="en-US"/>
              <a:t>Title for slide built on the blank accessibility master</a:t>
            </a:r>
          </a:p>
        </p:txBody>
      </p:sp>
    </p:spTree>
    <p:extLst>
      <p:ext uri="{BB962C8B-B14F-4D97-AF65-F5344CB8AC3E}">
        <p14:creationId xmlns:p14="http://schemas.microsoft.com/office/powerpoint/2010/main" val="426814047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with Image">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AD57F1C3-026C-4E29-99D9-D207AB9AE851}"/>
              </a:ext>
            </a:extLst>
          </p:cNvPr>
          <p:cNvSpPr>
            <a:spLocks noGrp="1"/>
          </p:cNvSpPr>
          <p:nvPr>
            <p:ph type="pic" sz="quarter" idx="16" hasCustomPrompt="1"/>
          </p:nvPr>
        </p:nvSpPr>
        <p:spPr>
          <a:xfrm>
            <a:off x="0" y="0"/>
            <a:ext cx="12188825" cy="6858000"/>
          </a:xfrm>
          <a:prstGeom prst="rect">
            <a:avLst/>
          </a:prstGeom>
          <a:solidFill>
            <a:schemeClr val="bg1">
              <a:lumMod val="85000"/>
            </a:schemeClr>
          </a:solidFill>
        </p:spPr>
        <p:txBody>
          <a:bodyPr anchor="ctr"/>
          <a:lstStyle>
            <a:lvl1pPr marL="0" marR="0" indent="0" algn="ctr" defTabSz="457200" rtl="0" eaLnBrk="1" fontAlgn="auto" latinLnBrk="0" hangingPunct="1">
              <a:lnSpc>
                <a:spcPct val="100000"/>
              </a:lnSpc>
              <a:spcBef>
                <a:spcPts val="0"/>
              </a:spcBef>
              <a:spcAft>
                <a:spcPts val="0"/>
              </a:spcAft>
              <a:buClrTx/>
              <a:buSzTx/>
              <a:buFont typeface="Arial"/>
              <a:buNone/>
              <a:tabLst/>
              <a:defRPr>
                <a:solidFill>
                  <a:schemeClr val="accent6"/>
                </a:solidFill>
                <a:latin typeface="CVS Health Sans" panose="020B0504020202020204" pitchFamily="34" charset="0"/>
              </a:defRPr>
            </a:lvl1pPr>
          </a:lstStyle>
          <a:p>
            <a:r>
              <a:rPr lang="en-US"/>
              <a:t>BE SURE IMAGE IS </a:t>
            </a:r>
            <a:br>
              <a:rPr lang="en-US"/>
            </a:br>
            <a:r>
              <a:rPr lang="en-US"/>
              <a:t>DARK ENOUGH SO TYPE AND </a:t>
            </a:r>
            <a:br>
              <a:rPr lang="en-US"/>
            </a:br>
            <a:r>
              <a:rPr lang="en-US"/>
              <a:t>LOGO ARE READABLE</a:t>
            </a:r>
          </a:p>
          <a:p>
            <a:br>
              <a:rPr lang="en-US"/>
            </a:br>
            <a:r>
              <a:rPr lang="en-US"/>
              <a:t>Be sure to send image to </a:t>
            </a:r>
            <a:br>
              <a:rPr lang="en-US"/>
            </a:br>
            <a:r>
              <a:rPr lang="en-US"/>
              <a:t>back so logo sits on top of image</a:t>
            </a:r>
            <a:br>
              <a:rPr lang="en-US"/>
            </a:br>
            <a:br>
              <a:rPr lang="en-US"/>
            </a:br>
            <a:br>
              <a:rPr lang="en-US"/>
            </a:br>
            <a:br>
              <a:rPr lang="en-US"/>
            </a:br>
            <a:br>
              <a:rPr lang="en-US"/>
            </a:br>
            <a:br>
              <a:rPr lang="en-US"/>
            </a:br>
            <a:br>
              <a:rPr lang="en-US"/>
            </a:br>
            <a:br>
              <a:rPr lang="en-US"/>
            </a:br>
            <a:br>
              <a:rPr lang="en-US"/>
            </a:br>
            <a:endParaRPr lang="en-US"/>
          </a:p>
        </p:txBody>
      </p:sp>
      <p:sp>
        <p:nvSpPr>
          <p:cNvPr id="8" name="Title 7">
            <a:extLst>
              <a:ext uri="{FF2B5EF4-FFF2-40B4-BE49-F238E27FC236}">
                <a16:creationId xmlns:a16="http://schemas.microsoft.com/office/drawing/2014/main" id="{1C551DC1-11AC-42C9-8CB3-4FB83FD45BC9}"/>
              </a:ext>
            </a:extLst>
          </p:cNvPr>
          <p:cNvSpPr>
            <a:spLocks noGrp="1"/>
          </p:cNvSpPr>
          <p:nvPr>
            <p:ph type="title" hasCustomPrompt="1"/>
          </p:nvPr>
        </p:nvSpPr>
        <p:spPr>
          <a:xfrm>
            <a:off x="847717" y="1188272"/>
            <a:ext cx="3774730" cy="713232"/>
          </a:xfrm>
        </p:spPr>
        <p:txBody>
          <a:bodyPr/>
          <a:lstStyle>
            <a:lvl1pPr>
              <a:defRPr sz="4800">
                <a:solidFill>
                  <a:schemeClr val="bg1"/>
                </a:solidFill>
              </a:defRPr>
            </a:lvl1pPr>
          </a:lstStyle>
          <a:p>
            <a:r>
              <a:rPr lang="en-US"/>
              <a:t>Closing slide</a:t>
            </a:r>
          </a:p>
        </p:txBody>
      </p:sp>
      <p:pic>
        <p:nvPicPr>
          <p:cNvPr id="4" name="Graphic 3" descr="CVS Health logo.">
            <a:extLst>
              <a:ext uri="{FF2B5EF4-FFF2-40B4-BE49-F238E27FC236}">
                <a16:creationId xmlns:a16="http://schemas.microsoft.com/office/drawing/2014/main" id="{4241CE38-4CEB-4E8B-816C-5C169EC9AE0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36302181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86AF3C-6D1C-4D8B-80F4-510F140C3483}"/>
              </a:ext>
            </a:extLst>
          </p:cNvPr>
          <p:cNvSpPr>
            <a:spLocks noGrp="1"/>
          </p:cNvSpPr>
          <p:nvPr>
            <p:ph type="title" hasCustomPrompt="1"/>
          </p:nvPr>
        </p:nvSpPr>
        <p:spPr>
          <a:xfrm>
            <a:off x="1098445" y="3017954"/>
            <a:ext cx="9991935" cy="713232"/>
          </a:xfrm>
        </p:spPr>
        <p:txBody>
          <a:bodyPr/>
          <a:lstStyle>
            <a:lvl1pPr algn="ctr">
              <a:defRPr sz="5400">
                <a:solidFill>
                  <a:schemeClr val="accent2"/>
                </a:solidFill>
              </a:defRPr>
            </a:lvl1pPr>
          </a:lstStyle>
          <a:p>
            <a:r>
              <a:rPr lang="en-US"/>
              <a:t>Closing slide</a:t>
            </a:r>
          </a:p>
        </p:txBody>
      </p:sp>
    </p:spTree>
    <p:extLst>
      <p:ext uri="{BB962C8B-B14F-4D97-AF65-F5344CB8AC3E}">
        <p14:creationId xmlns:p14="http://schemas.microsoft.com/office/powerpoint/2010/main" val="422608080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VS logo on white">
    <p:spTree>
      <p:nvGrpSpPr>
        <p:cNvPr id="1" name=""/>
        <p:cNvGrpSpPr/>
        <p:nvPr/>
      </p:nvGrpSpPr>
      <p:grpSpPr>
        <a:xfrm>
          <a:off x="0" y="0"/>
          <a:ext cx="0" cy="0"/>
          <a:chOff x="0" y="0"/>
          <a:chExt cx="0" cy="0"/>
        </a:xfrm>
      </p:grpSpPr>
      <p:pic>
        <p:nvPicPr>
          <p:cNvPr id="12" name="Graphic 11" descr="CVS Health logo.">
            <a:extLst>
              <a:ext uri="{FF2B5EF4-FFF2-40B4-BE49-F238E27FC236}">
                <a16:creationId xmlns:a16="http://schemas.microsoft.com/office/drawing/2014/main" id="{3B724D08-4F05-4A11-9EB9-CD3B1FE6110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
        <p:nvSpPr>
          <p:cNvPr id="11" name="Rectangle 10">
            <a:extLst>
              <a:ext uri="{FF2B5EF4-FFF2-40B4-BE49-F238E27FC236}">
                <a16:creationId xmlns:a16="http://schemas.microsoft.com/office/drawing/2014/main" id="{E1268719-E45D-4DB9-A5CE-3920E9240B44}"/>
              </a:ext>
            </a:extLst>
          </p:cNvPr>
          <p:cNvSpPr/>
          <p:nvPr userDrawn="1"/>
        </p:nvSpPr>
        <p:spPr>
          <a:xfrm>
            <a:off x="0" y="5779008"/>
            <a:ext cx="12188825" cy="1078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3" name="Title 1">
            <a:extLst>
              <a:ext uri="{FF2B5EF4-FFF2-40B4-BE49-F238E27FC236}">
                <a16:creationId xmlns:a16="http://schemas.microsoft.com/office/drawing/2014/main" id="{67519E24-EA44-44E4-8587-7A08DC99D588}"/>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white background</a:t>
            </a:r>
          </a:p>
        </p:txBody>
      </p:sp>
    </p:spTree>
    <p:extLst>
      <p:ext uri="{BB962C8B-B14F-4D97-AF65-F5344CB8AC3E}">
        <p14:creationId xmlns:p14="http://schemas.microsoft.com/office/powerpoint/2010/main" val="22555414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VS logo on re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268719-E45D-4DB9-A5CE-3920E9240B44}"/>
              </a:ext>
            </a:extLst>
          </p:cNvPr>
          <p:cNvSpPr/>
          <p:nvPr userDrawn="1"/>
        </p:nvSpPr>
        <p:spPr>
          <a:xfrm>
            <a:off x="0" y="0"/>
            <a:ext cx="12188825" cy="6858000"/>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n-lt"/>
              <a:cs typeface="Arial" panose="020B0604020202020204" pitchFamily="34" charset="0"/>
            </a:endParaRPr>
          </a:p>
        </p:txBody>
      </p:sp>
      <p:sp>
        <p:nvSpPr>
          <p:cNvPr id="11" name="Title 1">
            <a:extLst>
              <a:ext uri="{FF2B5EF4-FFF2-40B4-BE49-F238E27FC236}">
                <a16:creationId xmlns:a16="http://schemas.microsoft.com/office/drawing/2014/main" id="{E33B14B6-B371-42B3-8BC3-E203B9570C03}"/>
              </a:ext>
            </a:extLst>
          </p:cNvPr>
          <p:cNvSpPr>
            <a:spLocks noGrp="1"/>
          </p:cNvSpPr>
          <p:nvPr>
            <p:ph type="title" hasCustomPrompt="1"/>
          </p:nvPr>
        </p:nvSpPr>
        <p:spPr>
          <a:xfrm>
            <a:off x="557784" y="-347472"/>
            <a:ext cx="11023255" cy="264306"/>
          </a:xfrm>
        </p:spPr>
        <p:txBody>
          <a:bodyPr anchor="b"/>
          <a:lstStyle>
            <a:lvl1pPr>
              <a:defRPr sz="1400">
                <a:solidFill>
                  <a:schemeClr val="tx2"/>
                </a:solidFill>
              </a:defRPr>
            </a:lvl1pPr>
          </a:lstStyle>
          <a:p>
            <a:r>
              <a:rPr lang="en-US"/>
              <a:t>CVS Health logo on red background</a:t>
            </a:r>
          </a:p>
        </p:txBody>
      </p:sp>
      <p:pic>
        <p:nvPicPr>
          <p:cNvPr id="12" name="Graphic 11" descr="CVS Health logo in white.">
            <a:extLst>
              <a:ext uri="{FF2B5EF4-FFF2-40B4-BE49-F238E27FC236}">
                <a16:creationId xmlns:a16="http://schemas.microsoft.com/office/drawing/2014/main" id="{B559DD0B-4B08-444F-A6AA-A5A2ED1474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825581" y="3030093"/>
            <a:ext cx="6537663" cy="797815"/>
          </a:xfrm>
          <a:prstGeom prst="rect">
            <a:avLst/>
          </a:prstGeom>
        </p:spPr>
      </p:pic>
    </p:spTree>
    <p:extLst>
      <p:ext uri="{BB962C8B-B14F-4D97-AF65-F5344CB8AC3E}">
        <p14:creationId xmlns:p14="http://schemas.microsoft.com/office/powerpoint/2010/main" val="755863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image" Target="../media/image3.svg"/><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image" Target="../media/image2.png"/><Relationship Id="rId20" Type="http://schemas.openxmlformats.org/officeDocument/2006/relationships/slideLayout" Target="../slideLayouts/slideLayout32.xml"/><Relationship Id="rId41"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theme" Target="../theme/theme3.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image" Target="../media/image3.svg"/><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image" Target="../media/image2.png"/><Relationship Id="rId8" Type="http://schemas.openxmlformats.org/officeDocument/2006/relationships/slideLayout" Target="../slideLayouts/slideLayout64.xml"/><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11/14/2025</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599779048"/>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 id="2147483948"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784" y="530351"/>
            <a:ext cx="9665208"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784" y="1767532"/>
            <a:ext cx="11045952"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1695679966"/>
      </p:ext>
    </p:extLst>
  </p:cSld>
  <p:clrMap bg1="lt1" tx1="dk1" bg2="lt2" tx2="dk2" accent1="accent1" accent2="accent2" accent3="accent3" accent4="accent4" accent5="accent5" accent6="accent6" hlink="hlink" folHlink="folHlink"/>
  <p:sldLayoutIdLst>
    <p:sldLayoutId id="2147483869" r:id="rId1"/>
    <p:sldLayoutId id="2147483934" r:id="rId2"/>
    <p:sldLayoutId id="2147483882" r:id="rId3"/>
    <p:sldLayoutId id="2147483883" r:id="rId4"/>
    <p:sldLayoutId id="2147483884" r:id="rId5"/>
    <p:sldLayoutId id="2147483887" r:id="rId6"/>
    <p:sldLayoutId id="2147483886" r:id="rId7"/>
    <p:sldLayoutId id="2147483923" r:id="rId8"/>
    <p:sldLayoutId id="2147483870" r:id="rId9"/>
    <p:sldLayoutId id="2147483888" r:id="rId10"/>
    <p:sldLayoutId id="2147483889" r:id="rId11"/>
    <p:sldLayoutId id="2147483891" r:id="rId12"/>
    <p:sldLayoutId id="2147483926" r:id="rId13"/>
    <p:sldLayoutId id="2147483892" r:id="rId14"/>
    <p:sldLayoutId id="2147483930" r:id="rId15"/>
    <p:sldLayoutId id="2147483871" r:id="rId16"/>
    <p:sldLayoutId id="2147483893" r:id="rId17"/>
    <p:sldLayoutId id="2147483894" r:id="rId18"/>
    <p:sldLayoutId id="2147483896" r:id="rId19"/>
    <p:sldLayoutId id="2147483898" r:id="rId20"/>
    <p:sldLayoutId id="2147483900" r:id="rId21"/>
    <p:sldLayoutId id="2147483901" r:id="rId22"/>
    <p:sldLayoutId id="2147483902" r:id="rId23"/>
    <p:sldLayoutId id="2147483904" r:id="rId24"/>
    <p:sldLayoutId id="2147483932" r:id="rId25"/>
    <p:sldLayoutId id="2147483905" r:id="rId26"/>
    <p:sldLayoutId id="2147483907" r:id="rId27"/>
    <p:sldLayoutId id="2147483909" r:id="rId28"/>
    <p:sldLayoutId id="2147483906" r:id="rId29"/>
    <p:sldLayoutId id="2147483908" r:id="rId30"/>
    <p:sldLayoutId id="2147483927" r:id="rId31"/>
    <p:sldLayoutId id="2147483928" r:id="rId32"/>
    <p:sldLayoutId id="2147483910" r:id="rId33"/>
    <p:sldLayoutId id="2147483911" r:id="rId34"/>
    <p:sldLayoutId id="2147483912" r:id="rId35"/>
    <p:sldLayoutId id="2147483913" r:id="rId36"/>
    <p:sldLayoutId id="2147483878" r:id="rId37"/>
    <p:sldLayoutId id="2147483879" r:id="rId38"/>
    <p:sldLayoutId id="2147483925" r:id="rId39"/>
    <p:sldLayoutId id="2147483920" r:id="rId40"/>
    <p:sldLayoutId id="2147483922" r:id="rId41"/>
    <p:sldLayoutId id="2147483914" r:id="rId42"/>
    <p:sldLayoutId id="2147483915" r:id="rId43"/>
    <p:sldLayoutId id="2147483933" r:id="rId44"/>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2" userDrawn="1">
          <p15:clr>
            <a:srgbClr val="F26B43"/>
          </p15:clr>
        </p15:guide>
        <p15:guide id="3" pos="7319" userDrawn="1">
          <p15:clr>
            <a:srgbClr val="F26B43"/>
          </p15:clr>
        </p15:guide>
        <p15:guide id="4" orient="horz" pos="360" userDrawn="1">
          <p15:clr>
            <a:srgbClr val="F26B43"/>
          </p15:clr>
        </p15:guide>
        <p15:guide id="5" orient="horz" pos="3622" userDrawn="1">
          <p15:clr>
            <a:srgbClr val="F26B43"/>
          </p15:clr>
        </p15:guide>
        <p15:guide id="6" orient="horz" pos="411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57784" y="530351"/>
            <a:ext cx="9665208" cy="713232"/>
          </a:xfrm>
          <a:prstGeom prst="rect">
            <a:avLst/>
          </a:prstGeom>
        </p:spPr>
        <p:txBody>
          <a:bodyPr vert="horz" lIns="0" tIns="0" rIns="0" bIns="0" rtlCol="0" anchor="t" anchorCtr="0">
            <a:noAutofit/>
          </a:bodyPr>
          <a:lstStyle/>
          <a:p>
            <a:r>
              <a:rPr lang="en-US"/>
              <a:t>Click to edit master title</a:t>
            </a:r>
          </a:p>
        </p:txBody>
      </p:sp>
      <p:sp>
        <p:nvSpPr>
          <p:cNvPr id="3" name="Text Placeholder 2"/>
          <p:cNvSpPr>
            <a:spLocks noGrp="1"/>
          </p:cNvSpPr>
          <p:nvPr>
            <p:ph type="body" idx="1"/>
          </p:nvPr>
        </p:nvSpPr>
        <p:spPr bwMode="gray">
          <a:xfrm>
            <a:off x="557784" y="1767532"/>
            <a:ext cx="11045952" cy="3977640"/>
          </a:xfrm>
          <a:prstGeom prst="rect">
            <a:avLst/>
          </a:prstGeom>
        </p:spPr>
        <p:txBody>
          <a:bodyPr vert="horz" lIns="0" tIns="0" rIns="0" bIns="0" rtlCol="0">
            <a:noAutofit/>
          </a:bodyPr>
          <a:lstStyle/>
          <a:p>
            <a:pPr lvl="0"/>
            <a:r>
              <a:rPr lang="en-US"/>
              <a:t>Click to edit Master text styles</a:t>
            </a:r>
          </a:p>
          <a:p>
            <a:pPr lvl="1"/>
            <a:r>
              <a:rPr lang="en-US"/>
              <a:t>First-level bullet</a:t>
            </a:r>
          </a:p>
          <a:p>
            <a:pPr lvl="2"/>
            <a:r>
              <a:rPr lang="en-US"/>
              <a:t>Second-level bullet</a:t>
            </a:r>
          </a:p>
          <a:p>
            <a:pPr lvl="3"/>
            <a:r>
              <a:rPr lang="en-US"/>
              <a:t>Third-level bullet</a:t>
            </a:r>
          </a:p>
          <a:p>
            <a:pPr lvl="4"/>
            <a:r>
              <a:rPr lang="en-US"/>
              <a:t>Fourth-level bullet</a:t>
            </a:r>
          </a:p>
          <a:p>
            <a:pPr lvl="5"/>
            <a:r>
              <a:rPr lang="en-US"/>
              <a:t>Fifth-level bullet</a:t>
            </a:r>
          </a:p>
          <a:p>
            <a:pPr lvl="6"/>
            <a:r>
              <a:rPr lang="en-US"/>
              <a:t>Sixth-level bullet</a:t>
            </a:r>
          </a:p>
          <a:p>
            <a:pPr lvl="7"/>
            <a:r>
              <a:rPr lang="en-US"/>
              <a:t>Seventh-level bullet</a:t>
            </a:r>
          </a:p>
          <a:p>
            <a:pPr lvl="8"/>
            <a:r>
              <a:rPr lang="en-US"/>
              <a:t>Eighth-level bullet</a:t>
            </a:r>
          </a:p>
        </p:txBody>
      </p:sp>
      <p:sp>
        <p:nvSpPr>
          <p:cNvPr id="20" name="Content Placeholder 8"/>
          <p:cNvSpPr txBox="1">
            <a:spLocks/>
          </p:cNvSpPr>
          <p:nvPr/>
        </p:nvSpPr>
        <p:spPr>
          <a:xfrm>
            <a:off x="557784" y="6367487"/>
            <a:ext cx="352367" cy="228600"/>
          </a:xfrm>
          <a:prstGeom prst="rect">
            <a:avLst/>
          </a:prstGeom>
        </p:spPr>
        <p:txBody>
          <a:bodyPr lIns="0" rIns="0" anchor="ctr"/>
          <a:lstStyle>
            <a:lvl1pPr marL="0" indent="0" algn="l" defTabSz="914400" rtl="0" eaLnBrk="1" latinLnBrk="0" hangingPunct="1">
              <a:spcBef>
                <a:spcPts val="600"/>
              </a:spcBef>
              <a:spcAft>
                <a:spcPts val="0"/>
              </a:spcAft>
              <a:buClrTx/>
              <a:buFontTx/>
              <a:buNone/>
              <a:tabLst>
                <a:tab pos="1201738" algn="l"/>
              </a:tabLst>
              <a:defRPr sz="800" b="0" i="0" kern="1200">
                <a:solidFill>
                  <a:schemeClr val="tx2"/>
                </a:solidFill>
                <a:latin typeface="Open Sans"/>
                <a:ea typeface="+mn-ea"/>
                <a:cs typeface="Open Sans"/>
              </a:defRPr>
            </a:lvl1pPr>
            <a:lvl2pPr marL="200025"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2pPr>
            <a:lvl3pPr marL="398463" indent="-200025"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3pPr>
            <a:lvl4pPr marL="622300" indent="-200025" algn="l" defTabSz="914400" rtl="0" eaLnBrk="1" latinLnBrk="0" hangingPunct="1">
              <a:spcBef>
                <a:spcPts val="600"/>
              </a:spcBef>
              <a:spcAft>
                <a:spcPts val="0"/>
              </a:spcAft>
              <a:buClrTx/>
              <a:buFont typeface="Arial" pitchFamily="34" charset="0"/>
              <a:buChar char="•"/>
              <a:tabLst>
                <a:tab pos="1201738" algn="l"/>
              </a:tabLst>
              <a:defRPr sz="1600" b="0" i="0" kern="1200">
                <a:solidFill>
                  <a:schemeClr val="tx2"/>
                </a:solidFill>
                <a:latin typeface="Open Sans Light"/>
                <a:ea typeface="+mn-ea"/>
                <a:cs typeface="Open Sans Light"/>
              </a:defRPr>
            </a:lvl4pPr>
            <a:lvl5pPr marL="806450" indent="-182563" algn="l" defTabSz="914400" rtl="0" eaLnBrk="1" latinLnBrk="0" hangingPunct="1">
              <a:spcBef>
                <a:spcPts val="600"/>
              </a:spcBef>
              <a:spcAft>
                <a:spcPts val="0"/>
              </a:spcAft>
              <a:buClrTx/>
              <a:buFont typeface="CVS Health Sans"/>
              <a:buChar char="−"/>
              <a:tabLst>
                <a:tab pos="1201738" algn="l"/>
              </a:tabLst>
              <a:defRPr sz="1600" b="0" i="0" kern="1200">
                <a:solidFill>
                  <a:schemeClr val="tx2"/>
                </a:solidFill>
                <a:latin typeface="Open Sans Light"/>
                <a:ea typeface="+mn-ea"/>
                <a:cs typeface="Open Sans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fld id="{38743595-4496-5147-A886-7D133864DF76}" type="slidenum">
              <a:rPr lang="en-US" sz="1000" b="0" smtClean="0">
                <a:solidFill>
                  <a:schemeClr val="tx2"/>
                </a:solidFill>
                <a:latin typeface="CVS Health Sans Medium" panose="020B0504020202020204" pitchFamily="34" charset="0"/>
                <a:ea typeface="Open Sans" panose="020B0606030504020204" pitchFamily="34" charset="0"/>
                <a:cs typeface="Arial" panose="020B0604020202020204" pitchFamily="34" charset="0"/>
              </a:rPr>
              <a:pPr algn="l"/>
              <a:t>‹#›</a:t>
            </a:fld>
            <a:endParaRPr lang="en-US" sz="1000" b="0">
              <a:solidFill>
                <a:schemeClr val="tx2"/>
              </a:solidFill>
              <a:latin typeface="CVS Health Sans Medium" panose="020B0504020202020204" pitchFamily="34" charset="0"/>
              <a:ea typeface="Open Sans" panose="020B0606030504020204" pitchFamily="34" charset="0"/>
              <a:cs typeface="Arial" panose="020B0604020202020204" pitchFamily="34" charset="0"/>
            </a:endParaRPr>
          </a:p>
        </p:txBody>
      </p:sp>
      <p:pic>
        <p:nvPicPr>
          <p:cNvPr id="14" name="Graphic 13" descr="CVS Health logo.">
            <a:extLst>
              <a:ext uri="{FF2B5EF4-FFF2-40B4-BE49-F238E27FC236}">
                <a16:creationId xmlns:a16="http://schemas.microsoft.com/office/drawing/2014/main" id="{E4ED132B-CD59-47A6-9E0F-74A5ED67C019}"/>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10351008" y="6373368"/>
            <a:ext cx="1273813" cy="155448"/>
          </a:xfrm>
          <a:prstGeom prst="rect">
            <a:avLst/>
          </a:prstGeom>
        </p:spPr>
      </p:pic>
    </p:spTree>
    <p:extLst>
      <p:ext uri="{BB962C8B-B14F-4D97-AF65-F5344CB8AC3E}">
        <p14:creationId xmlns:p14="http://schemas.microsoft.com/office/powerpoint/2010/main" val="2392624122"/>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 id="2147483988" r:id="rId38"/>
    <p:sldLayoutId id="2147483989" r:id="rId39"/>
    <p:sldLayoutId id="2147483990" r:id="rId40"/>
    <p:sldLayoutId id="2147483991" r:id="rId41"/>
    <p:sldLayoutId id="2147483992" r:id="rId42"/>
    <p:sldLayoutId id="2147483993" r:id="rId43"/>
    <p:sldLayoutId id="2147483994" r:id="rId44"/>
    <p:sldLayoutId id="2147483995" r:id="rId45"/>
    <p:sldLayoutId id="2147483996" r:id="rId46"/>
  </p:sldLayoutIdLst>
  <p:hf hdr="0" dt="0"/>
  <p:txStyles>
    <p:title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p:titleStyle>
    <p:bodyStyle>
      <a:lvl1pPr marL="0" indent="0" algn="l" defTabSz="457200" rtl="0" eaLnBrk="1" fontAlgn="ctr" latinLnBrk="0" hangingPunct="1">
        <a:lnSpc>
          <a:spcPct val="100000"/>
        </a:lnSpc>
        <a:spcBef>
          <a:spcPts val="1800"/>
        </a:spcBef>
        <a:buClrTx/>
        <a:buFont typeface="Arial"/>
        <a:buNone/>
        <a:defRPr sz="1300" b="0" kern="1200">
          <a:solidFill>
            <a:schemeClr val="tx2"/>
          </a:solidFill>
          <a:latin typeface="+mn-lt"/>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p:bodyStyle>
    <p:otherStyle>
      <a:defPPr>
        <a:defRPr lang="en-US"/>
      </a:defPPr>
      <a:lvl1pPr marL="0" algn="l" defTabSz="457200" rtl="0" eaLnBrk="1" fontAlgn="ctr" latinLnBrk="0" hangingPunct="1">
        <a:defRPr sz="1500" kern="1500">
          <a:solidFill>
            <a:schemeClr val="tx1"/>
          </a:solidFill>
          <a:latin typeface="+mn-lt"/>
          <a:ea typeface="+mn-ea"/>
          <a:cs typeface="+mn-cs"/>
        </a:defRPr>
      </a:lvl1pPr>
      <a:lvl2pPr marL="0" algn="r" defTabSz="457200" rtl="0" eaLnBrk="1" fontAlgn="ctr" latinLnBrk="0" hangingPunct="1">
        <a:defRPr sz="1500" kern="1500">
          <a:solidFill>
            <a:schemeClr val="tx1"/>
          </a:solidFill>
          <a:latin typeface="+mn-lt"/>
          <a:ea typeface="+mn-ea"/>
          <a:cs typeface="+mn-cs"/>
        </a:defRPr>
      </a:lvl2pPr>
      <a:lvl3pPr marL="0" algn="ctr" defTabSz="457200" rtl="0" eaLnBrk="1" fontAlgn="ctr" latinLnBrk="0" hangingPunct="1">
        <a:defRPr sz="1500" kern="1500">
          <a:solidFill>
            <a:schemeClr val="tx1"/>
          </a:solidFill>
          <a:latin typeface="+mn-lt"/>
          <a:ea typeface="+mn-ea"/>
          <a:cs typeface="+mn-cs"/>
        </a:defRPr>
      </a:lvl3pPr>
      <a:lvl4pPr marL="0" algn="l" defTabSz="457200" rtl="0" eaLnBrk="1" fontAlgn="ctr" latinLnBrk="0" hangingPunct="1">
        <a:defRPr sz="1500" kern="1500">
          <a:solidFill>
            <a:schemeClr val="tx1"/>
          </a:solidFill>
          <a:latin typeface="+mn-lt"/>
          <a:ea typeface="+mn-ea"/>
          <a:cs typeface="+mn-cs"/>
        </a:defRPr>
      </a:lvl4pPr>
      <a:lvl5pPr marL="0" algn="r" defTabSz="457200" rtl="0" eaLnBrk="1" fontAlgn="ctr" latinLnBrk="0" hangingPunct="1">
        <a:defRPr sz="1500" kern="1500">
          <a:solidFill>
            <a:schemeClr val="tx1"/>
          </a:solidFill>
          <a:latin typeface="+mn-lt"/>
          <a:ea typeface="+mn-ea"/>
          <a:cs typeface="+mn-cs"/>
        </a:defRPr>
      </a:lvl5pPr>
      <a:lvl6pPr marL="0" algn="ctr" defTabSz="457200" rtl="0" eaLnBrk="1" fontAlgn="ctr" latinLnBrk="0" hangingPunct="1">
        <a:defRPr sz="1500" kern="1500">
          <a:solidFill>
            <a:schemeClr val="tx1"/>
          </a:solidFill>
          <a:latin typeface="+mn-lt"/>
          <a:ea typeface="+mn-ea"/>
          <a:cs typeface="+mn-cs"/>
        </a:defRPr>
      </a:lvl6pPr>
      <a:lvl7pPr marL="0" algn="l" defTabSz="457200" rtl="0" eaLnBrk="1" fontAlgn="ctr" latinLnBrk="0" hangingPunct="1">
        <a:defRPr sz="1500" kern="1500">
          <a:solidFill>
            <a:schemeClr val="tx1"/>
          </a:solidFill>
          <a:latin typeface="+mn-lt"/>
          <a:ea typeface="+mn-ea"/>
          <a:cs typeface="+mn-cs"/>
        </a:defRPr>
      </a:lvl7pPr>
      <a:lvl8pPr marL="0" algn="r" defTabSz="457200" rtl="0" eaLnBrk="1" fontAlgn="ctr" latinLnBrk="0" hangingPunct="1">
        <a:defRPr sz="1500" kern="1500">
          <a:solidFill>
            <a:schemeClr val="tx1"/>
          </a:solidFill>
          <a:latin typeface="+mn-lt"/>
          <a:ea typeface="+mn-ea"/>
          <a:cs typeface="+mn-cs"/>
        </a:defRPr>
      </a:lvl8pPr>
      <a:lvl9pPr marL="0" algn="ctr" defTabSz="457200" rtl="0" eaLnBrk="1" fontAlgn="ctr" latinLnBrk="0" hangingPunct="1">
        <a:defRPr sz="1500" kern="15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p15:clr>
            <a:srgbClr val="F26B43"/>
          </p15:clr>
        </p15:guide>
        <p15:guide id="2" pos="362">
          <p15:clr>
            <a:srgbClr val="F26B43"/>
          </p15:clr>
        </p15:guide>
        <p15:guide id="3" pos="7319">
          <p15:clr>
            <a:srgbClr val="F26B43"/>
          </p15:clr>
        </p15:guide>
        <p15:guide id="4" orient="horz" pos="360">
          <p15:clr>
            <a:srgbClr val="F26B43"/>
          </p15:clr>
        </p15:guide>
        <p15:guide id="5" orient="horz" pos="3622">
          <p15:clr>
            <a:srgbClr val="F26B43"/>
          </p15:clr>
        </p15:guide>
        <p15:guide id="6" orient="horz" pos="411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2.png"/><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 Id="rId14" Type="http://schemas.openxmlformats.org/officeDocument/2006/relationships/image" Target="../media/image54.svg"/></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microsoft.com/office/2018/10/relationships/comments" Target="../comments/modernComment_108_30FAF678.xml"/><Relationship Id="rId1" Type="http://schemas.openxmlformats.org/officeDocument/2006/relationships/slideLayout" Target="../slideLayouts/slideLayout102.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10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 Id="rId9" Type="http://schemas.openxmlformats.org/officeDocument/2006/relationships/image" Target="../media/image33.svg"/></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0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52621-6CDA-6329-F687-FDE2381F2043}"/>
            </a:ext>
          </a:extLst>
        </p:cNvPr>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6459D9-F050-A6F8-4A68-74028EF8ACF6}"/>
              </a:ext>
            </a:extLst>
          </p:cNvPr>
          <p:cNvCxnSpPr/>
          <p:nvPr/>
        </p:nvCxnSpPr>
        <p:spPr>
          <a:xfrm>
            <a:off x="1250199" y="3429000"/>
            <a:ext cx="3455978" cy="0"/>
          </a:xfrm>
          <a:prstGeom prst="line">
            <a:avLst/>
          </a:prstGeom>
          <a:ln w="12700" cmpd="sng">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691D02-7853-8C16-09D7-DB99077B4C17}"/>
              </a:ext>
            </a:extLst>
          </p:cNvPr>
          <p:cNvSpPr>
            <a:spLocks noGrp="1"/>
          </p:cNvSpPr>
          <p:nvPr>
            <p:ph type="ctrTitle"/>
          </p:nvPr>
        </p:nvSpPr>
        <p:spPr>
          <a:xfrm>
            <a:off x="568669" y="851064"/>
            <a:ext cx="4179600" cy="5158801"/>
          </a:xfrm>
        </p:spPr>
        <p:txBody>
          <a:bodyPr vert="horz" lIns="403200" tIns="457200" rIns="367200" bIns="183600" rtlCol="0" anchor="t" anchorCtr="0">
            <a:noAutofit/>
          </a:bodyPr>
          <a:lstStyle/>
          <a:p>
            <a:pPr>
              <a:lnSpc>
                <a:spcPct val="100000"/>
              </a:lnSpc>
            </a:pPr>
            <a:r>
              <a:rPr lang="en-US" b="1"/>
              <a:t>Third-Party Landing Zone (3PLZ) RFP Overview</a:t>
            </a:r>
            <a:endParaRPr lang="en-US" sz="2800" b="1"/>
          </a:p>
        </p:txBody>
      </p:sp>
      <p:sp>
        <p:nvSpPr>
          <p:cNvPr id="5" name="Text Placeholder 4">
            <a:extLst>
              <a:ext uri="{FF2B5EF4-FFF2-40B4-BE49-F238E27FC236}">
                <a16:creationId xmlns:a16="http://schemas.microsoft.com/office/drawing/2014/main" id="{77F31B01-8E3C-6E10-9AC3-8CB84BD61E2F}"/>
              </a:ext>
            </a:extLst>
          </p:cNvPr>
          <p:cNvSpPr>
            <a:spLocks noGrp="1"/>
          </p:cNvSpPr>
          <p:nvPr>
            <p:ph type="body" sz="quarter" idx="16"/>
          </p:nvPr>
        </p:nvSpPr>
        <p:spPr>
          <a:xfrm>
            <a:off x="989293" y="3264849"/>
            <a:ext cx="3283200" cy="1263600"/>
          </a:xfrm>
        </p:spPr>
        <p:txBody>
          <a:bodyPr vert="horz" lIns="0" tIns="0" rIns="0" bIns="0" rtlCol="0">
            <a:noAutofit/>
          </a:bodyPr>
          <a:lstStyle/>
          <a:p>
            <a:endParaRPr lang="en-US"/>
          </a:p>
          <a:p>
            <a:r>
              <a:rPr lang="en-US"/>
              <a:t>Michael J. Martin </a:t>
            </a:r>
          </a:p>
          <a:p>
            <a:r>
              <a:rPr lang="en-US"/>
              <a:t>Network Security Engineering</a:t>
            </a:r>
          </a:p>
          <a:p>
            <a:endParaRPr lang="en-US"/>
          </a:p>
        </p:txBody>
      </p:sp>
      <p:pic>
        <p:nvPicPr>
          <p:cNvPr id="6" name="Graphic 5" descr="CVS Health logo">
            <a:extLst>
              <a:ext uri="{FF2B5EF4-FFF2-40B4-BE49-F238E27FC236}">
                <a16:creationId xmlns:a16="http://schemas.microsoft.com/office/drawing/2014/main" id="{830088C5-9896-95F1-3E08-71644397F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5290" y="5243366"/>
            <a:ext cx="2276263" cy="277781"/>
          </a:xfrm>
          <a:prstGeom prst="rect">
            <a:avLst/>
          </a:prstGeom>
        </p:spPr>
      </p:pic>
      <p:sp>
        <p:nvSpPr>
          <p:cNvPr id="4" name="Rounded Rectangle 3">
            <a:extLst>
              <a:ext uri="{FF2B5EF4-FFF2-40B4-BE49-F238E27FC236}">
                <a16:creationId xmlns:a16="http://schemas.microsoft.com/office/drawing/2014/main" id="{34CF0234-689A-23F0-299E-5C47EBF8DE62}"/>
              </a:ext>
            </a:extLst>
          </p:cNvPr>
          <p:cNvSpPr/>
          <p:nvPr/>
        </p:nvSpPr>
        <p:spPr bwMode="gray">
          <a:xfrm>
            <a:off x="990623" y="4565648"/>
            <a:ext cx="2016000" cy="378000"/>
          </a:xfrm>
          <a:prstGeom prst="roundRect">
            <a:avLst>
              <a:gd name="adj" fmla="val 50000"/>
            </a:avLst>
          </a:prstGeom>
          <a:solidFill>
            <a:srgbClr val="0A4B8C"/>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457063" rtl="0" eaLnBrk="1" fontAlgn="auto" latinLnBrk="0" hangingPunct="1">
              <a:lnSpc>
                <a:spcPct val="100000"/>
              </a:lnSpc>
              <a:spcBef>
                <a:spcPts val="0"/>
              </a:spcBef>
              <a:spcAft>
                <a:spcPts val="0"/>
              </a:spcAft>
              <a:buClrTx/>
              <a:buSzTx/>
              <a:buFont typeface="Arial"/>
              <a:buNone/>
              <a:tabLst/>
              <a:defRPr/>
            </a:pPr>
            <a:r>
              <a:rPr kumimoji="0" lang="en-US" sz="1500" b="0" i="0" u="none" strike="noStrike" kern="1200" cap="none" spc="0" normalizeH="0" baseline="0" noProof="0">
                <a:ln>
                  <a:noFill/>
                </a:ln>
                <a:solidFill>
                  <a:srgbClr val="FFFFFF"/>
                </a:solidFill>
                <a:effectLst/>
                <a:uLnTx/>
                <a:uFillTx/>
                <a:latin typeface="CVS Health Sans"/>
                <a:ea typeface="+mn-ea"/>
                <a:cs typeface="+mn-cs"/>
              </a:rPr>
              <a:t>Nov 2025</a:t>
            </a:r>
          </a:p>
        </p:txBody>
      </p:sp>
    </p:spTree>
    <p:extLst>
      <p:ext uri="{BB962C8B-B14F-4D97-AF65-F5344CB8AC3E}">
        <p14:creationId xmlns:p14="http://schemas.microsoft.com/office/powerpoint/2010/main" val="3365709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A6716-588D-9C4D-8203-756D205ED306}"/>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72A1B320-15BA-9ACF-4549-555DE630EBAB}"/>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B4BD6824-EACE-1D13-8B9E-56E8EC666B19}"/>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3" name="Title 2">
            <a:extLst>
              <a:ext uri="{FF2B5EF4-FFF2-40B4-BE49-F238E27FC236}">
                <a16:creationId xmlns:a16="http://schemas.microsoft.com/office/drawing/2014/main" id="{3D0DB346-5AF8-D263-FA77-DEF47E6D4E62}"/>
              </a:ext>
            </a:extLst>
          </p:cNvPr>
          <p:cNvSpPr>
            <a:spLocks noGrp="1"/>
          </p:cNvSpPr>
          <p:nvPr>
            <p:ph type="title"/>
          </p:nvPr>
        </p:nvSpPr>
        <p:spPr>
          <a:xfrm>
            <a:off x="566928" y="685800"/>
            <a:ext cx="9666001" cy="712800"/>
          </a:xfrm>
        </p:spPr>
        <p:txBody>
          <a:bodyPr lIns="0" tIns="0" rIns="0" bIns="0"/>
          <a:lstStyle/>
          <a:p>
            <a:r>
              <a:rPr lang="en-US" b="1">
                <a:solidFill>
                  <a:schemeClr val="bg1"/>
                </a:solidFill>
              </a:rPr>
              <a:t>Virtual Landing Zone (VLZ) &amp; Tenant Model</a:t>
            </a:r>
          </a:p>
        </p:txBody>
      </p:sp>
      <p:sp>
        <p:nvSpPr>
          <p:cNvPr id="40" name="Rectangle 39">
            <a:extLst>
              <a:ext uri="{FF2B5EF4-FFF2-40B4-BE49-F238E27FC236}">
                <a16:creationId xmlns:a16="http://schemas.microsoft.com/office/drawing/2014/main" id="{EE927561-A7F6-4FA3-A62D-0ADA5BC65B7B}"/>
              </a:ext>
            </a:extLst>
          </p:cNvPr>
          <p:cNvSpPr/>
          <p:nvPr/>
        </p:nvSpPr>
        <p:spPr bwMode="gray">
          <a:xfrm>
            <a:off x="10981507" y="-17495"/>
            <a:ext cx="1209037"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grpSp>
        <p:nvGrpSpPr>
          <p:cNvPr id="11" name="Group 10">
            <a:extLst>
              <a:ext uri="{FF2B5EF4-FFF2-40B4-BE49-F238E27FC236}">
                <a16:creationId xmlns:a16="http://schemas.microsoft.com/office/drawing/2014/main" id="{747C28DD-F5BA-26F2-C6C8-D48D224B22F2}"/>
              </a:ext>
            </a:extLst>
          </p:cNvPr>
          <p:cNvGrpSpPr/>
          <p:nvPr/>
        </p:nvGrpSpPr>
        <p:grpSpPr>
          <a:xfrm>
            <a:off x="574676" y="1946630"/>
            <a:ext cx="11044574" cy="612000"/>
            <a:chOff x="574676" y="1946630"/>
            <a:chExt cx="11044574" cy="612000"/>
          </a:xfrm>
        </p:grpSpPr>
        <p:grpSp>
          <p:nvGrpSpPr>
            <p:cNvPr id="19" name="Group 18">
              <a:extLst>
                <a:ext uri="{FF2B5EF4-FFF2-40B4-BE49-F238E27FC236}">
                  <a16:creationId xmlns:a16="http://schemas.microsoft.com/office/drawing/2014/main" id="{7F12652E-29F0-F68C-63F6-C2595354C38F}"/>
                </a:ext>
              </a:extLst>
            </p:cNvPr>
            <p:cNvGrpSpPr/>
            <p:nvPr/>
          </p:nvGrpSpPr>
          <p:grpSpPr>
            <a:xfrm>
              <a:off x="574676" y="1946630"/>
              <a:ext cx="5313871" cy="612000"/>
              <a:chOff x="574675" y="1946630"/>
              <a:chExt cx="3588044" cy="1461976"/>
            </a:xfrm>
          </p:grpSpPr>
          <p:sp>
            <p:nvSpPr>
              <p:cNvPr id="7" name="Rectangle: Rounded Corners 6">
                <a:extLst>
                  <a:ext uri="{FF2B5EF4-FFF2-40B4-BE49-F238E27FC236}">
                    <a16:creationId xmlns:a16="http://schemas.microsoft.com/office/drawing/2014/main" id="{BDCD0245-25C7-0D21-3FFA-092256E73B98}"/>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7DE794D3-E6DE-4FAB-7D6E-B81221E87A6E}"/>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Virtual Landing Zone</a:t>
                </a:r>
              </a:p>
            </p:txBody>
          </p:sp>
        </p:grpSp>
        <p:grpSp>
          <p:nvGrpSpPr>
            <p:cNvPr id="2" name="Group 1">
              <a:extLst>
                <a:ext uri="{FF2B5EF4-FFF2-40B4-BE49-F238E27FC236}">
                  <a16:creationId xmlns:a16="http://schemas.microsoft.com/office/drawing/2014/main" id="{27CBF7AB-1E73-0B8D-B647-14ECB6CAEB19}"/>
                </a:ext>
              </a:extLst>
            </p:cNvPr>
            <p:cNvGrpSpPr/>
            <p:nvPr/>
          </p:nvGrpSpPr>
          <p:grpSpPr>
            <a:xfrm>
              <a:off x="6305650" y="1946630"/>
              <a:ext cx="5313600" cy="612000"/>
              <a:chOff x="574675" y="1946630"/>
              <a:chExt cx="3588044" cy="1461976"/>
            </a:xfrm>
          </p:grpSpPr>
          <p:sp>
            <p:nvSpPr>
              <p:cNvPr id="4" name="Rectangle: Rounded Corners 3">
                <a:extLst>
                  <a:ext uri="{FF2B5EF4-FFF2-40B4-BE49-F238E27FC236}">
                    <a16:creationId xmlns:a16="http://schemas.microsoft.com/office/drawing/2014/main" id="{7DE2C274-68D3-7483-496F-C8C9EA2B3C22}"/>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Rectangle: Rounded Corners 8">
                <a:extLst>
                  <a:ext uri="{FF2B5EF4-FFF2-40B4-BE49-F238E27FC236}">
                    <a16:creationId xmlns:a16="http://schemas.microsoft.com/office/drawing/2014/main" id="{E26ECFA0-9C42-D1C7-7877-16F0C086058D}"/>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Secure Tenant Model</a:t>
                </a:r>
              </a:p>
            </p:txBody>
          </p:sp>
        </p:grpSp>
      </p:grpSp>
      <p:sp>
        <p:nvSpPr>
          <p:cNvPr id="43" name="Content Placeholder 2">
            <a:extLst>
              <a:ext uri="{FF2B5EF4-FFF2-40B4-BE49-F238E27FC236}">
                <a16:creationId xmlns:a16="http://schemas.microsoft.com/office/drawing/2014/main" id="{7208DCF5-F0A5-6051-EF43-66EE791A30BD}"/>
              </a:ext>
            </a:extLst>
          </p:cNvPr>
          <p:cNvSpPr txBox="1">
            <a:spLocks/>
          </p:cNvSpPr>
          <p:nvPr/>
        </p:nvSpPr>
        <p:spPr bwMode="gray">
          <a:xfrm>
            <a:off x="566927" y="2655434"/>
            <a:ext cx="5464801"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Each third-party connection is a dedicated tenant (VLZ)</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Provides the enterprise side of the Peer 2 Peer IPSec tunnel</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Single HA-FT IPSec Connection per VLZ </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VLZ is a no-access zone: no direct routing to internal networks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Virtual Landing Zone is physical, but discrete (A tenant can have more than one VLZ)</a:t>
            </a:r>
          </a:p>
        </p:txBody>
      </p:sp>
      <p:sp>
        <p:nvSpPr>
          <p:cNvPr id="44" name="Content Placeholder 2">
            <a:extLst>
              <a:ext uri="{FF2B5EF4-FFF2-40B4-BE49-F238E27FC236}">
                <a16:creationId xmlns:a16="http://schemas.microsoft.com/office/drawing/2014/main" id="{659B5BA8-BA96-EF78-34C3-2D17A18C908B}"/>
              </a:ext>
            </a:extLst>
          </p:cNvPr>
          <p:cNvSpPr txBox="1">
            <a:spLocks/>
          </p:cNvSpPr>
          <p:nvPr/>
        </p:nvSpPr>
        <p:spPr>
          <a:xfrm>
            <a:off x="6155547" y="2655431"/>
            <a:ext cx="546480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 Tenant is logical (more than one VLZ can exist in a tenant)</a:t>
            </a:r>
          </a:p>
          <a:p>
            <a:pPr marL="182880" marR="0" lvl="0" indent="-182880" algn="l" defTabSz="4572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Each tenant is a unique identity, mapped to a business identity</a:t>
            </a:r>
          </a:p>
          <a:p>
            <a:pPr marL="365760" marR="0" lvl="0" indent="-182880" algn="l" defTabSz="457200" rtl="0" eaLnBrk="1" fontAlgn="auto" latinLnBrk="0" hangingPunct="1">
              <a:lnSpc>
                <a:spcPct val="100000"/>
              </a:lnSpc>
              <a:spcBef>
                <a:spcPts val="600"/>
              </a:spcBef>
              <a:spcAft>
                <a:spcPts val="0"/>
              </a:spcAft>
              <a:buClrTx/>
              <a:buSzPct val="100000"/>
              <a:buFont typeface="CVS Health Sans" panose="020B05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A VLZ is owned by tenant</a:t>
            </a:r>
          </a:p>
          <a:p>
            <a:pPr marL="182880" marR="0" lvl="0" indent="-182880" algn="l" defTabSz="4572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Each VLZ is distinctive:</a:t>
            </a:r>
          </a:p>
          <a:p>
            <a:pPr marL="365760" marR="0" lvl="0" indent="-182880" algn="l" defTabSz="457200" rtl="0" eaLnBrk="1" fontAlgn="auto" latinLnBrk="0" hangingPunct="1">
              <a:lnSpc>
                <a:spcPct val="100000"/>
              </a:lnSpc>
              <a:spcBef>
                <a:spcPts val="600"/>
              </a:spcBef>
              <a:spcAft>
                <a:spcPts val="0"/>
              </a:spcAft>
              <a:buClrTx/>
              <a:buSzPct val="100000"/>
              <a:buFont typeface="CVS Health Sans" panose="020B05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Address blocks</a:t>
            </a:r>
          </a:p>
          <a:p>
            <a:pPr marL="365760" marR="0" lvl="0" indent="-182880" algn="l" defTabSz="457200" rtl="0" eaLnBrk="1" fontAlgn="auto" latinLnBrk="0" hangingPunct="1">
              <a:lnSpc>
                <a:spcPct val="100000"/>
              </a:lnSpc>
              <a:spcBef>
                <a:spcPts val="600"/>
              </a:spcBef>
              <a:spcAft>
                <a:spcPts val="0"/>
              </a:spcAft>
              <a:buClrTx/>
              <a:buSzPct val="100000"/>
              <a:buFont typeface="CVS Health Sans" panose="020B05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Tunnel interfaces, </a:t>
            </a:r>
          </a:p>
          <a:p>
            <a:pPr marL="365760" marR="0" lvl="0" indent="-182880" algn="l" defTabSz="457200" rtl="0" eaLnBrk="1" fontAlgn="auto" latinLnBrk="0" hangingPunct="1">
              <a:lnSpc>
                <a:spcPct val="100000"/>
              </a:lnSpc>
              <a:spcBef>
                <a:spcPts val="600"/>
              </a:spcBef>
              <a:spcAft>
                <a:spcPts val="0"/>
              </a:spcAft>
              <a:buClrTx/>
              <a:buSzPct val="100000"/>
              <a:buFont typeface="CVS Health Sans" panose="020B05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EBGP ASN</a:t>
            </a:r>
          </a:p>
          <a:p>
            <a:pPr marL="365760" marR="0" lvl="0" indent="-182880" algn="l" defTabSz="457200" rtl="0" eaLnBrk="1" fontAlgn="auto" latinLnBrk="0" hangingPunct="1">
              <a:lnSpc>
                <a:spcPct val="100000"/>
              </a:lnSpc>
              <a:spcBef>
                <a:spcPts val="600"/>
              </a:spcBef>
              <a:spcAft>
                <a:spcPts val="0"/>
              </a:spcAft>
              <a:buClrTx/>
              <a:buSzPct val="100000"/>
              <a:buFont typeface="CVS Health Sans" panose="020B05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DNS Resolver </a:t>
            </a:r>
          </a:p>
          <a:p>
            <a:pPr marL="365760" marR="0" lvl="0" indent="-182880" algn="l" defTabSz="457200" rtl="0" eaLnBrk="1" fontAlgn="auto" latinLnBrk="0" hangingPunct="1">
              <a:lnSpc>
                <a:spcPct val="100000"/>
              </a:lnSpc>
              <a:spcBef>
                <a:spcPts val="600"/>
              </a:spcBef>
              <a:spcAft>
                <a:spcPts val="0"/>
              </a:spcAft>
              <a:buClrTx/>
              <a:buSzPct val="100000"/>
              <a:buFont typeface="CVS Health Sans" panose="020B05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Service Connections</a:t>
            </a:r>
          </a:p>
          <a:p>
            <a:pPr marL="182880" marR="0" lvl="0" indent="-182880" algn="l" defTabSz="457200"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CVS Health Sans"/>
                <a:ea typeface="+mn-ea"/>
                <a:cs typeface="+mn-cs"/>
              </a:rPr>
              <a:t>Availability is built around applications using FQDN reachability </a:t>
            </a:r>
          </a:p>
        </p:txBody>
      </p:sp>
    </p:spTree>
    <p:extLst>
      <p:ext uri="{BB962C8B-B14F-4D97-AF65-F5344CB8AC3E}">
        <p14:creationId xmlns:p14="http://schemas.microsoft.com/office/powerpoint/2010/main" val="1677677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60F11-6E70-FBF1-51EA-0C9514219471}"/>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32A7BC5D-025C-0B86-113A-5C9F4AB5561F}"/>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30B50437-405A-5B4F-743C-1E184825EE68}"/>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3" name="Title 2">
            <a:extLst>
              <a:ext uri="{FF2B5EF4-FFF2-40B4-BE49-F238E27FC236}">
                <a16:creationId xmlns:a16="http://schemas.microsoft.com/office/drawing/2014/main" id="{5CBD534D-0E35-555A-2470-AE020C416E60}"/>
              </a:ext>
            </a:extLst>
          </p:cNvPr>
          <p:cNvSpPr>
            <a:spLocks noGrp="1"/>
          </p:cNvSpPr>
          <p:nvPr>
            <p:ph type="title"/>
          </p:nvPr>
        </p:nvSpPr>
        <p:spPr>
          <a:xfrm>
            <a:off x="566928" y="685800"/>
            <a:ext cx="9666001" cy="712800"/>
          </a:xfrm>
        </p:spPr>
        <p:txBody>
          <a:bodyPr lIns="0" tIns="0" rIns="0" bIns="0"/>
          <a:lstStyle/>
          <a:p>
            <a:r>
              <a:rPr lang="en-US" b="1">
                <a:solidFill>
                  <a:schemeClr val="bg1"/>
                </a:solidFill>
              </a:rPr>
              <a:t>Service Patterns and Service Connections</a:t>
            </a:r>
          </a:p>
        </p:txBody>
      </p:sp>
      <p:sp>
        <p:nvSpPr>
          <p:cNvPr id="40" name="Rectangle 39">
            <a:extLst>
              <a:ext uri="{FF2B5EF4-FFF2-40B4-BE49-F238E27FC236}">
                <a16:creationId xmlns:a16="http://schemas.microsoft.com/office/drawing/2014/main" id="{6A7CB61F-263C-83D1-DA26-B03E5C3E66D0}"/>
              </a:ext>
            </a:extLst>
          </p:cNvPr>
          <p:cNvSpPr/>
          <p:nvPr/>
        </p:nvSpPr>
        <p:spPr bwMode="gray">
          <a:xfrm>
            <a:off x="10981506" y="-17495"/>
            <a:ext cx="1209600"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grpSp>
        <p:nvGrpSpPr>
          <p:cNvPr id="12" name="Group 11">
            <a:extLst>
              <a:ext uri="{FF2B5EF4-FFF2-40B4-BE49-F238E27FC236}">
                <a16:creationId xmlns:a16="http://schemas.microsoft.com/office/drawing/2014/main" id="{03C19B1A-87C0-0611-CD92-E6084B6C9E4C}"/>
              </a:ext>
            </a:extLst>
          </p:cNvPr>
          <p:cNvGrpSpPr/>
          <p:nvPr/>
        </p:nvGrpSpPr>
        <p:grpSpPr>
          <a:xfrm>
            <a:off x="574676" y="1946630"/>
            <a:ext cx="11044801" cy="612000"/>
            <a:chOff x="574676" y="1946630"/>
            <a:chExt cx="11044237" cy="612000"/>
          </a:xfrm>
        </p:grpSpPr>
        <p:grpSp>
          <p:nvGrpSpPr>
            <p:cNvPr id="19" name="Group 18">
              <a:extLst>
                <a:ext uri="{FF2B5EF4-FFF2-40B4-BE49-F238E27FC236}">
                  <a16:creationId xmlns:a16="http://schemas.microsoft.com/office/drawing/2014/main" id="{88696ABF-1280-B2E6-C596-3EC1A9899BF4}"/>
                </a:ext>
              </a:extLst>
            </p:cNvPr>
            <p:cNvGrpSpPr/>
            <p:nvPr/>
          </p:nvGrpSpPr>
          <p:grpSpPr>
            <a:xfrm>
              <a:off x="574676" y="1946630"/>
              <a:ext cx="5313600" cy="612000"/>
              <a:chOff x="574675" y="1946630"/>
              <a:chExt cx="3588044" cy="1461976"/>
            </a:xfrm>
          </p:grpSpPr>
          <p:sp>
            <p:nvSpPr>
              <p:cNvPr id="7" name="Rectangle: Rounded Corners 6">
                <a:extLst>
                  <a:ext uri="{FF2B5EF4-FFF2-40B4-BE49-F238E27FC236}">
                    <a16:creationId xmlns:a16="http://schemas.microsoft.com/office/drawing/2014/main" id="{890AF5BA-EF9C-2D5B-A5E8-E641CEB1AFA4}"/>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637FFA49-2D92-4771-D3C8-6365383EC844}"/>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Service Pattern</a:t>
                </a:r>
              </a:p>
            </p:txBody>
          </p:sp>
        </p:grpSp>
        <p:grpSp>
          <p:nvGrpSpPr>
            <p:cNvPr id="2" name="Group 1">
              <a:extLst>
                <a:ext uri="{FF2B5EF4-FFF2-40B4-BE49-F238E27FC236}">
                  <a16:creationId xmlns:a16="http://schemas.microsoft.com/office/drawing/2014/main" id="{E01AD762-FEEA-7A49-CD60-9B27F51DB115}"/>
                </a:ext>
              </a:extLst>
            </p:cNvPr>
            <p:cNvGrpSpPr/>
            <p:nvPr/>
          </p:nvGrpSpPr>
          <p:grpSpPr>
            <a:xfrm>
              <a:off x="6305357" y="1946630"/>
              <a:ext cx="5313556" cy="612000"/>
              <a:chOff x="574675" y="1946630"/>
              <a:chExt cx="3588044" cy="1461976"/>
            </a:xfrm>
          </p:grpSpPr>
          <p:sp>
            <p:nvSpPr>
              <p:cNvPr id="4" name="Rectangle: Rounded Corners 3">
                <a:extLst>
                  <a:ext uri="{FF2B5EF4-FFF2-40B4-BE49-F238E27FC236}">
                    <a16:creationId xmlns:a16="http://schemas.microsoft.com/office/drawing/2014/main" id="{A28708F8-B09D-0520-9944-94DD0F3C1246}"/>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Rectangle: Rounded Corners 8">
                <a:extLst>
                  <a:ext uri="{FF2B5EF4-FFF2-40B4-BE49-F238E27FC236}">
                    <a16:creationId xmlns:a16="http://schemas.microsoft.com/office/drawing/2014/main" id="{86FC71D6-4214-BA8C-8A30-9845985B62E3}"/>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Service Connections</a:t>
                </a:r>
              </a:p>
            </p:txBody>
          </p:sp>
        </p:grpSp>
      </p:grpSp>
      <p:sp>
        <p:nvSpPr>
          <p:cNvPr id="11" name="Content Placeholder 2">
            <a:extLst>
              <a:ext uri="{FF2B5EF4-FFF2-40B4-BE49-F238E27FC236}">
                <a16:creationId xmlns:a16="http://schemas.microsoft.com/office/drawing/2014/main" id="{1A226F18-6E66-E6FB-2228-4F1FA48BDD73}"/>
              </a:ext>
            </a:extLst>
          </p:cNvPr>
          <p:cNvSpPr txBox="1">
            <a:spLocks/>
          </p:cNvSpPr>
          <p:nvPr/>
        </p:nvSpPr>
        <p:spPr bwMode="gray">
          <a:xfrm>
            <a:off x="566927" y="2655434"/>
            <a:ext cx="5464801"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Users provide connectivity using application specific proxy configuration templates</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SFTP/SSH proxy, VDI proxy, Web App proxy, Web API proxy, SaaS proxy</a:t>
            </a:r>
          </a:p>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Each service has a set of templates that are optimized for different use cases (e.g., Internet Reachable Target, SFTP using blind key authentication)</a:t>
            </a:r>
          </a:p>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Application owners define Service Profiles via the portal:</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Choose service type (e.g., Enterprise Web App, Internet SaaS)</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 FQDNs, ports, and header/path requirements</a:t>
            </a:r>
          </a:p>
          <a:p>
            <a:pPr marL="182880" marR="0" lvl="1" indent="-182880" algn="l" defTabSz="457200" rtl="0" eaLnBrk="1" fontAlgn="ctr"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Select controls (IP restrictions, auth requirements, rate limiting)</a:t>
            </a:r>
          </a:p>
          <a:p>
            <a:pPr marL="0" marR="0" lvl="0" indent="0" algn="l" defTabSz="457200" rtl="0" eaLnBrk="1" fontAlgn="ctr" latinLnBrk="0" hangingPunct="1">
              <a:lnSpc>
                <a:spcPct val="100000"/>
              </a:lnSpc>
              <a:spcBef>
                <a:spcPts val="60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Once the use case pattern is selected, to define a service connection all that is needed is the user to define the corporate FQDN application target.</a:t>
            </a:r>
          </a:p>
        </p:txBody>
      </p:sp>
      <p:sp>
        <p:nvSpPr>
          <p:cNvPr id="17" name="Content Placeholder 2">
            <a:extLst>
              <a:ext uri="{FF2B5EF4-FFF2-40B4-BE49-F238E27FC236}">
                <a16:creationId xmlns:a16="http://schemas.microsoft.com/office/drawing/2014/main" id="{EDB2CBC9-EFEB-1309-FB1E-344768A81709}"/>
              </a:ext>
            </a:extLst>
          </p:cNvPr>
          <p:cNvSpPr txBox="1">
            <a:spLocks/>
          </p:cNvSpPr>
          <p:nvPr/>
        </p:nvSpPr>
        <p:spPr>
          <a:xfrm>
            <a:off x="6155547" y="2655431"/>
            <a:ext cx="546480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Platform translates profiles into proxy configs, ACLs, and DNS rules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FQDN/IP defined application connections that are reachable by 3</a:t>
            </a:r>
            <a:r>
              <a:rPr kumimoji="0" lang="en-US" sz="1200" b="0" i="0" u="none" strike="noStrike" kern="1200" cap="none" spc="0" normalizeH="0" baseline="30000" noProof="0">
                <a:ln>
                  <a:noFill/>
                </a:ln>
                <a:solidFill>
                  <a:srgbClr val="3F3F3F"/>
                </a:solidFill>
                <a:effectLst/>
                <a:uLnTx/>
                <a:uFillTx/>
                <a:latin typeface="CVS Health Sans"/>
                <a:ea typeface="+mn-ea"/>
                <a:cs typeface="+mn-cs"/>
              </a:rPr>
              <a:t>rd</a:t>
            </a:r>
            <a:r>
              <a:rPr kumimoji="0" lang="en-US" sz="1200" b="0" i="0" u="none" strike="noStrike" kern="1200" cap="none" spc="0" normalizeH="0" baseline="0" noProof="0">
                <a:ln>
                  <a:noFill/>
                </a:ln>
                <a:solidFill>
                  <a:srgbClr val="3F3F3F"/>
                </a:solidFill>
                <a:effectLst/>
                <a:uLnTx/>
                <a:uFillTx/>
                <a:latin typeface="CVS Health Sans"/>
                <a:ea typeface="+mn-ea"/>
                <a:cs typeface="+mn-cs"/>
              </a:rPr>
              <a:t> party users over the IPSec tunnel between the 3rd party network and the 3PLZ VLZ.</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3</a:t>
            </a:r>
            <a:r>
              <a:rPr kumimoji="0" lang="en-US" sz="1200" b="0" i="0" u="none" strike="noStrike" kern="1200" cap="none" spc="0" normalizeH="0" baseline="30000" noProof="0">
                <a:ln>
                  <a:noFill/>
                </a:ln>
                <a:solidFill>
                  <a:srgbClr val="3F3F3F"/>
                </a:solidFill>
                <a:effectLst/>
                <a:uLnTx/>
                <a:uFillTx/>
                <a:latin typeface="CVS Health Sans"/>
                <a:ea typeface="+mn-ea"/>
                <a:cs typeface="+mn-cs"/>
              </a:rPr>
              <a:t>Rd</a:t>
            </a:r>
            <a:r>
              <a:rPr kumimoji="0" lang="en-US" sz="1200" b="0" i="0" u="none" strike="noStrike" kern="1200" cap="none" spc="0" normalizeH="0" baseline="0" noProof="0">
                <a:ln>
                  <a:noFill/>
                </a:ln>
                <a:solidFill>
                  <a:srgbClr val="3F3F3F"/>
                </a:solidFill>
                <a:effectLst/>
                <a:uLnTx/>
                <a:uFillTx/>
                <a:latin typeface="CVS Health Sans"/>
                <a:ea typeface="+mn-ea"/>
                <a:cs typeface="+mn-cs"/>
              </a:rPr>
              <a:t> party users use there corporate DNS to resolve applications. VLZ DNS service rewrites DNS lookup requests to reflect the VLZ proxy address.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Reachability to application service connections can be tied to successful corporate DNS resolution and if needed remote hop verification tied to BGP announcements.</a:t>
            </a:r>
          </a:p>
        </p:txBody>
      </p:sp>
    </p:spTree>
    <p:extLst>
      <p:ext uri="{BB962C8B-B14F-4D97-AF65-F5344CB8AC3E}">
        <p14:creationId xmlns:p14="http://schemas.microsoft.com/office/powerpoint/2010/main" val="1062184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86CFCC38-31E6-77CE-94F0-2A13E34C0D50}"/>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3" name="Rectangle: Top Corners Rounded 2">
            <a:extLst>
              <a:ext uri="{FF2B5EF4-FFF2-40B4-BE49-F238E27FC236}">
                <a16:creationId xmlns:a16="http://schemas.microsoft.com/office/drawing/2014/main" id="{0B61F0F4-B885-74CD-F249-9A839A216444}"/>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Sample Portal Form – Secure File Transfer Service-Pattern (SFTP Service-Connection VLZ Proxy)</a:t>
            </a:r>
          </a:p>
        </p:txBody>
      </p:sp>
      <p:grpSp>
        <p:nvGrpSpPr>
          <p:cNvPr id="7" name="Group 6">
            <a:extLst>
              <a:ext uri="{FF2B5EF4-FFF2-40B4-BE49-F238E27FC236}">
                <a16:creationId xmlns:a16="http://schemas.microsoft.com/office/drawing/2014/main" id="{A3E93BFA-C1F2-2E59-E802-4EB4CBB1CD11}"/>
              </a:ext>
            </a:extLst>
          </p:cNvPr>
          <p:cNvGrpSpPr/>
          <p:nvPr/>
        </p:nvGrpSpPr>
        <p:grpSpPr>
          <a:xfrm>
            <a:off x="574676" y="1946630"/>
            <a:ext cx="5313871" cy="612000"/>
            <a:chOff x="574675" y="1946630"/>
            <a:chExt cx="3588044" cy="1461976"/>
          </a:xfrm>
        </p:grpSpPr>
        <p:sp>
          <p:nvSpPr>
            <p:cNvPr id="13" name="Rectangle: Rounded Corners 12">
              <a:extLst>
                <a:ext uri="{FF2B5EF4-FFF2-40B4-BE49-F238E27FC236}">
                  <a16:creationId xmlns:a16="http://schemas.microsoft.com/office/drawing/2014/main" id="{4CF87534-FF02-12D9-DA02-AB62DE86FA73}"/>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4" name="Rectangle: Rounded Corners 13">
              <a:extLst>
                <a:ext uri="{FF2B5EF4-FFF2-40B4-BE49-F238E27FC236}">
                  <a16:creationId xmlns:a16="http://schemas.microsoft.com/office/drawing/2014/main" id="{CA0089FF-3497-4AE8-93DC-55A99DB47BB0}"/>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Example fields collected in the portal</a:t>
              </a:r>
            </a:p>
          </p:txBody>
        </p:sp>
      </p:grpSp>
      <p:grpSp>
        <p:nvGrpSpPr>
          <p:cNvPr id="8" name="Group 7">
            <a:extLst>
              <a:ext uri="{FF2B5EF4-FFF2-40B4-BE49-F238E27FC236}">
                <a16:creationId xmlns:a16="http://schemas.microsoft.com/office/drawing/2014/main" id="{1EEF3A7D-8518-18AD-55BE-B82B64892655}"/>
              </a:ext>
            </a:extLst>
          </p:cNvPr>
          <p:cNvGrpSpPr/>
          <p:nvPr/>
        </p:nvGrpSpPr>
        <p:grpSpPr>
          <a:xfrm>
            <a:off x="6305650" y="1946630"/>
            <a:ext cx="5313600" cy="612000"/>
            <a:chOff x="574675" y="1946630"/>
            <a:chExt cx="3588044" cy="1461976"/>
          </a:xfrm>
        </p:grpSpPr>
        <p:sp>
          <p:nvSpPr>
            <p:cNvPr id="10" name="Rectangle: Rounded Corners 9">
              <a:extLst>
                <a:ext uri="{FF2B5EF4-FFF2-40B4-BE49-F238E27FC236}">
                  <a16:creationId xmlns:a16="http://schemas.microsoft.com/office/drawing/2014/main" id="{9EF8036D-F031-55E0-09A8-1CF74A9704F9}"/>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1" name="Rectangle: Rounded Corners 10">
              <a:extLst>
                <a:ext uri="{FF2B5EF4-FFF2-40B4-BE49-F238E27FC236}">
                  <a16:creationId xmlns:a16="http://schemas.microsoft.com/office/drawing/2014/main" id="{048A9FA6-8177-E3CB-E7BB-E6F65BDC79EC}"/>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Validations &amp; policy checks</a:t>
              </a:r>
            </a:p>
          </p:txBody>
        </p:sp>
      </p:grpSp>
      <p:sp>
        <p:nvSpPr>
          <p:cNvPr id="16" name="Content Placeholder 2">
            <a:extLst>
              <a:ext uri="{FF2B5EF4-FFF2-40B4-BE49-F238E27FC236}">
                <a16:creationId xmlns:a16="http://schemas.microsoft.com/office/drawing/2014/main" id="{7FA5A6CA-B461-8D99-E59F-95B60FC6BDBA}"/>
              </a:ext>
            </a:extLst>
          </p:cNvPr>
          <p:cNvSpPr txBox="1">
            <a:spLocks/>
          </p:cNvSpPr>
          <p:nvPr/>
        </p:nvSpPr>
        <p:spPr bwMode="gray">
          <a:xfrm>
            <a:off x="566927" y="2655434"/>
            <a:ext cx="5215843"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Business context: application name, owner, environment (dev/test/prod)</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Third-party details: organization name, contact info, support hours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Network endpoints: remote public IP/FQDN, device type/platform</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Service specifics: SFTP hostnames, ports, internal target FQDNs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Data sensitivity &amp; compliance tags (PHI/PII, region, retention)</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Operational parameters: expected volume, schedules/maintenance windows</a:t>
            </a:r>
          </a:p>
        </p:txBody>
      </p:sp>
      <p:sp>
        <p:nvSpPr>
          <p:cNvPr id="17" name="Content Placeholder 2">
            <a:extLst>
              <a:ext uri="{FF2B5EF4-FFF2-40B4-BE49-F238E27FC236}">
                <a16:creationId xmlns:a16="http://schemas.microsoft.com/office/drawing/2014/main" id="{DDF3ED9F-5768-23E1-98DD-7E7DEE7DBFF1}"/>
              </a:ext>
            </a:extLst>
          </p:cNvPr>
          <p:cNvSpPr txBox="1">
            <a:spLocks/>
          </p:cNvSpPr>
          <p:nvPr/>
        </p:nvSpPr>
        <p:spPr>
          <a:xfrm>
            <a:off x="6155547" y="2655431"/>
            <a:ext cx="5215843"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Required fields, allowed port ranges, approved cipher suites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Automatic mapping to a standard SFTP pattern and VLZ tenant</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Routing to appropriate approvers and risk/compliance reviewers</a:t>
            </a:r>
          </a:p>
        </p:txBody>
      </p:sp>
      <p:sp>
        <p:nvSpPr>
          <p:cNvPr id="20" name="Rectangle 19">
            <a:extLst>
              <a:ext uri="{FF2B5EF4-FFF2-40B4-BE49-F238E27FC236}">
                <a16:creationId xmlns:a16="http://schemas.microsoft.com/office/drawing/2014/main" id="{8C9E9CEC-00FA-6699-13E5-1440A7E17470}"/>
              </a:ext>
            </a:extLst>
          </p:cNvPr>
          <p:cNvSpPr/>
          <p:nvPr/>
        </p:nvSpPr>
        <p:spPr bwMode="gray">
          <a:xfrm>
            <a:off x="10981506" y="-17495"/>
            <a:ext cx="1209600"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spTree>
    <p:extLst>
      <p:ext uri="{BB962C8B-B14F-4D97-AF65-F5344CB8AC3E}">
        <p14:creationId xmlns:p14="http://schemas.microsoft.com/office/powerpoint/2010/main" val="2838657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EB5EBE88-7D5E-6181-B1C6-59BE0922B667}"/>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5" name="Rectangle: Top Corners Rounded 4">
            <a:extLst>
              <a:ext uri="{FF2B5EF4-FFF2-40B4-BE49-F238E27FC236}">
                <a16:creationId xmlns:a16="http://schemas.microsoft.com/office/drawing/2014/main" id="{19D85899-4E50-1B0D-5A14-66C2B34BC170}"/>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Sample Portal Form – Web API </a:t>
            </a:r>
            <a:br>
              <a:rPr lang="en-US" b="1">
                <a:solidFill>
                  <a:schemeClr val="bg1"/>
                </a:solidFill>
              </a:rPr>
            </a:br>
            <a:r>
              <a:rPr lang="en-US" b="1">
                <a:solidFill>
                  <a:schemeClr val="bg1"/>
                </a:solidFill>
              </a:rPr>
              <a:t>(Enterprise API via VLZ Proxy)</a:t>
            </a:r>
          </a:p>
        </p:txBody>
      </p:sp>
      <p:grpSp>
        <p:nvGrpSpPr>
          <p:cNvPr id="6" name="Group 5">
            <a:extLst>
              <a:ext uri="{FF2B5EF4-FFF2-40B4-BE49-F238E27FC236}">
                <a16:creationId xmlns:a16="http://schemas.microsoft.com/office/drawing/2014/main" id="{FC031F33-889F-A9A4-B931-CABE37B3F90F}"/>
              </a:ext>
            </a:extLst>
          </p:cNvPr>
          <p:cNvGrpSpPr/>
          <p:nvPr/>
        </p:nvGrpSpPr>
        <p:grpSpPr>
          <a:xfrm>
            <a:off x="574676" y="1946630"/>
            <a:ext cx="5313600" cy="612000"/>
            <a:chOff x="574675" y="1946630"/>
            <a:chExt cx="3588044" cy="1461976"/>
          </a:xfrm>
        </p:grpSpPr>
        <p:sp>
          <p:nvSpPr>
            <p:cNvPr id="7" name="Rectangle: Rounded Corners 6">
              <a:extLst>
                <a:ext uri="{FF2B5EF4-FFF2-40B4-BE49-F238E27FC236}">
                  <a16:creationId xmlns:a16="http://schemas.microsoft.com/office/drawing/2014/main" id="{D2CED766-298F-A3E9-D007-FC36ABE7A7CD}"/>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02772F12-C69B-1CA5-D402-9B68D7A61001}"/>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ts val="2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Example fields collected in the portal</a:t>
              </a:r>
            </a:p>
          </p:txBody>
        </p:sp>
      </p:grpSp>
      <p:grpSp>
        <p:nvGrpSpPr>
          <p:cNvPr id="11" name="Group 10">
            <a:extLst>
              <a:ext uri="{FF2B5EF4-FFF2-40B4-BE49-F238E27FC236}">
                <a16:creationId xmlns:a16="http://schemas.microsoft.com/office/drawing/2014/main" id="{D296E2D6-E9D9-D411-D4E7-D02462A5F5B7}"/>
              </a:ext>
            </a:extLst>
          </p:cNvPr>
          <p:cNvGrpSpPr/>
          <p:nvPr/>
        </p:nvGrpSpPr>
        <p:grpSpPr>
          <a:xfrm>
            <a:off x="6305650" y="1946630"/>
            <a:ext cx="5313600" cy="612000"/>
            <a:chOff x="574675" y="1946630"/>
            <a:chExt cx="3588044" cy="1461976"/>
          </a:xfrm>
        </p:grpSpPr>
        <p:sp>
          <p:nvSpPr>
            <p:cNvPr id="12" name="Rectangle: Rounded Corners 11">
              <a:extLst>
                <a:ext uri="{FF2B5EF4-FFF2-40B4-BE49-F238E27FC236}">
                  <a16:creationId xmlns:a16="http://schemas.microsoft.com/office/drawing/2014/main" id="{2535CA85-FEFA-3BB9-B568-F02BA3805B8E}"/>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3" name="Rectangle: Rounded Corners 12">
              <a:extLst>
                <a:ext uri="{FF2B5EF4-FFF2-40B4-BE49-F238E27FC236}">
                  <a16:creationId xmlns:a16="http://schemas.microsoft.com/office/drawing/2014/main" id="{149864A0-D7FE-389D-BF98-95831853C017}"/>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Validations &amp; policy checks</a:t>
              </a:r>
            </a:p>
          </p:txBody>
        </p:sp>
      </p:grpSp>
      <p:sp>
        <p:nvSpPr>
          <p:cNvPr id="15" name="Content Placeholder 2">
            <a:extLst>
              <a:ext uri="{FF2B5EF4-FFF2-40B4-BE49-F238E27FC236}">
                <a16:creationId xmlns:a16="http://schemas.microsoft.com/office/drawing/2014/main" id="{EABD8B5E-3E7C-80DC-8FA3-7DD6721DDF56}"/>
              </a:ext>
            </a:extLst>
          </p:cNvPr>
          <p:cNvSpPr txBox="1">
            <a:spLocks/>
          </p:cNvSpPr>
          <p:nvPr/>
        </p:nvSpPr>
        <p:spPr bwMode="gray">
          <a:xfrm>
            <a:off x="566927" y="2655434"/>
            <a:ext cx="5207829"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Business context: application name, owner, environment (dev/test/</a:t>
            </a:r>
            <a:r>
              <a:rPr kumimoji="0" lang="en-US" sz="1400" b="0" i="0" u="none" strike="noStrike" kern="1200" cap="none" spc="0" normalizeH="0" baseline="0" noProof="0" err="1">
                <a:ln>
                  <a:noFill/>
                </a:ln>
                <a:solidFill>
                  <a:srgbClr val="3F3F3F"/>
                </a:solidFill>
                <a:effectLst/>
                <a:uLnTx/>
                <a:uFillTx/>
                <a:latin typeface="CVS Health Sans"/>
                <a:ea typeface="+mn-ea"/>
                <a:cs typeface="+mn-cs"/>
              </a:rPr>
              <a:t>uat</a:t>
            </a:r>
            <a:r>
              <a:rPr kumimoji="0" lang="en-US" sz="1400" b="0" i="0" u="none" strike="noStrike" kern="1200" cap="none" spc="0" normalizeH="0" baseline="0" noProof="0">
                <a:ln>
                  <a:noFill/>
                </a:ln>
                <a:solidFill>
                  <a:srgbClr val="3F3F3F"/>
                </a:solidFill>
                <a:effectLst/>
                <a:uLnTx/>
                <a:uFillTx/>
                <a:latin typeface="CVS Health Sans"/>
                <a:ea typeface="+mn-ea"/>
                <a:cs typeface="+mn-cs"/>
              </a:rPr>
              <a:t>/prod)</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API details: API name, internal FQDN, base path (e.g., /v1/payments)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Third-party details: organization, contact, support window, region(s)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Network endpoints: remote public IP(s)/FQDN(s), expected source CIDRs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Auth &amp; identity: auth type (mTLS, OAuth2/JWT, API key), required claims/scopes</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Data classification: sensitivity (PHI/PII), residency, retention, logging level</a:t>
            </a:r>
          </a:p>
          <a:p>
            <a:pPr marL="182880" marR="0" lvl="0" indent="-182880" algn="l" defTabSz="457200" rtl="0" eaLnBrk="1" fontAlgn="ctr"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Traffic profile: expected QPS, burst limits, concurrency, allowed methods</a:t>
            </a:r>
          </a:p>
        </p:txBody>
      </p:sp>
      <p:sp>
        <p:nvSpPr>
          <p:cNvPr id="16" name="Content Placeholder 2">
            <a:extLst>
              <a:ext uri="{FF2B5EF4-FFF2-40B4-BE49-F238E27FC236}">
                <a16:creationId xmlns:a16="http://schemas.microsoft.com/office/drawing/2014/main" id="{CFFFC08A-BD19-1B23-34D6-CAAE59B7F004}"/>
              </a:ext>
            </a:extLst>
          </p:cNvPr>
          <p:cNvSpPr txBox="1">
            <a:spLocks/>
          </p:cNvSpPr>
          <p:nvPr/>
        </p:nvSpPr>
        <p:spPr>
          <a:xfrm>
            <a:off x="6155547" y="2655431"/>
            <a:ext cx="535793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Required fields, allowed methods and ports, approved cipher suites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API classification drives mandatory controls (e.g., mTLS for high sensitivity)</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Automatic mapping to a standard Web API pattern and VLZ tenant</a:t>
            </a:r>
          </a:p>
        </p:txBody>
      </p:sp>
      <p:sp>
        <p:nvSpPr>
          <p:cNvPr id="19" name="Rectangle 18">
            <a:extLst>
              <a:ext uri="{FF2B5EF4-FFF2-40B4-BE49-F238E27FC236}">
                <a16:creationId xmlns:a16="http://schemas.microsoft.com/office/drawing/2014/main" id="{E13FEE26-D1D0-21D2-5DE1-F1E0615F0F32}"/>
              </a:ext>
            </a:extLst>
          </p:cNvPr>
          <p:cNvSpPr/>
          <p:nvPr/>
        </p:nvSpPr>
        <p:spPr bwMode="gray">
          <a:xfrm>
            <a:off x="10981507" y="-17495"/>
            <a:ext cx="1209037"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spTree>
    <p:extLst>
      <p:ext uri="{BB962C8B-B14F-4D97-AF65-F5344CB8AC3E}">
        <p14:creationId xmlns:p14="http://schemas.microsoft.com/office/powerpoint/2010/main" val="179058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684FD77A-21C8-A6CE-84C1-42C28AD9CCE1}"/>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5" name="Rectangle: Top Corners Rounded 4">
            <a:extLst>
              <a:ext uri="{FF2B5EF4-FFF2-40B4-BE49-F238E27FC236}">
                <a16:creationId xmlns:a16="http://schemas.microsoft.com/office/drawing/2014/main" id="{19F639BC-8A8D-BF5C-FC1A-B0E2775EF28D}"/>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Web API Service Behavior &amp; Controls</a:t>
            </a:r>
          </a:p>
        </p:txBody>
      </p:sp>
      <p:grpSp>
        <p:nvGrpSpPr>
          <p:cNvPr id="2" name="Group 1">
            <a:extLst>
              <a:ext uri="{FF2B5EF4-FFF2-40B4-BE49-F238E27FC236}">
                <a16:creationId xmlns:a16="http://schemas.microsoft.com/office/drawing/2014/main" id="{D203AF78-82F0-3C85-14C3-950F1C2B0641}"/>
              </a:ext>
            </a:extLst>
          </p:cNvPr>
          <p:cNvGrpSpPr/>
          <p:nvPr/>
        </p:nvGrpSpPr>
        <p:grpSpPr>
          <a:xfrm>
            <a:off x="574677" y="1946630"/>
            <a:ext cx="11039471" cy="612000"/>
            <a:chOff x="574677" y="1946630"/>
            <a:chExt cx="11039471" cy="612000"/>
          </a:xfrm>
        </p:grpSpPr>
        <p:grpSp>
          <p:nvGrpSpPr>
            <p:cNvPr id="6" name="Group 5">
              <a:extLst>
                <a:ext uri="{FF2B5EF4-FFF2-40B4-BE49-F238E27FC236}">
                  <a16:creationId xmlns:a16="http://schemas.microsoft.com/office/drawing/2014/main" id="{305DB6C3-20E3-8D5A-7416-BA067D78B7B5}"/>
                </a:ext>
              </a:extLst>
            </p:cNvPr>
            <p:cNvGrpSpPr/>
            <p:nvPr/>
          </p:nvGrpSpPr>
          <p:grpSpPr>
            <a:xfrm>
              <a:off x="574677" y="1946630"/>
              <a:ext cx="3589200" cy="612000"/>
              <a:chOff x="574675" y="1946630"/>
              <a:chExt cx="3588044" cy="1461976"/>
            </a:xfrm>
          </p:grpSpPr>
          <p:sp>
            <p:nvSpPr>
              <p:cNvPr id="7" name="Rectangle: Rounded Corners 6">
                <a:extLst>
                  <a:ext uri="{FF2B5EF4-FFF2-40B4-BE49-F238E27FC236}">
                    <a16:creationId xmlns:a16="http://schemas.microsoft.com/office/drawing/2014/main" id="{9489A51A-1FB2-D5F9-4F67-5AC2F6133EA2}"/>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B066D3AB-CEB0-F809-6CF3-CA4E2D48B78D}"/>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Service proxy behavior</a:t>
                </a:r>
              </a:p>
            </p:txBody>
          </p:sp>
        </p:grpSp>
        <p:grpSp>
          <p:nvGrpSpPr>
            <p:cNvPr id="11" name="Group 10">
              <a:extLst>
                <a:ext uri="{FF2B5EF4-FFF2-40B4-BE49-F238E27FC236}">
                  <a16:creationId xmlns:a16="http://schemas.microsoft.com/office/drawing/2014/main" id="{DA78F8D2-1114-5469-B3A7-0025E7BB1559}"/>
                </a:ext>
              </a:extLst>
            </p:cNvPr>
            <p:cNvGrpSpPr/>
            <p:nvPr/>
          </p:nvGrpSpPr>
          <p:grpSpPr>
            <a:xfrm>
              <a:off x="4300012" y="1946630"/>
              <a:ext cx="3589200" cy="612000"/>
              <a:chOff x="574675" y="1946630"/>
              <a:chExt cx="3588044" cy="1461976"/>
            </a:xfrm>
          </p:grpSpPr>
          <p:sp>
            <p:nvSpPr>
              <p:cNvPr id="12" name="Rectangle: Rounded Corners 11">
                <a:extLst>
                  <a:ext uri="{FF2B5EF4-FFF2-40B4-BE49-F238E27FC236}">
                    <a16:creationId xmlns:a16="http://schemas.microsoft.com/office/drawing/2014/main" id="{D26A5E95-9852-1CCA-2561-3EBA33271AC6}"/>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3" name="Rectangle: Rounded Corners 12">
                <a:extLst>
                  <a:ext uri="{FF2B5EF4-FFF2-40B4-BE49-F238E27FC236}">
                    <a16:creationId xmlns:a16="http://schemas.microsoft.com/office/drawing/2014/main" id="{5C51004E-0F5C-E07F-46BF-9726FEA86ECD}"/>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Security controls</a:t>
                </a:r>
              </a:p>
            </p:txBody>
          </p:sp>
        </p:grpSp>
        <p:grpSp>
          <p:nvGrpSpPr>
            <p:cNvPr id="16" name="Group 15">
              <a:extLst>
                <a:ext uri="{FF2B5EF4-FFF2-40B4-BE49-F238E27FC236}">
                  <a16:creationId xmlns:a16="http://schemas.microsoft.com/office/drawing/2014/main" id="{88AB2079-F7D6-CA9B-1164-653777EB5853}"/>
                </a:ext>
              </a:extLst>
            </p:cNvPr>
            <p:cNvGrpSpPr/>
            <p:nvPr/>
          </p:nvGrpSpPr>
          <p:grpSpPr>
            <a:xfrm>
              <a:off x="8024948" y="1946630"/>
              <a:ext cx="3589200" cy="612000"/>
              <a:chOff x="574675" y="1946630"/>
              <a:chExt cx="3588044" cy="1461976"/>
            </a:xfrm>
          </p:grpSpPr>
          <p:sp>
            <p:nvSpPr>
              <p:cNvPr id="17" name="Rectangle: Rounded Corners 16">
                <a:extLst>
                  <a:ext uri="{FF2B5EF4-FFF2-40B4-BE49-F238E27FC236}">
                    <a16:creationId xmlns:a16="http://schemas.microsoft.com/office/drawing/2014/main" id="{DABB9AF1-FC28-E53E-7E60-6479ACF6F9A1}"/>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6800" rIns="9144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8" name="Rectangle: Rounded Corners 17">
                <a:extLst>
                  <a:ext uri="{FF2B5EF4-FFF2-40B4-BE49-F238E27FC236}">
                    <a16:creationId xmlns:a16="http://schemas.microsoft.com/office/drawing/2014/main" id="{BB2E6BF1-18E6-39A9-FC63-071EF228C28C}"/>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0" bIns="183600" rtlCol="0" anchor="ctr"/>
              <a:lstStyle/>
              <a:p>
                <a:pPr marL="0" marR="0" lvl="0" indent="0" algn="l" defTabSz="457200" rtl="0" eaLnBrk="1" fontAlgn="auto" latinLnBrk="0" hangingPunct="1">
                  <a:lnSpc>
                    <a:spcPts val="2000"/>
                  </a:lnSpc>
                  <a:spcBef>
                    <a:spcPts val="0"/>
                  </a:spcBef>
                  <a:spcAft>
                    <a:spcPts val="600"/>
                  </a:spcAft>
                  <a:buClrTx/>
                  <a:buSzTx/>
                  <a:buFont typeface="Arial"/>
                  <a:buNone/>
                  <a:tabLst/>
                  <a:defRPr/>
                </a:pPr>
                <a:r>
                  <a:rPr kumimoji="0" lang="en-US" sz="1800" b="1" i="0" u="none" strike="noStrike" kern="1200" cap="none" spc="-30" normalizeH="0" baseline="0" noProof="0">
                    <a:ln>
                      <a:noFill/>
                    </a:ln>
                    <a:solidFill>
                      <a:srgbClr val="0B315E"/>
                    </a:solidFill>
                    <a:effectLst/>
                    <a:uLnTx/>
                    <a:uFillTx/>
                    <a:latin typeface="CVS Health Sans"/>
                    <a:ea typeface="+mn-ea"/>
                    <a:cs typeface="+mn-cs"/>
                  </a:rPr>
                  <a:t>Observability &amp; governance</a:t>
                </a:r>
              </a:p>
            </p:txBody>
          </p:sp>
        </p:grpSp>
      </p:grpSp>
      <p:sp>
        <p:nvSpPr>
          <p:cNvPr id="20" name="Content Placeholder 2">
            <a:extLst>
              <a:ext uri="{FF2B5EF4-FFF2-40B4-BE49-F238E27FC236}">
                <a16:creationId xmlns:a16="http://schemas.microsoft.com/office/drawing/2014/main" id="{2003BEF9-7C60-A794-21A9-32350CA36DD5}"/>
              </a:ext>
            </a:extLst>
          </p:cNvPr>
          <p:cNvSpPr txBox="1">
            <a:spLocks/>
          </p:cNvSpPr>
          <p:nvPr/>
        </p:nvSpPr>
        <p:spPr bwMode="gray">
          <a:xfrm>
            <a:off x="566928" y="2655434"/>
            <a:ext cx="3596400"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Exposes a tenant-specific API endpoint (e.g., https://&lt;tenant-id&gt;.api.3plz.example.com)</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Forwards to internal API FQDN/base path using mTLS where supported</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Normalizes paths, headers, and TLS parameters based on the Service Profile</a:t>
            </a:r>
          </a:p>
        </p:txBody>
      </p:sp>
      <p:sp>
        <p:nvSpPr>
          <p:cNvPr id="21" name="Content Placeholder 2">
            <a:extLst>
              <a:ext uri="{FF2B5EF4-FFF2-40B4-BE49-F238E27FC236}">
                <a16:creationId xmlns:a16="http://schemas.microsoft.com/office/drawing/2014/main" id="{D2FAB7ED-0951-B18A-7BBA-F50D7E78E3C0}"/>
              </a:ext>
            </a:extLst>
          </p:cNvPr>
          <p:cNvSpPr txBox="1">
            <a:spLocks/>
          </p:cNvSpPr>
          <p:nvPr/>
        </p:nvSpPr>
        <p:spPr bwMode="gray">
          <a:xfrm>
            <a:off x="4292812" y="2655434"/>
            <a:ext cx="3596400"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Enforces allowed HTTP methods, paths, and rate limits per profile</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Supports mTLS, JWT/OAuth2 validation, or API key verification</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Optional IP/CIDR restrictions per third party / tenant</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Request/response size limits and protocol sanity checks</a:t>
            </a:r>
          </a:p>
        </p:txBody>
      </p:sp>
      <p:sp>
        <p:nvSpPr>
          <p:cNvPr id="22" name="Content Placeholder 2">
            <a:extLst>
              <a:ext uri="{FF2B5EF4-FFF2-40B4-BE49-F238E27FC236}">
                <a16:creationId xmlns:a16="http://schemas.microsoft.com/office/drawing/2014/main" id="{7527442A-D806-D2B0-F340-8E042539905E}"/>
              </a:ext>
            </a:extLst>
          </p:cNvPr>
          <p:cNvSpPr txBox="1">
            <a:spLocks/>
          </p:cNvSpPr>
          <p:nvPr/>
        </p:nvSpPr>
        <p:spPr bwMode="gray">
          <a:xfrm>
            <a:off x="8017748" y="2655434"/>
            <a:ext cx="3596400"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Per-tenant logs with correlation IDs, status codes, latency, and auth outcome</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Metrics export (QPS, error rates, throttling events) to observability stack</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Logs tagged with tenant, vendor, application ID, and data classification</a:t>
            </a:r>
          </a:p>
        </p:txBody>
      </p:sp>
      <p:sp>
        <p:nvSpPr>
          <p:cNvPr id="25" name="Rectangle 24">
            <a:extLst>
              <a:ext uri="{FF2B5EF4-FFF2-40B4-BE49-F238E27FC236}">
                <a16:creationId xmlns:a16="http://schemas.microsoft.com/office/drawing/2014/main" id="{8DD2C262-E0AD-FEF5-BE45-8B6B8DFA72A2}"/>
              </a:ext>
            </a:extLst>
          </p:cNvPr>
          <p:cNvSpPr/>
          <p:nvPr/>
        </p:nvSpPr>
        <p:spPr bwMode="gray">
          <a:xfrm>
            <a:off x="10981507" y="-17495"/>
            <a:ext cx="1209037"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spTree>
    <p:extLst>
      <p:ext uri="{BB962C8B-B14F-4D97-AF65-F5344CB8AC3E}">
        <p14:creationId xmlns:p14="http://schemas.microsoft.com/office/powerpoint/2010/main" val="3429548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A8AFFD7-C862-03B3-F7E2-759BB55BA3E7}"/>
              </a:ext>
            </a:extLst>
          </p:cNvPr>
          <p:cNvGrpSpPr/>
          <p:nvPr/>
        </p:nvGrpSpPr>
        <p:grpSpPr>
          <a:xfrm>
            <a:off x="1" y="-36945"/>
            <a:ext cx="10333527" cy="1702800"/>
            <a:chOff x="1" y="-36945"/>
            <a:chExt cx="10333527" cy="1702800"/>
          </a:xfrm>
        </p:grpSpPr>
        <p:sp>
          <p:nvSpPr>
            <p:cNvPr id="5" name="Rectangle: Top Corners Rounded 4">
              <a:extLst>
                <a:ext uri="{FF2B5EF4-FFF2-40B4-BE49-F238E27FC236}">
                  <a16:creationId xmlns:a16="http://schemas.microsoft.com/office/drawing/2014/main" id="{D0205D68-FED9-9232-4CB2-F01FBEAF55AB}"/>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CB1A57D1-FF58-A069-20B9-0E04C1B73481}"/>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From Form → IPsec Configuration &amp; B2B Transport</a:t>
            </a:r>
          </a:p>
        </p:txBody>
      </p:sp>
      <p:sp>
        <p:nvSpPr>
          <p:cNvPr id="3" name="Rectangle 2">
            <a:extLst>
              <a:ext uri="{FF2B5EF4-FFF2-40B4-BE49-F238E27FC236}">
                <a16:creationId xmlns:a16="http://schemas.microsoft.com/office/drawing/2014/main" id="{0DD6E4CA-FFF8-8F08-7F36-3B19E7E00E5E}"/>
              </a:ext>
            </a:extLst>
          </p:cNvPr>
          <p:cNvSpPr/>
          <p:nvPr/>
        </p:nvSpPr>
        <p:spPr bwMode="gray">
          <a:xfrm>
            <a:off x="10981506" y="-17495"/>
            <a:ext cx="1209600"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grpSp>
        <p:nvGrpSpPr>
          <p:cNvPr id="7" name="Group 6">
            <a:extLst>
              <a:ext uri="{FF2B5EF4-FFF2-40B4-BE49-F238E27FC236}">
                <a16:creationId xmlns:a16="http://schemas.microsoft.com/office/drawing/2014/main" id="{DC4304C5-9C55-9D09-344E-D52C0CA0DEE8}"/>
              </a:ext>
            </a:extLst>
          </p:cNvPr>
          <p:cNvGrpSpPr/>
          <p:nvPr/>
        </p:nvGrpSpPr>
        <p:grpSpPr>
          <a:xfrm>
            <a:off x="574672" y="1946628"/>
            <a:ext cx="2692800" cy="2242800"/>
            <a:chOff x="574675" y="1946630"/>
            <a:chExt cx="3577117" cy="1461976"/>
          </a:xfrm>
        </p:grpSpPr>
        <p:sp>
          <p:nvSpPr>
            <p:cNvPr id="8" name="Rectangle: Rounded Corners 7">
              <a:extLst>
                <a:ext uri="{FF2B5EF4-FFF2-40B4-BE49-F238E27FC236}">
                  <a16:creationId xmlns:a16="http://schemas.microsoft.com/office/drawing/2014/main" id="{CED71156-5521-75CA-CA26-E85DB2E00192}"/>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0" name="Rectangle: Rounded Corners 9">
              <a:extLst>
                <a:ext uri="{FF2B5EF4-FFF2-40B4-BE49-F238E27FC236}">
                  <a16:creationId xmlns:a16="http://schemas.microsoft.com/office/drawing/2014/main" id="{C8EEE4FC-0B92-A7B4-5A03-3F8A0E9036D8}"/>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Each approved request generates a remote IPsec configuration bundle</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IKEv2 parameters, proposals, and crypto settings</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Tunnel interface addresses and BGP configuration (if applicable)</a:t>
              </a:r>
            </a:p>
            <a:p>
              <a:pPr marL="0" marR="0" lvl="0" indent="0" algn="l" defTabSz="457200" rtl="0" eaLnBrk="1" fontAlgn="auto" latinLnBrk="0" hangingPunct="1">
                <a:lnSpc>
                  <a:spcPct val="100000"/>
                </a:lnSpc>
                <a:spcBef>
                  <a:spcPts val="0"/>
                </a:spcBef>
                <a:spcAft>
                  <a:spcPts val="600"/>
                </a:spcAft>
                <a:buClrTx/>
                <a:buSzTx/>
                <a:buFont typeface="Arial"/>
                <a:buNone/>
                <a:tabLst/>
                <a:defRPr/>
              </a:pP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2" name="Group 11">
            <a:extLst>
              <a:ext uri="{FF2B5EF4-FFF2-40B4-BE49-F238E27FC236}">
                <a16:creationId xmlns:a16="http://schemas.microsoft.com/office/drawing/2014/main" id="{63499FE3-B6DA-A75F-DA96-57DF773537F8}"/>
              </a:ext>
            </a:extLst>
          </p:cNvPr>
          <p:cNvGrpSpPr/>
          <p:nvPr/>
        </p:nvGrpSpPr>
        <p:grpSpPr>
          <a:xfrm>
            <a:off x="3358381" y="1946628"/>
            <a:ext cx="2692909" cy="2244372"/>
            <a:chOff x="574675" y="1946630"/>
            <a:chExt cx="3577117" cy="1461976"/>
          </a:xfrm>
        </p:grpSpPr>
        <p:sp>
          <p:nvSpPr>
            <p:cNvPr id="13" name="Rectangle: Rounded Corners 12">
              <a:extLst>
                <a:ext uri="{FF2B5EF4-FFF2-40B4-BE49-F238E27FC236}">
                  <a16:creationId xmlns:a16="http://schemas.microsoft.com/office/drawing/2014/main" id="{C366D05C-D651-3325-17F4-5136ABD133E8}"/>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4" name="Rectangle: Rounded Corners 13">
              <a:extLst>
                <a:ext uri="{FF2B5EF4-FFF2-40B4-BE49-F238E27FC236}">
                  <a16:creationId xmlns:a16="http://schemas.microsoft.com/office/drawing/2014/main" id="{C84A7D89-5440-07AA-7099-68535082DCDD}"/>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Config bundles must support major firewall/router platforms</a:t>
              </a:r>
            </a:p>
          </p:txBody>
        </p:sp>
      </p:grpSp>
      <p:grpSp>
        <p:nvGrpSpPr>
          <p:cNvPr id="15" name="Group 14">
            <a:extLst>
              <a:ext uri="{FF2B5EF4-FFF2-40B4-BE49-F238E27FC236}">
                <a16:creationId xmlns:a16="http://schemas.microsoft.com/office/drawing/2014/main" id="{B3F1E28E-7D1B-1206-FA4D-179269C15A09}"/>
              </a:ext>
            </a:extLst>
          </p:cNvPr>
          <p:cNvGrpSpPr/>
          <p:nvPr/>
        </p:nvGrpSpPr>
        <p:grpSpPr>
          <a:xfrm>
            <a:off x="6142855" y="1946628"/>
            <a:ext cx="2692144" cy="2244372"/>
            <a:chOff x="574675" y="1946630"/>
            <a:chExt cx="3577117" cy="1461976"/>
          </a:xfrm>
        </p:grpSpPr>
        <p:sp>
          <p:nvSpPr>
            <p:cNvPr id="16" name="Rectangle: Rounded Corners 15">
              <a:extLst>
                <a:ext uri="{FF2B5EF4-FFF2-40B4-BE49-F238E27FC236}">
                  <a16:creationId xmlns:a16="http://schemas.microsoft.com/office/drawing/2014/main" id="{CF90E66C-4392-148A-0781-832E9D95912A}"/>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7" name="Rectangle: Rounded Corners 16">
              <a:extLst>
                <a:ext uri="{FF2B5EF4-FFF2-40B4-BE49-F238E27FC236}">
                  <a16:creationId xmlns:a16="http://schemas.microsoft.com/office/drawing/2014/main" id="{63683B66-7B17-C7CF-81F3-0D2E55619780}"/>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Local side terminates on location-agnostic tunnel anchors</a:t>
              </a:r>
            </a:p>
          </p:txBody>
        </p:sp>
      </p:grpSp>
      <p:grpSp>
        <p:nvGrpSpPr>
          <p:cNvPr id="18" name="Group 17">
            <a:extLst>
              <a:ext uri="{FF2B5EF4-FFF2-40B4-BE49-F238E27FC236}">
                <a16:creationId xmlns:a16="http://schemas.microsoft.com/office/drawing/2014/main" id="{38CF9ABB-48EC-2CB2-22F8-B1C1D663B2AE}"/>
              </a:ext>
            </a:extLst>
          </p:cNvPr>
          <p:cNvGrpSpPr/>
          <p:nvPr/>
        </p:nvGrpSpPr>
        <p:grpSpPr>
          <a:xfrm>
            <a:off x="8926564" y="1946628"/>
            <a:ext cx="2692909" cy="2244372"/>
            <a:chOff x="574675" y="1946630"/>
            <a:chExt cx="3577117" cy="1461976"/>
          </a:xfrm>
        </p:grpSpPr>
        <p:sp>
          <p:nvSpPr>
            <p:cNvPr id="19" name="Rectangle: Rounded Corners 18">
              <a:extLst>
                <a:ext uri="{FF2B5EF4-FFF2-40B4-BE49-F238E27FC236}">
                  <a16:creationId xmlns:a16="http://schemas.microsoft.com/office/drawing/2014/main" id="{77941A89-60C7-7D4F-45D3-7A07A164412F}"/>
                </a:ext>
              </a:extLst>
            </p:cNvPr>
            <p:cNvSpPr>
              <a:spLocks/>
            </p:cNvSpPr>
            <p:nvPr/>
          </p:nvSpPr>
          <p:spPr>
            <a:xfrm>
              <a:off x="3514592" y="2066327"/>
              <a:ext cx="637200" cy="1224324"/>
            </a:xfrm>
            <a:prstGeom prst="roundRect">
              <a:avLst>
                <a:gd name="adj" fmla="val 2181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t"/>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0" name="Rectangle: Rounded Corners 19">
              <a:extLst>
                <a:ext uri="{FF2B5EF4-FFF2-40B4-BE49-F238E27FC236}">
                  <a16:creationId xmlns:a16="http://schemas.microsoft.com/office/drawing/2014/main" id="{7982374C-F81B-97A2-6014-78D8BDB2A398}"/>
                </a:ext>
              </a:extLst>
            </p:cNvPr>
            <p:cNvSpPr>
              <a:spLocks/>
            </p:cNvSpPr>
            <p:nvPr/>
          </p:nvSpPr>
          <p:spPr>
            <a:xfrm>
              <a:off x="574675" y="1946630"/>
              <a:ext cx="3464052" cy="1461976"/>
            </a:xfrm>
            <a:prstGeom prst="roundRect">
              <a:avLst>
                <a:gd name="adj" fmla="val 7162"/>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t"/>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All tunnel creation driven by templates and portal data, not manual builds</a:t>
              </a:r>
            </a:p>
          </p:txBody>
        </p:sp>
      </p:grpSp>
    </p:spTree>
    <p:extLst>
      <p:ext uri="{BB962C8B-B14F-4D97-AF65-F5344CB8AC3E}">
        <p14:creationId xmlns:p14="http://schemas.microsoft.com/office/powerpoint/2010/main" val="1465535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4802BC-2847-358C-0D5C-35D15781699D}"/>
              </a:ext>
            </a:extLst>
          </p:cNvPr>
          <p:cNvGrpSpPr/>
          <p:nvPr/>
        </p:nvGrpSpPr>
        <p:grpSpPr>
          <a:xfrm>
            <a:off x="1" y="-36945"/>
            <a:ext cx="10332001" cy="1702800"/>
            <a:chOff x="1" y="-36945"/>
            <a:chExt cx="10333527" cy="1702800"/>
          </a:xfrm>
        </p:grpSpPr>
        <p:sp>
          <p:nvSpPr>
            <p:cNvPr id="6" name="Rectangle: Top Corners Rounded 5">
              <a:extLst>
                <a:ext uri="{FF2B5EF4-FFF2-40B4-BE49-F238E27FC236}">
                  <a16:creationId xmlns:a16="http://schemas.microsoft.com/office/drawing/2014/main" id="{3EE80A16-DD96-1E2E-F7E1-636390C6D64D}"/>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5EAEB2C9-2143-CC59-F3F7-AFA2463C193B}"/>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4518D711-F99E-E894-E45D-0D9DF752B5A2}"/>
              </a:ext>
            </a:extLst>
          </p:cNvPr>
          <p:cNvSpPr>
            <a:spLocks noGrp="1"/>
          </p:cNvSpPr>
          <p:nvPr>
            <p:ph type="title"/>
          </p:nvPr>
        </p:nvSpPr>
        <p:spPr>
          <a:xfrm>
            <a:off x="566929" y="685800"/>
            <a:ext cx="9720001" cy="712800"/>
          </a:xfrm>
        </p:spPr>
        <p:txBody>
          <a:bodyPr lIns="0" tIns="0" rIns="0" bIns="0"/>
          <a:lstStyle/>
          <a:p>
            <a:r>
              <a:rPr lang="en-US" b="1">
                <a:solidFill>
                  <a:schemeClr val="bg1"/>
                </a:solidFill>
              </a:rPr>
              <a:t>Identity, DNS, and Observability</a:t>
            </a:r>
          </a:p>
        </p:txBody>
      </p:sp>
      <p:sp>
        <p:nvSpPr>
          <p:cNvPr id="3" name="Rectangle 2">
            <a:extLst>
              <a:ext uri="{FF2B5EF4-FFF2-40B4-BE49-F238E27FC236}">
                <a16:creationId xmlns:a16="http://schemas.microsoft.com/office/drawing/2014/main" id="{54E564F4-536B-F87A-AC3F-739163C51FCC}"/>
              </a:ext>
            </a:extLst>
          </p:cNvPr>
          <p:cNvSpPr/>
          <p:nvPr/>
        </p:nvSpPr>
        <p:spPr bwMode="gray">
          <a:xfrm>
            <a:off x="10981507" y="-17495"/>
            <a:ext cx="1209037"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grpSp>
        <p:nvGrpSpPr>
          <p:cNvPr id="30" name="Group 29">
            <a:extLst>
              <a:ext uri="{FF2B5EF4-FFF2-40B4-BE49-F238E27FC236}">
                <a16:creationId xmlns:a16="http://schemas.microsoft.com/office/drawing/2014/main" id="{30438D60-5277-59AF-1C45-4F8C1D3CEDE6}"/>
              </a:ext>
            </a:extLst>
          </p:cNvPr>
          <p:cNvGrpSpPr/>
          <p:nvPr/>
        </p:nvGrpSpPr>
        <p:grpSpPr>
          <a:xfrm>
            <a:off x="574675" y="1946629"/>
            <a:ext cx="11044801" cy="2194560"/>
            <a:chOff x="574675" y="1946630"/>
            <a:chExt cx="11044618" cy="2840183"/>
          </a:xfrm>
        </p:grpSpPr>
        <p:grpSp>
          <p:nvGrpSpPr>
            <p:cNvPr id="10" name="Group 9">
              <a:extLst>
                <a:ext uri="{FF2B5EF4-FFF2-40B4-BE49-F238E27FC236}">
                  <a16:creationId xmlns:a16="http://schemas.microsoft.com/office/drawing/2014/main" id="{9E06A8BB-2137-641C-49FD-BAAA8B515E74}"/>
                </a:ext>
              </a:extLst>
            </p:cNvPr>
            <p:cNvGrpSpPr/>
            <p:nvPr/>
          </p:nvGrpSpPr>
          <p:grpSpPr>
            <a:xfrm>
              <a:off x="574675" y="1946630"/>
              <a:ext cx="3589200" cy="1332000"/>
              <a:chOff x="574675" y="1946630"/>
              <a:chExt cx="3588044" cy="1461976"/>
            </a:xfrm>
          </p:grpSpPr>
          <p:sp>
            <p:nvSpPr>
              <p:cNvPr id="26" name="Rectangle: Rounded Corners 25">
                <a:extLst>
                  <a:ext uri="{FF2B5EF4-FFF2-40B4-BE49-F238E27FC236}">
                    <a16:creationId xmlns:a16="http://schemas.microsoft.com/office/drawing/2014/main" id="{866302D0-DCD0-19EE-C677-89F46CD34865}"/>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Rounded Corners 26">
                <a:extLst>
                  <a:ext uri="{FF2B5EF4-FFF2-40B4-BE49-F238E27FC236}">
                    <a16:creationId xmlns:a16="http://schemas.microsoft.com/office/drawing/2014/main" id="{480C36DF-B6C8-2A3A-1D63-06444E3CEEA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Identity &amp; Authorization: RBAC roles in the portal and APIs</a:t>
                </a:r>
              </a:p>
            </p:txBody>
          </p:sp>
        </p:grpSp>
        <p:grpSp>
          <p:nvGrpSpPr>
            <p:cNvPr id="11" name="Group 10">
              <a:extLst>
                <a:ext uri="{FF2B5EF4-FFF2-40B4-BE49-F238E27FC236}">
                  <a16:creationId xmlns:a16="http://schemas.microsoft.com/office/drawing/2014/main" id="{564B056E-F9B0-CC81-B27A-6E02C2454141}"/>
                </a:ext>
              </a:extLst>
            </p:cNvPr>
            <p:cNvGrpSpPr/>
            <p:nvPr/>
          </p:nvGrpSpPr>
          <p:grpSpPr>
            <a:xfrm>
              <a:off x="4301806" y="1946630"/>
              <a:ext cx="3589200" cy="1332000"/>
              <a:chOff x="574675" y="1946630"/>
              <a:chExt cx="3588044" cy="1461976"/>
            </a:xfrm>
          </p:grpSpPr>
          <p:sp>
            <p:nvSpPr>
              <p:cNvPr id="24" name="Rectangle: Rounded Corners 23">
                <a:extLst>
                  <a:ext uri="{FF2B5EF4-FFF2-40B4-BE49-F238E27FC236}">
                    <a16:creationId xmlns:a16="http://schemas.microsoft.com/office/drawing/2014/main" id="{D5BC8B14-74AE-6F4B-EC56-6FB9D615561C}"/>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C8331AF4-9192-5B64-77E6-97F68094B6D6}"/>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Tenant-linked identities influence policy decisions and approvals</a:t>
                </a:r>
              </a:p>
            </p:txBody>
          </p:sp>
        </p:grpSp>
        <p:grpSp>
          <p:nvGrpSpPr>
            <p:cNvPr id="12" name="Group 11">
              <a:extLst>
                <a:ext uri="{FF2B5EF4-FFF2-40B4-BE49-F238E27FC236}">
                  <a16:creationId xmlns:a16="http://schemas.microsoft.com/office/drawing/2014/main" id="{6E5C07FE-6653-B16F-96AC-731936C06E25}"/>
                </a:ext>
              </a:extLst>
            </p:cNvPr>
            <p:cNvGrpSpPr/>
            <p:nvPr/>
          </p:nvGrpSpPr>
          <p:grpSpPr>
            <a:xfrm>
              <a:off x="8030093" y="1946630"/>
              <a:ext cx="3589200" cy="1332000"/>
              <a:chOff x="574675" y="1946630"/>
              <a:chExt cx="3588044" cy="1461976"/>
            </a:xfrm>
          </p:grpSpPr>
          <p:sp>
            <p:nvSpPr>
              <p:cNvPr id="22" name="Rectangle: Rounded Corners 21">
                <a:extLst>
                  <a:ext uri="{FF2B5EF4-FFF2-40B4-BE49-F238E27FC236}">
                    <a16:creationId xmlns:a16="http://schemas.microsoft.com/office/drawing/2014/main" id="{4AC8A236-2B64-F297-51CF-F26B088FDCCD}"/>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529388A3-1F64-4B50-E932-ADDE59D48E39}"/>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DNS as a control plane: per-tenant views, split-horizon, conditional forwarding</a:t>
                </a:r>
              </a:p>
            </p:txBody>
          </p:sp>
        </p:grpSp>
        <p:grpSp>
          <p:nvGrpSpPr>
            <p:cNvPr id="13" name="Group 12">
              <a:extLst>
                <a:ext uri="{FF2B5EF4-FFF2-40B4-BE49-F238E27FC236}">
                  <a16:creationId xmlns:a16="http://schemas.microsoft.com/office/drawing/2014/main" id="{F831654C-A83F-A4C6-F25C-0694EB6EE62D}"/>
                </a:ext>
              </a:extLst>
            </p:cNvPr>
            <p:cNvGrpSpPr/>
            <p:nvPr/>
          </p:nvGrpSpPr>
          <p:grpSpPr>
            <a:xfrm>
              <a:off x="574675" y="3454813"/>
              <a:ext cx="3589200" cy="1332000"/>
              <a:chOff x="574675" y="1946630"/>
              <a:chExt cx="3588044" cy="1461976"/>
            </a:xfrm>
          </p:grpSpPr>
          <p:sp>
            <p:nvSpPr>
              <p:cNvPr id="20" name="Rectangle: Rounded Corners 19">
                <a:extLst>
                  <a:ext uri="{FF2B5EF4-FFF2-40B4-BE49-F238E27FC236}">
                    <a16:creationId xmlns:a16="http://schemas.microsoft.com/office/drawing/2014/main" id="{879E49AF-FE38-0B72-325A-F35541838AE2}"/>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130954DF-FA8D-EC22-CEEB-407B9355AF63}"/>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Per-tenant logs for DNS, proxy traffic, and tunnel/BGP state</a:t>
                </a:r>
              </a:p>
            </p:txBody>
          </p:sp>
        </p:grpSp>
        <p:grpSp>
          <p:nvGrpSpPr>
            <p:cNvPr id="14" name="Group 13">
              <a:extLst>
                <a:ext uri="{FF2B5EF4-FFF2-40B4-BE49-F238E27FC236}">
                  <a16:creationId xmlns:a16="http://schemas.microsoft.com/office/drawing/2014/main" id="{5AD2AFC6-9D56-BBDA-D471-3387A58A448B}"/>
                </a:ext>
              </a:extLst>
            </p:cNvPr>
            <p:cNvGrpSpPr/>
            <p:nvPr/>
          </p:nvGrpSpPr>
          <p:grpSpPr>
            <a:xfrm>
              <a:off x="4301806" y="3454813"/>
              <a:ext cx="3589200" cy="1332000"/>
              <a:chOff x="574675" y="1946630"/>
              <a:chExt cx="3588044" cy="1461976"/>
            </a:xfrm>
          </p:grpSpPr>
          <p:sp>
            <p:nvSpPr>
              <p:cNvPr id="18" name="Rectangle: Rounded Corners 17">
                <a:extLst>
                  <a:ext uri="{FF2B5EF4-FFF2-40B4-BE49-F238E27FC236}">
                    <a16:creationId xmlns:a16="http://schemas.microsoft.com/office/drawing/2014/main" id="{DCA30DC3-C997-9072-D855-9A6290DBD5C9}"/>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A3B8F854-1CA2-B428-8FB2-398248B28432}"/>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Logs and metrics must integrate with enterprise SIEM/observability tools</a:t>
                </a:r>
              </a:p>
            </p:txBody>
          </p:sp>
        </p:grpSp>
      </p:grpSp>
    </p:spTree>
    <p:extLst>
      <p:ext uri="{BB962C8B-B14F-4D97-AF65-F5344CB8AC3E}">
        <p14:creationId xmlns:p14="http://schemas.microsoft.com/office/powerpoint/2010/main" val="4139458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BE841-2B7B-E102-5440-31DA51107B11}"/>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159C7B26-5EE0-5BF2-2285-61896312B694}"/>
              </a:ext>
            </a:extLst>
          </p:cNvPr>
          <p:cNvGrpSpPr/>
          <p:nvPr/>
        </p:nvGrpSpPr>
        <p:grpSpPr>
          <a:xfrm>
            <a:off x="1" y="-36945"/>
            <a:ext cx="10332001" cy="1702800"/>
            <a:chOff x="1" y="-36945"/>
            <a:chExt cx="10333527" cy="1702800"/>
          </a:xfrm>
        </p:grpSpPr>
        <p:sp>
          <p:nvSpPr>
            <p:cNvPr id="6" name="Rectangle: Top Corners Rounded 5">
              <a:extLst>
                <a:ext uri="{FF2B5EF4-FFF2-40B4-BE49-F238E27FC236}">
                  <a16:creationId xmlns:a16="http://schemas.microsoft.com/office/drawing/2014/main" id="{40219442-68B3-F018-9CDE-09A758FD2A9F}"/>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8C708C57-64FD-5D2E-8D06-669AADC3505C}"/>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29F51885-C308-5EDF-453C-CE1FE15389B8}"/>
              </a:ext>
            </a:extLst>
          </p:cNvPr>
          <p:cNvSpPr>
            <a:spLocks noGrp="1"/>
          </p:cNvSpPr>
          <p:nvPr>
            <p:ph type="title"/>
          </p:nvPr>
        </p:nvSpPr>
        <p:spPr>
          <a:xfrm>
            <a:off x="566929" y="685800"/>
            <a:ext cx="9720001" cy="712800"/>
          </a:xfrm>
        </p:spPr>
        <p:txBody>
          <a:bodyPr lIns="0" tIns="0" rIns="0" bIns="0"/>
          <a:lstStyle/>
          <a:p>
            <a:r>
              <a:rPr lang="en-US" b="1">
                <a:solidFill>
                  <a:schemeClr val="bg1"/>
                </a:solidFill>
              </a:rPr>
              <a:t>Automation &amp; Scale Requirements</a:t>
            </a:r>
          </a:p>
        </p:txBody>
      </p:sp>
      <p:sp>
        <p:nvSpPr>
          <p:cNvPr id="3" name="Rectangle 2">
            <a:extLst>
              <a:ext uri="{FF2B5EF4-FFF2-40B4-BE49-F238E27FC236}">
                <a16:creationId xmlns:a16="http://schemas.microsoft.com/office/drawing/2014/main" id="{C5C53056-2274-A4BE-EA0C-4BC9DC1B5206}"/>
              </a:ext>
            </a:extLst>
          </p:cNvPr>
          <p:cNvSpPr/>
          <p:nvPr/>
        </p:nvSpPr>
        <p:spPr bwMode="gray">
          <a:xfrm>
            <a:off x="10981507" y="-17495"/>
            <a:ext cx="1209037"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grpSp>
        <p:nvGrpSpPr>
          <p:cNvPr id="10" name="Group 9">
            <a:extLst>
              <a:ext uri="{FF2B5EF4-FFF2-40B4-BE49-F238E27FC236}">
                <a16:creationId xmlns:a16="http://schemas.microsoft.com/office/drawing/2014/main" id="{F8BDFF77-8AD4-1B3D-EACF-CE22CF49326C}"/>
              </a:ext>
            </a:extLst>
          </p:cNvPr>
          <p:cNvGrpSpPr/>
          <p:nvPr/>
        </p:nvGrpSpPr>
        <p:grpSpPr>
          <a:xfrm>
            <a:off x="574675" y="1946630"/>
            <a:ext cx="3589259" cy="1030408"/>
            <a:chOff x="574675" y="1946630"/>
            <a:chExt cx="3588044" cy="1461976"/>
          </a:xfrm>
        </p:grpSpPr>
        <p:sp>
          <p:nvSpPr>
            <p:cNvPr id="26" name="Rectangle: Rounded Corners 25">
              <a:extLst>
                <a:ext uri="{FF2B5EF4-FFF2-40B4-BE49-F238E27FC236}">
                  <a16:creationId xmlns:a16="http://schemas.microsoft.com/office/drawing/2014/main" id="{82013882-324A-71A9-8607-E843CE30D0F8}"/>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Rounded Corners 26">
              <a:extLst>
                <a:ext uri="{FF2B5EF4-FFF2-40B4-BE49-F238E27FC236}">
                  <a16:creationId xmlns:a16="http://schemas.microsoft.com/office/drawing/2014/main" id="{678A636B-3090-9DFA-BE4A-C39B1A75B83E}"/>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All portal operations available via documented APIs</a:t>
              </a:r>
            </a:p>
          </p:txBody>
        </p:sp>
      </p:grpSp>
      <p:grpSp>
        <p:nvGrpSpPr>
          <p:cNvPr id="11" name="Group 10">
            <a:extLst>
              <a:ext uri="{FF2B5EF4-FFF2-40B4-BE49-F238E27FC236}">
                <a16:creationId xmlns:a16="http://schemas.microsoft.com/office/drawing/2014/main" id="{703DCC19-987A-84F1-CD60-38935B3A7758}"/>
              </a:ext>
            </a:extLst>
          </p:cNvPr>
          <p:cNvGrpSpPr/>
          <p:nvPr/>
        </p:nvGrpSpPr>
        <p:grpSpPr>
          <a:xfrm>
            <a:off x="4301868" y="1946630"/>
            <a:ext cx="3589259" cy="1030408"/>
            <a:chOff x="574675" y="1946630"/>
            <a:chExt cx="3588044" cy="1461976"/>
          </a:xfrm>
        </p:grpSpPr>
        <p:sp>
          <p:nvSpPr>
            <p:cNvPr id="24" name="Rectangle: Rounded Corners 23">
              <a:extLst>
                <a:ext uri="{FF2B5EF4-FFF2-40B4-BE49-F238E27FC236}">
                  <a16:creationId xmlns:a16="http://schemas.microsoft.com/office/drawing/2014/main" id="{5738105A-DD91-0ED9-ED7E-A383BC981FF8}"/>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7BA5ED97-1392-3A0E-76A3-3B3A62A53B7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Support for </a:t>
              </a:r>
              <a:r>
                <a:rPr kumimoji="0" lang="en-US" sz="1400" b="0" i="0" u="none" strike="noStrike" kern="1200" cap="none" spc="0" normalizeH="0" baseline="0" noProof="0" err="1">
                  <a:ln>
                    <a:noFill/>
                  </a:ln>
                  <a:solidFill>
                    <a:srgbClr val="3F3F3F"/>
                  </a:solidFill>
                  <a:effectLst/>
                  <a:uLnTx/>
                  <a:uFillTx/>
                  <a:latin typeface="CVS Health Sans"/>
                  <a:ea typeface="+mn-ea"/>
                  <a:cs typeface="+mn-cs"/>
                </a:rPr>
                <a:t>IaC</a:t>
              </a:r>
              <a:r>
                <a:rPr kumimoji="0" lang="en-US" sz="1400" b="0" i="0" u="none" strike="noStrike" kern="1200" cap="none" spc="0" normalizeH="0" baseline="0" noProof="0">
                  <a:ln>
                    <a:noFill/>
                  </a:ln>
                  <a:solidFill>
                    <a:srgbClr val="3F3F3F"/>
                  </a:solidFill>
                  <a:effectLst/>
                  <a:uLnTx/>
                  <a:uFillTx/>
                  <a:latin typeface="CVS Health Sans"/>
                  <a:ea typeface="+mn-ea"/>
                  <a:cs typeface="+mn-cs"/>
                </a:rPr>
                <a:t> tools (e.g., Terraform, Ansible) and CI/CD integration</a:t>
              </a:r>
            </a:p>
          </p:txBody>
        </p:sp>
      </p:grpSp>
      <p:grpSp>
        <p:nvGrpSpPr>
          <p:cNvPr id="12" name="Group 11">
            <a:extLst>
              <a:ext uri="{FF2B5EF4-FFF2-40B4-BE49-F238E27FC236}">
                <a16:creationId xmlns:a16="http://schemas.microsoft.com/office/drawing/2014/main" id="{98C59CA8-F280-BB54-8443-B64C419B33BB}"/>
              </a:ext>
            </a:extLst>
          </p:cNvPr>
          <p:cNvGrpSpPr/>
          <p:nvPr/>
        </p:nvGrpSpPr>
        <p:grpSpPr>
          <a:xfrm>
            <a:off x="8030217" y="1946630"/>
            <a:ext cx="3589259" cy="1030408"/>
            <a:chOff x="574675" y="1946630"/>
            <a:chExt cx="3588044" cy="1461976"/>
          </a:xfrm>
        </p:grpSpPr>
        <p:sp>
          <p:nvSpPr>
            <p:cNvPr id="22" name="Rectangle: Rounded Corners 21">
              <a:extLst>
                <a:ext uri="{FF2B5EF4-FFF2-40B4-BE49-F238E27FC236}">
                  <a16:creationId xmlns:a16="http://schemas.microsoft.com/office/drawing/2014/main" id="{B14DE4FA-B2DF-EE99-CD64-206ED92F5C45}"/>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179F673B-5F21-414E-60AC-08BE0B01FA83}"/>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fr-FR" sz="1400" b="0" i="0" u="none" strike="noStrike" kern="1200" cap="none" spc="0" normalizeH="0" baseline="0" noProof="0">
                  <a:ln>
                    <a:noFill/>
                  </a:ln>
                  <a:solidFill>
                    <a:srgbClr val="3F3F3F"/>
                  </a:solidFill>
                  <a:effectLst/>
                  <a:uLnTx/>
                  <a:uFillTx/>
                  <a:latin typeface="CVS Health Sans"/>
                  <a:ea typeface="+mn-ea"/>
                  <a:cs typeface="+mn-cs"/>
                </a:rPr>
                <a:t>Target </a:t>
              </a:r>
              <a:r>
                <a:rPr kumimoji="0" lang="fr-FR" sz="1400" b="0" i="0" u="none" strike="noStrike" kern="1200" cap="none" spc="0" normalizeH="0" baseline="0" noProof="0" err="1">
                  <a:ln>
                    <a:noFill/>
                  </a:ln>
                  <a:solidFill>
                    <a:srgbClr val="3F3F3F"/>
                  </a:solidFill>
                  <a:effectLst/>
                  <a:uLnTx/>
                  <a:uFillTx/>
                  <a:latin typeface="CVS Health Sans"/>
                  <a:ea typeface="+mn-ea"/>
                  <a:cs typeface="+mn-cs"/>
                </a:rPr>
                <a:t>scale</a:t>
              </a:r>
              <a:r>
                <a:rPr kumimoji="0" lang="fr-FR" sz="1400" b="0" i="0" u="none" strike="noStrike" kern="1200" cap="none" spc="0" normalizeH="0" baseline="0" noProof="0">
                  <a:ln>
                    <a:noFill/>
                  </a:ln>
                  <a:solidFill>
                    <a:srgbClr val="3F3F3F"/>
                  </a:solidFill>
                  <a:effectLst/>
                  <a:uLnTx/>
                  <a:uFillTx/>
                  <a:latin typeface="CVS Health Sans"/>
                  <a:ea typeface="+mn-ea"/>
                  <a:cs typeface="+mn-cs"/>
                </a:rPr>
                <a:t>: ~1000 tenants, multiple patterns per tenant</a:t>
              </a:r>
            </a:p>
          </p:txBody>
        </p:sp>
      </p:grpSp>
      <p:grpSp>
        <p:nvGrpSpPr>
          <p:cNvPr id="13" name="Group 12">
            <a:extLst>
              <a:ext uri="{FF2B5EF4-FFF2-40B4-BE49-F238E27FC236}">
                <a16:creationId xmlns:a16="http://schemas.microsoft.com/office/drawing/2014/main" id="{36045C92-E529-32B1-2663-EE63F77C6A9C}"/>
              </a:ext>
            </a:extLst>
          </p:cNvPr>
          <p:cNvGrpSpPr/>
          <p:nvPr/>
        </p:nvGrpSpPr>
        <p:grpSpPr>
          <a:xfrm>
            <a:off x="574675" y="3113330"/>
            <a:ext cx="3589259" cy="1030408"/>
            <a:chOff x="574675" y="1946630"/>
            <a:chExt cx="3588044" cy="1461976"/>
          </a:xfrm>
        </p:grpSpPr>
        <p:sp>
          <p:nvSpPr>
            <p:cNvPr id="20" name="Rectangle: Rounded Corners 19">
              <a:extLst>
                <a:ext uri="{FF2B5EF4-FFF2-40B4-BE49-F238E27FC236}">
                  <a16:creationId xmlns:a16="http://schemas.microsoft.com/office/drawing/2014/main" id="{B45800D2-F07A-9432-7CF0-E5802160C7A0}"/>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3F29428F-8C49-3CEF-B770-C2D813C4F6CE}"/>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High availability for control and data planes</a:t>
              </a:r>
            </a:p>
          </p:txBody>
        </p:sp>
      </p:grpSp>
      <p:grpSp>
        <p:nvGrpSpPr>
          <p:cNvPr id="14" name="Group 13">
            <a:extLst>
              <a:ext uri="{FF2B5EF4-FFF2-40B4-BE49-F238E27FC236}">
                <a16:creationId xmlns:a16="http://schemas.microsoft.com/office/drawing/2014/main" id="{1AEF0756-991F-CD64-95E7-95BABFB60F95}"/>
              </a:ext>
            </a:extLst>
          </p:cNvPr>
          <p:cNvGrpSpPr/>
          <p:nvPr/>
        </p:nvGrpSpPr>
        <p:grpSpPr>
          <a:xfrm>
            <a:off x="4301868" y="3113330"/>
            <a:ext cx="3589259" cy="1030408"/>
            <a:chOff x="574675" y="1946630"/>
            <a:chExt cx="3588044" cy="1461976"/>
          </a:xfrm>
        </p:grpSpPr>
        <p:sp>
          <p:nvSpPr>
            <p:cNvPr id="18" name="Rectangle: Rounded Corners 17">
              <a:extLst>
                <a:ext uri="{FF2B5EF4-FFF2-40B4-BE49-F238E27FC236}">
                  <a16:creationId xmlns:a16="http://schemas.microsoft.com/office/drawing/2014/main" id="{B7EF1AFA-EC8E-2C70-27E7-D0E9DB9FE88D}"/>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E8430D56-D27A-D289-7197-90C9FAAE4ACC}"/>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Standards-compliant crypto and minimal-disruption upgrades</a:t>
              </a:r>
            </a:p>
          </p:txBody>
        </p:sp>
      </p:grpSp>
    </p:spTree>
    <p:extLst>
      <p:ext uri="{BB962C8B-B14F-4D97-AF65-F5344CB8AC3E}">
        <p14:creationId xmlns:p14="http://schemas.microsoft.com/office/powerpoint/2010/main" val="3598102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90AA-6808-1FA6-F0E5-7165BB7E7261}"/>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0C6A34B3-B521-C3D5-9C2D-2C97566D4926}"/>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84E65018-10E6-5EE3-C62C-0FCD2764A27A}"/>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3" name="Title 2">
            <a:extLst>
              <a:ext uri="{FF2B5EF4-FFF2-40B4-BE49-F238E27FC236}">
                <a16:creationId xmlns:a16="http://schemas.microsoft.com/office/drawing/2014/main" id="{3F62C5F7-BDE2-8F20-A12C-2530BBF49180}"/>
              </a:ext>
            </a:extLst>
          </p:cNvPr>
          <p:cNvSpPr>
            <a:spLocks noGrp="1"/>
          </p:cNvSpPr>
          <p:nvPr>
            <p:ph type="title"/>
          </p:nvPr>
        </p:nvSpPr>
        <p:spPr>
          <a:xfrm>
            <a:off x="566928" y="685800"/>
            <a:ext cx="9666001" cy="712800"/>
          </a:xfrm>
        </p:spPr>
        <p:txBody>
          <a:bodyPr lIns="0" tIns="0" rIns="0" bIns="0"/>
          <a:lstStyle/>
          <a:p>
            <a:r>
              <a:rPr lang="en-US" b="1">
                <a:solidFill>
                  <a:schemeClr val="bg1"/>
                </a:solidFill>
              </a:rPr>
              <a:t>Shared Responsibilities: Business vs Vendor Platform</a:t>
            </a:r>
          </a:p>
        </p:txBody>
      </p:sp>
      <p:sp>
        <p:nvSpPr>
          <p:cNvPr id="40" name="Rectangle 39">
            <a:extLst>
              <a:ext uri="{FF2B5EF4-FFF2-40B4-BE49-F238E27FC236}">
                <a16:creationId xmlns:a16="http://schemas.microsoft.com/office/drawing/2014/main" id="{029CDEA8-F1E3-1243-D3E2-8D151BF500D9}"/>
              </a:ext>
            </a:extLst>
          </p:cNvPr>
          <p:cNvSpPr/>
          <p:nvPr/>
        </p:nvSpPr>
        <p:spPr bwMode="gray">
          <a:xfrm>
            <a:off x="10981506" y="-17495"/>
            <a:ext cx="1209600"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grpSp>
        <p:nvGrpSpPr>
          <p:cNvPr id="12" name="Group 11">
            <a:extLst>
              <a:ext uri="{FF2B5EF4-FFF2-40B4-BE49-F238E27FC236}">
                <a16:creationId xmlns:a16="http://schemas.microsoft.com/office/drawing/2014/main" id="{0607A0E2-44F9-8330-F31E-B7888D12BC7E}"/>
              </a:ext>
            </a:extLst>
          </p:cNvPr>
          <p:cNvGrpSpPr/>
          <p:nvPr/>
        </p:nvGrpSpPr>
        <p:grpSpPr>
          <a:xfrm>
            <a:off x="574676" y="1946630"/>
            <a:ext cx="11044801" cy="612000"/>
            <a:chOff x="574676" y="1946630"/>
            <a:chExt cx="11044237" cy="612000"/>
          </a:xfrm>
        </p:grpSpPr>
        <p:grpSp>
          <p:nvGrpSpPr>
            <p:cNvPr id="19" name="Group 18">
              <a:extLst>
                <a:ext uri="{FF2B5EF4-FFF2-40B4-BE49-F238E27FC236}">
                  <a16:creationId xmlns:a16="http://schemas.microsoft.com/office/drawing/2014/main" id="{42073495-710F-EE93-C19D-1C3DE268EF4C}"/>
                </a:ext>
              </a:extLst>
            </p:cNvPr>
            <p:cNvGrpSpPr/>
            <p:nvPr/>
          </p:nvGrpSpPr>
          <p:grpSpPr>
            <a:xfrm>
              <a:off x="574676" y="1946630"/>
              <a:ext cx="5313600" cy="612000"/>
              <a:chOff x="574675" y="1946630"/>
              <a:chExt cx="3588044" cy="1461976"/>
            </a:xfrm>
          </p:grpSpPr>
          <p:sp>
            <p:nvSpPr>
              <p:cNvPr id="7" name="Rectangle: Rounded Corners 6">
                <a:extLst>
                  <a:ext uri="{FF2B5EF4-FFF2-40B4-BE49-F238E27FC236}">
                    <a16:creationId xmlns:a16="http://schemas.microsoft.com/office/drawing/2014/main" id="{60A8D1C7-2EAF-A5FD-DA1A-1C7B352C8D49}"/>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3B6BFE3D-AAC4-D5C0-D3C6-20F6E2A65B56}"/>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0A4B8C"/>
                    </a:solidFill>
                    <a:effectLst/>
                    <a:uLnTx/>
                    <a:uFillTx/>
                    <a:latin typeface="CVS Health Sans"/>
                    <a:ea typeface="+mn-ea"/>
                    <a:cs typeface="+mn-cs"/>
                  </a:rPr>
                  <a:t>Business responsibilities</a:t>
                </a:r>
              </a:p>
            </p:txBody>
          </p:sp>
        </p:grpSp>
        <p:grpSp>
          <p:nvGrpSpPr>
            <p:cNvPr id="2" name="Group 1">
              <a:extLst>
                <a:ext uri="{FF2B5EF4-FFF2-40B4-BE49-F238E27FC236}">
                  <a16:creationId xmlns:a16="http://schemas.microsoft.com/office/drawing/2014/main" id="{26FA6A76-3AB4-2C60-75B1-14FB1695092B}"/>
                </a:ext>
              </a:extLst>
            </p:cNvPr>
            <p:cNvGrpSpPr/>
            <p:nvPr/>
          </p:nvGrpSpPr>
          <p:grpSpPr>
            <a:xfrm>
              <a:off x="6305357" y="1946630"/>
              <a:ext cx="5313556" cy="612000"/>
              <a:chOff x="574675" y="1946630"/>
              <a:chExt cx="3588044" cy="1461976"/>
            </a:xfrm>
          </p:grpSpPr>
          <p:sp>
            <p:nvSpPr>
              <p:cNvPr id="4" name="Rectangle: Rounded Corners 3">
                <a:extLst>
                  <a:ext uri="{FF2B5EF4-FFF2-40B4-BE49-F238E27FC236}">
                    <a16:creationId xmlns:a16="http://schemas.microsoft.com/office/drawing/2014/main" id="{2BD77586-377F-A6FE-98EF-187898252853}"/>
                  </a:ext>
                </a:extLst>
              </p:cNvPr>
              <p:cNvSpPr>
                <a:spLocks/>
              </p:cNvSpPr>
              <p:nvPr/>
            </p:nvSpPr>
            <p:spPr>
              <a:xfrm>
                <a:off x="3525519" y="2177879"/>
                <a:ext cx="637200" cy="1001217"/>
              </a:xfrm>
              <a:prstGeom prst="roundRect">
                <a:avLst>
                  <a:gd name="adj" fmla="val 25435"/>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6800" rIns="900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 name="Rectangle: Rounded Corners 8">
                <a:extLst>
                  <a:ext uri="{FF2B5EF4-FFF2-40B4-BE49-F238E27FC236}">
                    <a16:creationId xmlns:a16="http://schemas.microsoft.com/office/drawing/2014/main" id="{1778354E-F12D-48C1-6A38-B27AED9FBB2B}"/>
                  </a:ext>
                </a:extLst>
              </p:cNvPr>
              <p:cNvSpPr>
                <a:spLocks/>
              </p:cNvSpPr>
              <p:nvPr/>
            </p:nvSpPr>
            <p:spPr>
              <a:xfrm>
                <a:off x="574675" y="1946630"/>
                <a:ext cx="3516621" cy="1461976"/>
              </a:xfrm>
              <a:prstGeom prst="roundRect">
                <a:avLst>
                  <a:gd name="adj" fmla="val 26457"/>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183600" rIns="90000" bIns="1836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800" b="1" i="0" u="none" strike="noStrike" kern="1200" cap="none" spc="0" normalizeH="0" baseline="0" noProof="0">
                    <a:ln>
                      <a:noFill/>
                    </a:ln>
                    <a:solidFill>
                      <a:srgbClr val="267AC0"/>
                    </a:solidFill>
                    <a:effectLst/>
                    <a:uLnTx/>
                    <a:uFillTx/>
                    <a:latin typeface="CVS Health Sans"/>
                    <a:ea typeface="+mn-ea"/>
                    <a:cs typeface="+mn-cs"/>
                  </a:rPr>
                  <a:t>Vendor platform responsibilities</a:t>
                </a:r>
              </a:p>
            </p:txBody>
          </p:sp>
        </p:grpSp>
      </p:grpSp>
      <p:sp>
        <p:nvSpPr>
          <p:cNvPr id="11" name="Content Placeholder 2">
            <a:extLst>
              <a:ext uri="{FF2B5EF4-FFF2-40B4-BE49-F238E27FC236}">
                <a16:creationId xmlns:a16="http://schemas.microsoft.com/office/drawing/2014/main" id="{FAE06520-C82F-B562-FA99-A33D15C283AB}"/>
              </a:ext>
            </a:extLst>
          </p:cNvPr>
          <p:cNvSpPr txBox="1">
            <a:spLocks/>
          </p:cNvSpPr>
          <p:nvPr/>
        </p:nvSpPr>
        <p:spPr bwMode="gray">
          <a:xfrm>
            <a:off x="566927" y="2655434"/>
            <a:ext cx="5464801" cy="3096000"/>
          </a:xfrm>
          <a:prstGeom prst="rect">
            <a:avLst/>
          </a:prstGeom>
        </p:spPr>
        <p:txBody>
          <a:bodyPr vert="horz" lIns="0" tIns="0" rIns="0" bIns="0" rtlCol="0">
            <a:noAutofit/>
          </a:bodyPr>
          <a:lstStyle>
            <a:lvl1pPr marL="0" indent="0" algn="l" defTabSz="457200" rtl="0" eaLnBrk="1" fontAlgn="ctr" latinLnBrk="0" hangingPunct="1">
              <a:lnSpc>
                <a:spcPct val="100000"/>
              </a:lnSpc>
              <a:spcBef>
                <a:spcPts val="1800"/>
              </a:spcBef>
              <a:buClrTx/>
              <a:buFont typeface="Arial"/>
              <a:buNone/>
              <a:defRPr sz="1799" b="0" i="0" kern="1200">
                <a:solidFill>
                  <a:schemeClr val="tx2"/>
                </a:solidFill>
                <a:latin typeface="CVS Health Sans" panose="020B0504020202020204" pitchFamily="34" charset="0"/>
                <a:ea typeface="+mn-ea"/>
                <a:cs typeface="+mn-cs"/>
              </a:defRPr>
            </a:lvl1pPr>
            <a:lvl2pPr marL="171450" indent="-171450" algn="l" defTabSz="457200" rtl="0" eaLnBrk="1" fontAlgn="ctr" latinLnBrk="0" hangingPunct="1">
              <a:lnSpc>
                <a:spcPct val="100000"/>
              </a:lnSpc>
              <a:spcBef>
                <a:spcPts val="1200"/>
              </a:spcBef>
              <a:buClrTx/>
              <a:buFont typeface="Arial"/>
              <a:buChar char="•"/>
              <a:defRPr sz="1300" kern="1200">
                <a:solidFill>
                  <a:schemeClr val="tx2"/>
                </a:solidFill>
                <a:latin typeface="+mn-lt"/>
                <a:ea typeface="+mn-ea"/>
                <a:cs typeface="+mn-cs"/>
              </a:defRPr>
            </a:lvl2pPr>
            <a:lvl3pPr marL="342900" indent="-171450" algn="l" defTabSz="457200" rtl="0" eaLnBrk="1" fontAlgn="ctr" latinLnBrk="0" hangingPunct="1">
              <a:lnSpc>
                <a:spcPct val="100000"/>
              </a:lnSpc>
              <a:spcBef>
                <a:spcPts val="600"/>
              </a:spcBef>
              <a:buClrTx/>
              <a:buFont typeface="CVS Health Sans"/>
              <a:buChar char="–"/>
              <a:defRPr sz="1300" kern="1200" baseline="0">
                <a:solidFill>
                  <a:schemeClr val="tx2"/>
                </a:solidFill>
                <a:latin typeface="+mn-lt"/>
                <a:ea typeface="+mn-ea"/>
                <a:cs typeface="+mn-cs"/>
              </a:defRPr>
            </a:lvl3pPr>
            <a:lvl4pPr marL="514350" indent="-17145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4pPr>
            <a:lvl5pPr marL="685800" indent="-171450" algn="l" defTabSz="457200" rtl="0" eaLnBrk="1" fontAlgn="ctr" latinLnBrk="0" hangingPunct="1">
              <a:lnSpc>
                <a:spcPct val="100000"/>
              </a:lnSpc>
              <a:spcBef>
                <a:spcPts val="600"/>
              </a:spcBef>
              <a:buClrTx/>
              <a:buFont typeface="Arial" panose="020B0604020202020204" pitchFamily="34" charset="0"/>
              <a:buChar char="–"/>
              <a:defRPr sz="1300" kern="1200" baseline="0">
                <a:solidFill>
                  <a:schemeClr val="tx2"/>
                </a:solidFill>
                <a:latin typeface="+mn-lt"/>
                <a:ea typeface="+mn-ea"/>
                <a:cs typeface="+mn-cs"/>
              </a:defRPr>
            </a:lvl5pPr>
            <a:lvl6pPr marL="857250" indent="-17145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6pPr>
            <a:lvl7pPr marL="10287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7pPr>
            <a:lvl8pPr marL="1206500" indent="-177800" algn="l" defTabSz="457200" rtl="0" eaLnBrk="1" fontAlgn="ctr" latinLnBrk="0" hangingPunct="1">
              <a:lnSpc>
                <a:spcPct val="100000"/>
              </a:lnSpc>
              <a:spcBef>
                <a:spcPts val="600"/>
              </a:spcBef>
              <a:buClrTx/>
              <a:buFont typeface="Arial"/>
              <a:buChar char="•"/>
              <a:defRPr sz="1300" kern="1200">
                <a:solidFill>
                  <a:schemeClr val="tx2"/>
                </a:solidFill>
                <a:latin typeface="+mn-lt"/>
                <a:ea typeface="+mn-ea"/>
                <a:cs typeface="+mn-cs"/>
              </a:defRPr>
            </a:lvl8pPr>
            <a:lvl9pPr marL="1371600" indent="-165100" algn="l" defTabSz="457200" rtl="0" eaLnBrk="1" fontAlgn="ctr" latinLnBrk="0" hangingPunct="1">
              <a:lnSpc>
                <a:spcPct val="100000"/>
              </a:lnSpc>
              <a:spcBef>
                <a:spcPts val="600"/>
              </a:spcBef>
              <a:buClrTx/>
              <a:buFont typeface="Arial" panose="020B0604020202020204" pitchFamily="34" charset="0"/>
              <a:buChar char="–"/>
              <a:defRPr sz="1300" kern="1200">
                <a:solidFill>
                  <a:schemeClr val="tx2"/>
                </a:solidFill>
                <a:latin typeface="+mn-lt"/>
                <a:ea typeface="+mn-ea"/>
                <a:cs typeface="+mn-cs"/>
              </a:defRPr>
            </a:lvl9pPr>
          </a:lstStyle>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 an application governance mechanism with Universal Application IDs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 a Universal Identifier for third-party partners (3pBID)</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Supply Universal IDs and 3pBIDs to drive tenant creation and site-to-site VPN setup</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Operate PKI processes to generate and deliver mTLS certificates for Web/</a:t>
            </a:r>
            <a:r>
              <a:rPr kumimoji="0" lang="en-US" sz="1200" b="0" i="0" u="none" strike="noStrike" kern="1200" cap="none" spc="0" normalizeH="0" baseline="0" noProof="0" err="1">
                <a:ln>
                  <a:noFill/>
                </a:ln>
                <a:solidFill>
                  <a:srgbClr val="3F3F3F"/>
                </a:solidFill>
                <a:effectLst/>
                <a:uLnTx/>
                <a:uFillTx/>
                <a:latin typeface="CVS Health Sans"/>
                <a:ea typeface="+mn-ea"/>
                <a:cs typeface="+mn-cs"/>
              </a:rPr>
              <a:t>WebAPI</a:t>
            </a:r>
            <a:r>
              <a:rPr kumimoji="0" lang="en-US" sz="1200" b="0" i="0" u="none" strike="noStrike" kern="1200" cap="none" spc="0" normalizeH="0" baseline="0" noProof="0">
                <a:ln>
                  <a:noFill/>
                </a:ln>
                <a:solidFill>
                  <a:srgbClr val="3F3F3F"/>
                </a:solidFill>
                <a:effectLst/>
                <a:uLnTx/>
                <a:uFillTx/>
                <a:latin typeface="CVS Health Sans"/>
                <a:ea typeface="+mn-ea"/>
                <a:cs typeface="+mn-cs"/>
              </a:rPr>
              <a:t> tenants</a:t>
            </a:r>
          </a:p>
          <a:p>
            <a:pPr marL="182880" marR="0" lvl="0" indent="-182880" algn="l" defTabSz="457200" rtl="0" eaLnBrk="1" fontAlgn="ctr"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Operate enterprise IdPs (SAML/OAuth2/OIDC) for Virtual Tenant portal SSO and RBAC</a:t>
            </a:r>
          </a:p>
        </p:txBody>
      </p:sp>
      <p:sp>
        <p:nvSpPr>
          <p:cNvPr id="17" name="Content Placeholder 2">
            <a:extLst>
              <a:ext uri="{FF2B5EF4-FFF2-40B4-BE49-F238E27FC236}">
                <a16:creationId xmlns:a16="http://schemas.microsoft.com/office/drawing/2014/main" id="{20AF4EF3-EB90-5AD3-B872-125DFEA5D75D}"/>
              </a:ext>
            </a:extLst>
          </p:cNvPr>
          <p:cNvSpPr txBox="1">
            <a:spLocks/>
          </p:cNvSpPr>
          <p:nvPr/>
        </p:nvSpPr>
        <p:spPr>
          <a:xfrm>
            <a:off x="6155547" y="2655431"/>
            <a:ext cx="5464801" cy="3096000"/>
          </a:xfrm>
          <a:prstGeom prst="rect">
            <a:avLst/>
          </a:prstGeom>
        </p:spPr>
        <p:txBody>
          <a:bodyPr vert="horz" lIns="90000" tIns="46800" rIns="90000" bIns="4680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Treat Universal IDs and 3pBIDs as first-class attributes in tenant and config APIs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Automate VPN and service proxy creation from portal data and identifiers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Integrate with enterprise PKI for certificate-based auth and renewal workflows</a:t>
            </a:r>
          </a:p>
          <a:p>
            <a:pPr marL="182880" marR="0" lvl="0" indent="-182880" algn="l" defTabSz="457200" rtl="0" eaLnBrk="1" fontAlgn="auto" latinLnBrk="0" hangingPunct="1">
              <a:lnSpc>
                <a:spcPct val="100000"/>
              </a:lnSpc>
              <a:spcBef>
                <a:spcPts val="600"/>
              </a:spcBef>
              <a:spcAft>
                <a:spcPts val="600"/>
              </a:spcAft>
              <a:buClrTx/>
              <a:buSzTx/>
              <a:buFont typeface="Arial"/>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Integrate with enterprise IdPs for authentication and authorization to the portal</a:t>
            </a:r>
          </a:p>
        </p:txBody>
      </p:sp>
    </p:spTree>
    <p:extLst>
      <p:ext uri="{BB962C8B-B14F-4D97-AF65-F5344CB8AC3E}">
        <p14:creationId xmlns:p14="http://schemas.microsoft.com/office/powerpoint/2010/main" val="1117977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53D50-0488-0D6D-D8BA-4CA935195AD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D0389E4F-75F9-D5E4-43D3-001B883E82B6}"/>
              </a:ext>
            </a:extLst>
          </p:cNvPr>
          <p:cNvGrpSpPr/>
          <p:nvPr/>
        </p:nvGrpSpPr>
        <p:grpSpPr>
          <a:xfrm>
            <a:off x="1" y="-36945"/>
            <a:ext cx="10332001" cy="1702800"/>
            <a:chOff x="1" y="-36945"/>
            <a:chExt cx="10333527" cy="1702800"/>
          </a:xfrm>
        </p:grpSpPr>
        <p:sp>
          <p:nvSpPr>
            <p:cNvPr id="6" name="Rectangle: Top Corners Rounded 5">
              <a:extLst>
                <a:ext uri="{FF2B5EF4-FFF2-40B4-BE49-F238E27FC236}">
                  <a16:creationId xmlns:a16="http://schemas.microsoft.com/office/drawing/2014/main" id="{4826067A-01AF-635E-03B3-E258EF7025D8}"/>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 name="Rectangle: Top Corners Rounded 6">
              <a:extLst>
                <a:ext uri="{FF2B5EF4-FFF2-40B4-BE49-F238E27FC236}">
                  <a16:creationId xmlns:a16="http://schemas.microsoft.com/office/drawing/2014/main" id="{55C3F65B-7D2F-BF71-6BE5-C8231E324199}"/>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4" name="Title 3">
            <a:extLst>
              <a:ext uri="{FF2B5EF4-FFF2-40B4-BE49-F238E27FC236}">
                <a16:creationId xmlns:a16="http://schemas.microsoft.com/office/drawing/2014/main" id="{B3D15272-2660-29DB-6C6F-E0EBF391E42F}"/>
              </a:ext>
            </a:extLst>
          </p:cNvPr>
          <p:cNvSpPr>
            <a:spLocks noGrp="1"/>
          </p:cNvSpPr>
          <p:nvPr>
            <p:ph type="title"/>
          </p:nvPr>
        </p:nvSpPr>
        <p:spPr>
          <a:xfrm>
            <a:off x="566929" y="685800"/>
            <a:ext cx="9720001" cy="712800"/>
          </a:xfrm>
        </p:spPr>
        <p:txBody>
          <a:bodyPr lIns="0" tIns="0" rIns="0" bIns="0"/>
          <a:lstStyle/>
          <a:p>
            <a:r>
              <a:rPr lang="en-US" b="1">
                <a:solidFill>
                  <a:schemeClr val="bg1"/>
                </a:solidFill>
              </a:rPr>
              <a:t>What We Expect in Vendor Responses</a:t>
            </a:r>
          </a:p>
        </p:txBody>
      </p:sp>
      <p:grpSp>
        <p:nvGrpSpPr>
          <p:cNvPr id="10" name="Group 9">
            <a:extLst>
              <a:ext uri="{FF2B5EF4-FFF2-40B4-BE49-F238E27FC236}">
                <a16:creationId xmlns:a16="http://schemas.microsoft.com/office/drawing/2014/main" id="{1FBAF5CB-C02C-466D-DD6F-4C015DC251CE}"/>
              </a:ext>
            </a:extLst>
          </p:cNvPr>
          <p:cNvGrpSpPr/>
          <p:nvPr/>
        </p:nvGrpSpPr>
        <p:grpSpPr>
          <a:xfrm>
            <a:off x="574675" y="1946630"/>
            <a:ext cx="3589200" cy="1029600"/>
            <a:chOff x="574675" y="1946630"/>
            <a:chExt cx="3588044" cy="1461976"/>
          </a:xfrm>
        </p:grpSpPr>
        <p:sp>
          <p:nvSpPr>
            <p:cNvPr id="26" name="Rectangle: Rounded Corners 25">
              <a:extLst>
                <a:ext uri="{FF2B5EF4-FFF2-40B4-BE49-F238E27FC236}">
                  <a16:creationId xmlns:a16="http://schemas.microsoft.com/office/drawing/2014/main" id="{59687E87-6916-2346-2B45-889D90455380}"/>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7" name="Rectangle: Rounded Corners 26">
              <a:extLst>
                <a:ext uri="{FF2B5EF4-FFF2-40B4-BE49-F238E27FC236}">
                  <a16:creationId xmlns:a16="http://schemas.microsoft.com/office/drawing/2014/main" id="{8183E9B8-D0BC-227F-0BAC-AFC02AB15B73}"/>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Describe end-to-end portal-driven workflows</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From app owner request → IPsec config → service proxy live</a:t>
              </a: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1" name="Group 10">
            <a:extLst>
              <a:ext uri="{FF2B5EF4-FFF2-40B4-BE49-F238E27FC236}">
                <a16:creationId xmlns:a16="http://schemas.microsoft.com/office/drawing/2014/main" id="{C506E325-947D-C63A-079D-14DD05A5C33C}"/>
              </a:ext>
            </a:extLst>
          </p:cNvPr>
          <p:cNvGrpSpPr/>
          <p:nvPr/>
        </p:nvGrpSpPr>
        <p:grpSpPr>
          <a:xfrm>
            <a:off x="4301868" y="1946630"/>
            <a:ext cx="3589200" cy="1029600"/>
            <a:chOff x="574675" y="1946630"/>
            <a:chExt cx="3588044" cy="1461976"/>
          </a:xfrm>
        </p:grpSpPr>
        <p:sp>
          <p:nvSpPr>
            <p:cNvPr id="24" name="Rectangle: Rounded Corners 23">
              <a:extLst>
                <a:ext uri="{FF2B5EF4-FFF2-40B4-BE49-F238E27FC236}">
                  <a16:creationId xmlns:a16="http://schemas.microsoft.com/office/drawing/2014/main" id="{AE63FA5B-2900-8633-697B-3A470718BE90}"/>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5" name="Rectangle: Rounded Corners 24">
              <a:extLst>
                <a:ext uri="{FF2B5EF4-FFF2-40B4-BE49-F238E27FC236}">
                  <a16:creationId xmlns:a16="http://schemas.microsoft.com/office/drawing/2014/main" id="{7617C5A2-8B88-FB88-8FE8-800249BA222F}"/>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Show how your platform implements the required service patterns</a:t>
              </a:r>
            </a:p>
          </p:txBody>
        </p:sp>
      </p:grpSp>
      <p:grpSp>
        <p:nvGrpSpPr>
          <p:cNvPr id="12" name="Group 11">
            <a:extLst>
              <a:ext uri="{FF2B5EF4-FFF2-40B4-BE49-F238E27FC236}">
                <a16:creationId xmlns:a16="http://schemas.microsoft.com/office/drawing/2014/main" id="{BC0ED5ED-2BFF-191F-AB65-948F4BCE3F0C}"/>
              </a:ext>
            </a:extLst>
          </p:cNvPr>
          <p:cNvGrpSpPr/>
          <p:nvPr/>
        </p:nvGrpSpPr>
        <p:grpSpPr>
          <a:xfrm>
            <a:off x="8030217" y="1946630"/>
            <a:ext cx="3589200" cy="1029600"/>
            <a:chOff x="574675" y="1946630"/>
            <a:chExt cx="3588044" cy="1461976"/>
          </a:xfrm>
        </p:grpSpPr>
        <p:sp>
          <p:nvSpPr>
            <p:cNvPr id="22" name="Rectangle: Rounded Corners 21">
              <a:extLst>
                <a:ext uri="{FF2B5EF4-FFF2-40B4-BE49-F238E27FC236}">
                  <a16:creationId xmlns:a16="http://schemas.microsoft.com/office/drawing/2014/main" id="{CC08F388-B8F0-E298-FEBB-E3D014ACAAA2}"/>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3" name="Rectangle: Rounded Corners 22">
              <a:extLst>
                <a:ext uri="{FF2B5EF4-FFF2-40B4-BE49-F238E27FC236}">
                  <a16:creationId xmlns:a16="http://schemas.microsoft.com/office/drawing/2014/main" id="{8835838D-39F2-5478-679C-C8BECEFCA2E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Demonstrate self-service forms that generate</a:t>
              </a:r>
            </a:p>
            <a:p>
              <a:pPr marL="182880" marR="0" lvl="0" indent="-18288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Remote IPsec bundles, VLZ/tenant config, service proxy rules</a:t>
              </a: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3" name="Group 12">
            <a:extLst>
              <a:ext uri="{FF2B5EF4-FFF2-40B4-BE49-F238E27FC236}">
                <a16:creationId xmlns:a16="http://schemas.microsoft.com/office/drawing/2014/main" id="{21D72C93-5C09-680E-7A5F-AEC8CA326949}"/>
              </a:ext>
            </a:extLst>
          </p:cNvPr>
          <p:cNvGrpSpPr/>
          <p:nvPr/>
        </p:nvGrpSpPr>
        <p:grpSpPr>
          <a:xfrm>
            <a:off x="574675" y="3113330"/>
            <a:ext cx="3589200" cy="1029600"/>
            <a:chOff x="574675" y="1946630"/>
            <a:chExt cx="3588044" cy="1461976"/>
          </a:xfrm>
        </p:grpSpPr>
        <p:sp>
          <p:nvSpPr>
            <p:cNvPr id="20" name="Rectangle: Rounded Corners 19">
              <a:extLst>
                <a:ext uri="{FF2B5EF4-FFF2-40B4-BE49-F238E27FC236}">
                  <a16:creationId xmlns:a16="http://schemas.microsoft.com/office/drawing/2014/main" id="{C04FD143-4EC6-C7D5-13B0-339A3CB7C159}"/>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5E3522E5-CE21-2767-A448-0DE0827942CF}"/>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Provide reference architectures, runbooks, and automation artifacts</a:t>
              </a:r>
            </a:p>
          </p:txBody>
        </p:sp>
      </p:grpSp>
      <p:grpSp>
        <p:nvGrpSpPr>
          <p:cNvPr id="14" name="Group 13">
            <a:extLst>
              <a:ext uri="{FF2B5EF4-FFF2-40B4-BE49-F238E27FC236}">
                <a16:creationId xmlns:a16="http://schemas.microsoft.com/office/drawing/2014/main" id="{9275523E-5781-E62B-23A7-5C35D9225884}"/>
              </a:ext>
            </a:extLst>
          </p:cNvPr>
          <p:cNvGrpSpPr/>
          <p:nvPr/>
        </p:nvGrpSpPr>
        <p:grpSpPr>
          <a:xfrm>
            <a:off x="4301868" y="3113330"/>
            <a:ext cx="3589200" cy="1029600"/>
            <a:chOff x="574675" y="1946630"/>
            <a:chExt cx="3588044" cy="1461976"/>
          </a:xfrm>
        </p:grpSpPr>
        <p:sp>
          <p:nvSpPr>
            <p:cNvPr id="18" name="Rectangle: Rounded Corners 17">
              <a:extLst>
                <a:ext uri="{FF2B5EF4-FFF2-40B4-BE49-F238E27FC236}">
                  <a16:creationId xmlns:a16="http://schemas.microsoft.com/office/drawing/2014/main" id="{652DB57D-DC39-2AA7-1A81-2F66B92D613A}"/>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90000" rIns="91440" bIns="900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38BF6CDA-C061-92CF-D37E-3B451E190C99}"/>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90000" rIns="90000" bIns="9000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Map capabilities to security, compliance, scale, and shared responsibility model</a:t>
              </a:r>
            </a:p>
          </p:txBody>
        </p:sp>
      </p:grpSp>
    </p:spTree>
    <p:extLst>
      <p:ext uri="{BB962C8B-B14F-4D97-AF65-F5344CB8AC3E}">
        <p14:creationId xmlns:p14="http://schemas.microsoft.com/office/powerpoint/2010/main" val="1786461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descr="Dark heart pattern background.">
            <a:extLst>
              <a:ext uri="{FF2B5EF4-FFF2-40B4-BE49-F238E27FC236}">
                <a16:creationId xmlns:a16="http://schemas.microsoft.com/office/drawing/2014/main" id="{4999D3B3-643B-D3F3-4492-6DD998754E8B}"/>
              </a:ext>
            </a:extLst>
          </p:cNvPr>
          <p:cNvPicPr>
            <a:picLocks noChangeAspect="1"/>
          </p:cNvPicPr>
          <p:nvPr/>
        </p:nvPicPr>
        <p:blipFill>
          <a:blip r:embed="rId2"/>
          <a:srcRect l="-1" t="283" r="69495" b="1476"/>
          <a:stretch>
            <a:fillRect/>
          </a:stretch>
        </p:blipFill>
        <p:spPr>
          <a:xfrm>
            <a:off x="-15241" y="1"/>
            <a:ext cx="4262953" cy="6861602"/>
          </a:xfrm>
          <a:prstGeom prst="rect">
            <a:avLst/>
          </a:prstGeom>
        </p:spPr>
      </p:pic>
      <p:grpSp>
        <p:nvGrpSpPr>
          <p:cNvPr id="186" name="Group 185">
            <a:extLst>
              <a:ext uri="{FF2B5EF4-FFF2-40B4-BE49-F238E27FC236}">
                <a16:creationId xmlns:a16="http://schemas.microsoft.com/office/drawing/2014/main" id="{7217CF83-51CF-CA85-1B7C-1B630220AC73}"/>
              </a:ext>
            </a:extLst>
          </p:cNvPr>
          <p:cNvGrpSpPr/>
          <p:nvPr/>
        </p:nvGrpSpPr>
        <p:grpSpPr>
          <a:xfrm>
            <a:off x="3936930" y="1524000"/>
            <a:ext cx="7149549" cy="4495801"/>
            <a:chOff x="4469365" y="1524000"/>
            <a:chExt cx="7149549" cy="4495801"/>
          </a:xfrm>
        </p:grpSpPr>
        <p:grpSp>
          <p:nvGrpSpPr>
            <p:cNvPr id="3" name="Group 2">
              <a:extLst>
                <a:ext uri="{FF2B5EF4-FFF2-40B4-BE49-F238E27FC236}">
                  <a16:creationId xmlns:a16="http://schemas.microsoft.com/office/drawing/2014/main" id="{08CE8B21-B204-F202-2B17-F703EFFBB955}"/>
                </a:ext>
              </a:extLst>
            </p:cNvPr>
            <p:cNvGrpSpPr/>
            <p:nvPr/>
          </p:nvGrpSpPr>
          <p:grpSpPr>
            <a:xfrm>
              <a:off x="5309289" y="4557475"/>
              <a:ext cx="6309481" cy="703956"/>
              <a:chOff x="3968083" y="2666301"/>
              <a:chExt cx="7653389" cy="1068897"/>
            </a:xfrm>
          </p:grpSpPr>
          <p:sp>
            <p:nvSpPr>
              <p:cNvPr id="4" name="Rectangle: Rounded Corners 3">
                <a:extLst>
                  <a:ext uri="{FF2B5EF4-FFF2-40B4-BE49-F238E27FC236}">
                    <a16:creationId xmlns:a16="http://schemas.microsoft.com/office/drawing/2014/main" id="{22AB5C36-753B-C402-BA70-72BA7BB7D51D}"/>
                  </a:ext>
                </a:extLst>
              </p:cNvPr>
              <p:cNvSpPr>
                <a:spLocks/>
              </p:cNvSpPr>
              <p:nvPr/>
            </p:nvSpPr>
            <p:spPr>
              <a:xfrm>
                <a:off x="10515889" y="2823696"/>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7" name="Rectangle: Rounded Corners 6">
                <a:extLst>
                  <a:ext uri="{FF2B5EF4-FFF2-40B4-BE49-F238E27FC236}">
                    <a16:creationId xmlns:a16="http://schemas.microsoft.com/office/drawing/2014/main" id="{203F20E9-458D-F407-2778-4F2A8856643C}"/>
                  </a:ext>
                </a:extLst>
              </p:cNvPr>
              <p:cNvSpPr>
                <a:spLocks/>
              </p:cNvSpPr>
              <p:nvPr/>
            </p:nvSpPr>
            <p:spPr>
              <a:xfrm>
                <a:off x="3968083" y="26663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Architectural View</a:t>
                </a:r>
              </a:p>
            </p:txBody>
          </p:sp>
        </p:grpSp>
        <p:grpSp>
          <p:nvGrpSpPr>
            <p:cNvPr id="8" name="Group 7">
              <a:extLst>
                <a:ext uri="{FF2B5EF4-FFF2-40B4-BE49-F238E27FC236}">
                  <a16:creationId xmlns:a16="http://schemas.microsoft.com/office/drawing/2014/main" id="{3BC7064C-F76E-6832-ABA4-929E64CE4E40}"/>
                </a:ext>
              </a:extLst>
            </p:cNvPr>
            <p:cNvGrpSpPr/>
            <p:nvPr/>
          </p:nvGrpSpPr>
          <p:grpSpPr>
            <a:xfrm>
              <a:off x="4469365" y="4592056"/>
              <a:ext cx="631274" cy="634794"/>
              <a:chOff x="-877145" y="2196042"/>
              <a:chExt cx="731520" cy="735600"/>
            </a:xfrm>
          </p:grpSpPr>
          <p:sp>
            <p:nvSpPr>
              <p:cNvPr id="10" name="Google Shape;18625;p1449">
                <a:extLst>
                  <a:ext uri="{FF2B5EF4-FFF2-40B4-BE49-F238E27FC236}">
                    <a16:creationId xmlns:a16="http://schemas.microsoft.com/office/drawing/2014/main" id="{931DB558-64A4-761C-ABA6-A627C326AAD1}"/>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1" name="Google Shape;18628;p1449">
                <a:extLst>
                  <a:ext uri="{FF2B5EF4-FFF2-40B4-BE49-F238E27FC236}">
                    <a16:creationId xmlns:a16="http://schemas.microsoft.com/office/drawing/2014/main" id="{E6CAE492-165D-545D-B1F2-A926BE32F8E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8" name="Google Shape;18629;p1449">
                <a:extLst>
                  <a:ext uri="{FF2B5EF4-FFF2-40B4-BE49-F238E27FC236}">
                    <a16:creationId xmlns:a16="http://schemas.microsoft.com/office/drawing/2014/main" id="{5FA49A29-BA4F-5636-B1E5-A7307BCBB64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29" name="Group 28">
              <a:extLst>
                <a:ext uri="{FF2B5EF4-FFF2-40B4-BE49-F238E27FC236}">
                  <a16:creationId xmlns:a16="http://schemas.microsoft.com/office/drawing/2014/main" id="{0E6FD977-BBAE-1F2B-F6EF-2BC6213E8AC8}"/>
                </a:ext>
              </a:extLst>
            </p:cNvPr>
            <p:cNvGrpSpPr/>
            <p:nvPr/>
          </p:nvGrpSpPr>
          <p:grpSpPr>
            <a:xfrm>
              <a:off x="5309289" y="2282369"/>
              <a:ext cx="6309481" cy="703956"/>
              <a:chOff x="3968083" y="2666301"/>
              <a:chExt cx="7653389" cy="1068897"/>
            </a:xfrm>
          </p:grpSpPr>
          <p:sp>
            <p:nvSpPr>
              <p:cNvPr id="30" name="Rectangle: Rounded Corners 29">
                <a:extLst>
                  <a:ext uri="{FF2B5EF4-FFF2-40B4-BE49-F238E27FC236}">
                    <a16:creationId xmlns:a16="http://schemas.microsoft.com/office/drawing/2014/main" id="{0B81D490-C3E6-ECB0-C448-C2B21590B4B7}"/>
                  </a:ext>
                </a:extLst>
              </p:cNvPr>
              <p:cNvSpPr>
                <a:spLocks/>
              </p:cNvSpPr>
              <p:nvPr/>
            </p:nvSpPr>
            <p:spPr>
              <a:xfrm>
                <a:off x="10515889" y="2823696"/>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31" name="Rectangle: Rounded Corners 30">
                <a:extLst>
                  <a:ext uri="{FF2B5EF4-FFF2-40B4-BE49-F238E27FC236}">
                    <a16:creationId xmlns:a16="http://schemas.microsoft.com/office/drawing/2014/main" id="{1F61BB42-5E80-1838-A58C-DABB6148B73D}"/>
                  </a:ext>
                </a:extLst>
              </p:cNvPr>
              <p:cNvSpPr>
                <a:spLocks/>
              </p:cNvSpPr>
              <p:nvPr/>
            </p:nvSpPr>
            <p:spPr>
              <a:xfrm>
                <a:off x="3968083" y="26663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Benefits from Strategic Shift</a:t>
                </a:r>
              </a:p>
            </p:txBody>
          </p:sp>
        </p:grpSp>
        <p:grpSp>
          <p:nvGrpSpPr>
            <p:cNvPr id="32" name="Group 31">
              <a:extLst>
                <a:ext uri="{FF2B5EF4-FFF2-40B4-BE49-F238E27FC236}">
                  <a16:creationId xmlns:a16="http://schemas.microsoft.com/office/drawing/2014/main" id="{C0572532-4539-19F4-E2B2-A272CAD2944D}"/>
                </a:ext>
              </a:extLst>
            </p:cNvPr>
            <p:cNvGrpSpPr/>
            <p:nvPr/>
          </p:nvGrpSpPr>
          <p:grpSpPr>
            <a:xfrm>
              <a:off x="5309288" y="3040738"/>
              <a:ext cx="6309481" cy="703956"/>
              <a:chOff x="3968082" y="3808601"/>
              <a:chExt cx="7653389" cy="1068897"/>
            </a:xfrm>
          </p:grpSpPr>
          <p:sp>
            <p:nvSpPr>
              <p:cNvPr id="34" name="Rectangle: Rounded Corners 33">
                <a:extLst>
                  <a:ext uri="{FF2B5EF4-FFF2-40B4-BE49-F238E27FC236}">
                    <a16:creationId xmlns:a16="http://schemas.microsoft.com/office/drawing/2014/main" id="{AA4F0171-D12C-BBBD-C2C5-CF6079F79739}"/>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55" name="Rectangle: Rounded Corners 54">
                <a:extLst>
                  <a:ext uri="{FF2B5EF4-FFF2-40B4-BE49-F238E27FC236}">
                    <a16:creationId xmlns:a16="http://schemas.microsoft.com/office/drawing/2014/main" id="{11DB2241-3832-2E10-0D2F-DB1E0D17C111}"/>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914126"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Expected Outcomes</a:t>
                </a:r>
              </a:p>
            </p:txBody>
          </p:sp>
        </p:grpSp>
        <p:grpSp>
          <p:nvGrpSpPr>
            <p:cNvPr id="56" name="Group 55">
              <a:extLst>
                <a:ext uri="{FF2B5EF4-FFF2-40B4-BE49-F238E27FC236}">
                  <a16:creationId xmlns:a16="http://schemas.microsoft.com/office/drawing/2014/main" id="{3109B551-06FF-4E05-A5FC-7ACD6CE50FE2}"/>
                </a:ext>
              </a:extLst>
            </p:cNvPr>
            <p:cNvGrpSpPr/>
            <p:nvPr/>
          </p:nvGrpSpPr>
          <p:grpSpPr>
            <a:xfrm>
              <a:off x="5309430" y="1524000"/>
              <a:ext cx="6309484" cy="703956"/>
              <a:chOff x="3968247" y="1524001"/>
              <a:chExt cx="7653392" cy="1068897"/>
            </a:xfrm>
          </p:grpSpPr>
          <p:sp>
            <p:nvSpPr>
              <p:cNvPr id="57" name="Rectangle: Rounded Corners 56">
                <a:extLst>
                  <a:ext uri="{FF2B5EF4-FFF2-40B4-BE49-F238E27FC236}">
                    <a16:creationId xmlns:a16="http://schemas.microsoft.com/office/drawing/2014/main" id="{A1CAD116-09F3-1520-0B9A-66246E3F0E41}"/>
                  </a:ext>
                </a:extLst>
              </p:cNvPr>
              <p:cNvSpPr>
                <a:spLocks/>
              </p:cNvSpPr>
              <p:nvPr/>
            </p:nvSpPr>
            <p:spPr>
              <a:xfrm>
                <a:off x="10516056" y="1682109"/>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58" name="Rectangle: Rounded Corners 57">
                <a:extLst>
                  <a:ext uri="{FF2B5EF4-FFF2-40B4-BE49-F238E27FC236}">
                    <a16:creationId xmlns:a16="http://schemas.microsoft.com/office/drawing/2014/main" id="{2F4D428C-F877-A506-BB55-85AB90BAF68F}"/>
                  </a:ext>
                </a:extLst>
              </p:cNvPr>
              <p:cNvSpPr>
                <a:spLocks/>
              </p:cNvSpPr>
              <p:nvPr/>
            </p:nvSpPr>
            <p:spPr>
              <a:xfrm>
                <a:off x="3968247" y="1524001"/>
                <a:ext cx="7588274"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Overview</a:t>
                </a:r>
              </a:p>
            </p:txBody>
          </p:sp>
        </p:grpSp>
        <p:grpSp>
          <p:nvGrpSpPr>
            <p:cNvPr id="59" name="Group 58">
              <a:extLst>
                <a:ext uri="{FF2B5EF4-FFF2-40B4-BE49-F238E27FC236}">
                  <a16:creationId xmlns:a16="http://schemas.microsoft.com/office/drawing/2014/main" id="{CCC73333-EF01-AD98-CD1A-B4C150766494}"/>
                </a:ext>
              </a:extLst>
            </p:cNvPr>
            <p:cNvGrpSpPr/>
            <p:nvPr/>
          </p:nvGrpSpPr>
          <p:grpSpPr>
            <a:xfrm>
              <a:off x="5309288" y="5315845"/>
              <a:ext cx="6309481" cy="703956"/>
              <a:chOff x="3968082" y="3808601"/>
              <a:chExt cx="7653389" cy="1068897"/>
            </a:xfrm>
          </p:grpSpPr>
          <p:sp>
            <p:nvSpPr>
              <p:cNvPr id="60" name="Rectangle: Rounded Corners 59">
                <a:extLst>
                  <a:ext uri="{FF2B5EF4-FFF2-40B4-BE49-F238E27FC236}">
                    <a16:creationId xmlns:a16="http://schemas.microsoft.com/office/drawing/2014/main" id="{FCFE6E33-BF86-0718-877C-17C6D78731D2}"/>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61" name="Rectangle: Rounded Corners 60">
                <a:extLst>
                  <a:ext uri="{FF2B5EF4-FFF2-40B4-BE49-F238E27FC236}">
                    <a16:creationId xmlns:a16="http://schemas.microsoft.com/office/drawing/2014/main" id="{2CDD0F34-BDF7-27F6-9876-FAB6D60EE983}"/>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914126"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Appendix</a:t>
                </a:r>
              </a:p>
            </p:txBody>
          </p:sp>
        </p:grpSp>
        <p:grpSp>
          <p:nvGrpSpPr>
            <p:cNvPr id="62" name="Group 61">
              <a:extLst>
                <a:ext uri="{FF2B5EF4-FFF2-40B4-BE49-F238E27FC236}">
                  <a16:creationId xmlns:a16="http://schemas.microsoft.com/office/drawing/2014/main" id="{C544DED9-6CD2-1FDB-E4A8-DE43F3D89B8B}"/>
                </a:ext>
              </a:extLst>
            </p:cNvPr>
            <p:cNvGrpSpPr/>
            <p:nvPr/>
          </p:nvGrpSpPr>
          <p:grpSpPr>
            <a:xfrm>
              <a:off x="5309430" y="3799107"/>
              <a:ext cx="6309484" cy="703956"/>
              <a:chOff x="3968247" y="1524001"/>
              <a:chExt cx="7653392" cy="1068897"/>
            </a:xfrm>
          </p:grpSpPr>
          <p:sp>
            <p:nvSpPr>
              <p:cNvPr id="63" name="Rectangle: Rounded Corners 62">
                <a:extLst>
                  <a:ext uri="{FF2B5EF4-FFF2-40B4-BE49-F238E27FC236}">
                    <a16:creationId xmlns:a16="http://schemas.microsoft.com/office/drawing/2014/main" id="{0E5951AB-D9AD-CA20-7EF7-6A6462491770}"/>
                  </a:ext>
                </a:extLst>
              </p:cNvPr>
              <p:cNvSpPr>
                <a:spLocks/>
              </p:cNvSpPr>
              <p:nvPr/>
            </p:nvSpPr>
            <p:spPr>
              <a:xfrm>
                <a:off x="10516056" y="1682109"/>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182880"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A4B8C"/>
                  </a:solidFill>
                  <a:effectLst/>
                  <a:uLnTx/>
                  <a:uFillTx/>
                  <a:latin typeface="CVS Health Sans"/>
                  <a:ea typeface="+mn-ea"/>
                  <a:cs typeface="+mn-cs"/>
                </a:endParaRPr>
              </a:p>
            </p:txBody>
          </p:sp>
          <p:sp>
            <p:nvSpPr>
              <p:cNvPr id="64" name="Rectangle: Rounded Corners 63">
                <a:extLst>
                  <a:ext uri="{FF2B5EF4-FFF2-40B4-BE49-F238E27FC236}">
                    <a16:creationId xmlns:a16="http://schemas.microsoft.com/office/drawing/2014/main" id="{EDF4913B-2A4D-F0F1-1C70-484204F00243}"/>
                  </a:ext>
                </a:extLst>
              </p:cNvPr>
              <p:cNvSpPr>
                <a:spLocks/>
              </p:cNvSpPr>
              <p:nvPr/>
            </p:nvSpPr>
            <p:spPr>
              <a:xfrm>
                <a:off x="3968247" y="1524001"/>
                <a:ext cx="7588274"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182880" tIns="182832" rIns="91416" bIns="182832"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1" i="0" u="none" strike="noStrike" kern="1200" cap="none" spc="0" normalizeH="0" baseline="0" noProof="0">
                    <a:ln>
                      <a:noFill/>
                    </a:ln>
                    <a:solidFill>
                      <a:srgbClr val="0A4B8C"/>
                    </a:solidFill>
                    <a:effectLst/>
                    <a:uLnTx/>
                    <a:uFillTx/>
                    <a:latin typeface="CVS Health Sans"/>
                    <a:ea typeface="+mn-ea"/>
                    <a:cs typeface="+mn-cs"/>
                  </a:rPr>
                  <a:t>Initial Use Cases</a:t>
                </a:r>
              </a:p>
            </p:txBody>
          </p:sp>
        </p:grpSp>
        <p:grpSp>
          <p:nvGrpSpPr>
            <p:cNvPr id="67" name="Group 66">
              <a:extLst>
                <a:ext uri="{FF2B5EF4-FFF2-40B4-BE49-F238E27FC236}">
                  <a16:creationId xmlns:a16="http://schemas.microsoft.com/office/drawing/2014/main" id="{1ED71CAF-AA24-31A5-A58D-B7A34EA5691F}"/>
                </a:ext>
              </a:extLst>
            </p:cNvPr>
            <p:cNvGrpSpPr/>
            <p:nvPr/>
          </p:nvGrpSpPr>
          <p:grpSpPr>
            <a:xfrm>
              <a:off x="4469365" y="5350426"/>
              <a:ext cx="631274" cy="634794"/>
              <a:chOff x="-877145" y="2196042"/>
              <a:chExt cx="731520" cy="735600"/>
            </a:xfrm>
          </p:grpSpPr>
          <p:sp>
            <p:nvSpPr>
              <p:cNvPr id="68" name="Google Shape;18625;p1449">
                <a:extLst>
                  <a:ext uri="{FF2B5EF4-FFF2-40B4-BE49-F238E27FC236}">
                    <a16:creationId xmlns:a16="http://schemas.microsoft.com/office/drawing/2014/main" id="{30BA9162-153D-1CAE-8B7D-880F1238B286}"/>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69" name="Google Shape;18628;p1449">
                <a:extLst>
                  <a:ext uri="{FF2B5EF4-FFF2-40B4-BE49-F238E27FC236}">
                    <a16:creationId xmlns:a16="http://schemas.microsoft.com/office/drawing/2014/main" id="{6E26EAD2-2EB4-3E5C-D90C-A097F550567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0" name="Google Shape;18629;p1449">
                <a:extLst>
                  <a:ext uri="{FF2B5EF4-FFF2-40B4-BE49-F238E27FC236}">
                    <a16:creationId xmlns:a16="http://schemas.microsoft.com/office/drawing/2014/main" id="{E4503B66-02FF-0EB3-7C4B-21B9BE2B4BA4}"/>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71" name="Group 70">
              <a:extLst>
                <a:ext uri="{FF2B5EF4-FFF2-40B4-BE49-F238E27FC236}">
                  <a16:creationId xmlns:a16="http://schemas.microsoft.com/office/drawing/2014/main" id="{3BB4CD87-A734-DD8A-B993-98B2C3AE0165}"/>
                </a:ext>
              </a:extLst>
            </p:cNvPr>
            <p:cNvGrpSpPr/>
            <p:nvPr/>
          </p:nvGrpSpPr>
          <p:grpSpPr>
            <a:xfrm>
              <a:off x="4469365" y="3833688"/>
              <a:ext cx="631274" cy="634794"/>
              <a:chOff x="-877145" y="2196042"/>
              <a:chExt cx="731520" cy="735600"/>
            </a:xfrm>
          </p:grpSpPr>
          <p:sp>
            <p:nvSpPr>
              <p:cNvPr id="72" name="Google Shape;18625;p1449">
                <a:extLst>
                  <a:ext uri="{FF2B5EF4-FFF2-40B4-BE49-F238E27FC236}">
                    <a16:creationId xmlns:a16="http://schemas.microsoft.com/office/drawing/2014/main" id="{64ADC573-8E4E-A817-37E5-18A0D4821EF4}"/>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3" name="Google Shape;18628;p1449">
                <a:extLst>
                  <a:ext uri="{FF2B5EF4-FFF2-40B4-BE49-F238E27FC236}">
                    <a16:creationId xmlns:a16="http://schemas.microsoft.com/office/drawing/2014/main" id="{0D0D26EF-14D6-56BB-C88F-C09CA94EFFD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4" name="Google Shape;18629;p1449">
                <a:extLst>
                  <a:ext uri="{FF2B5EF4-FFF2-40B4-BE49-F238E27FC236}">
                    <a16:creationId xmlns:a16="http://schemas.microsoft.com/office/drawing/2014/main" id="{172E2B4E-FE0F-78BF-FCF2-EAEED6E5999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75" name="Group 74">
              <a:extLst>
                <a:ext uri="{FF2B5EF4-FFF2-40B4-BE49-F238E27FC236}">
                  <a16:creationId xmlns:a16="http://schemas.microsoft.com/office/drawing/2014/main" id="{166B3486-7708-F734-0206-29B3872C8290}"/>
                </a:ext>
              </a:extLst>
            </p:cNvPr>
            <p:cNvGrpSpPr/>
            <p:nvPr/>
          </p:nvGrpSpPr>
          <p:grpSpPr>
            <a:xfrm>
              <a:off x="4469365" y="3075319"/>
              <a:ext cx="631274" cy="634794"/>
              <a:chOff x="-877145" y="2196042"/>
              <a:chExt cx="731520" cy="735600"/>
            </a:xfrm>
          </p:grpSpPr>
          <p:sp>
            <p:nvSpPr>
              <p:cNvPr id="76" name="Google Shape;18625;p1449">
                <a:extLst>
                  <a:ext uri="{FF2B5EF4-FFF2-40B4-BE49-F238E27FC236}">
                    <a16:creationId xmlns:a16="http://schemas.microsoft.com/office/drawing/2014/main" id="{7887E7A6-8C83-E878-18FE-BA6E6285FA97}"/>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77" name="Google Shape;18628;p1449">
                <a:extLst>
                  <a:ext uri="{FF2B5EF4-FFF2-40B4-BE49-F238E27FC236}">
                    <a16:creationId xmlns:a16="http://schemas.microsoft.com/office/drawing/2014/main" id="{76A56344-7E7E-2BBE-9811-F242A7EDB703}"/>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78" name="Google Shape;18629;p1449">
                <a:extLst>
                  <a:ext uri="{FF2B5EF4-FFF2-40B4-BE49-F238E27FC236}">
                    <a16:creationId xmlns:a16="http://schemas.microsoft.com/office/drawing/2014/main" id="{B06551E3-8D82-28D8-AF73-09F4F80B318D}"/>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79" name="Group 78">
              <a:extLst>
                <a:ext uri="{FF2B5EF4-FFF2-40B4-BE49-F238E27FC236}">
                  <a16:creationId xmlns:a16="http://schemas.microsoft.com/office/drawing/2014/main" id="{D35AE278-1C48-536C-EB38-8A26A143C17D}"/>
                </a:ext>
              </a:extLst>
            </p:cNvPr>
            <p:cNvGrpSpPr/>
            <p:nvPr/>
          </p:nvGrpSpPr>
          <p:grpSpPr>
            <a:xfrm>
              <a:off x="4469365" y="2316950"/>
              <a:ext cx="631274" cy="634794"/>
              <a:chOff x="-877145" y="2196042"/>
              <a:chExt cx="731520" cy="735600"/>
            </a:xfrm>
          </p:grpSpPr>
          <p:sp>
            <p:nvSpPr>
              <p:cNvPr id="80" name="Google Shape;18625;p1449">
                <a:extLst>
                  <a:ext uri="{FF2B5EF4-FFF2-40B4-BE49-F238E27FC236}">
                    <a16:creationId xmlns:a16="http://schemas.microsoft.com/office/drawing/2014/main" id="{21618D10-4738-7128-5A6E-3E39CC6F79FF}"/>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1" name="Google Shape;18628;p1449">
                <a:extLst>
                  <a:ext uri="{FF2B5EF4-FFF2-40B4-BE49-F238E27FC236}">
                    <a16:creationId xmlns:a16="http://schemas.microsoft.com/office/drawing/2014/main" id="{C74BCA8F-025C-211A-B361-D3A6FD99845D}"/>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 name="Google Shape;18629;p1449">
                <a:extLst>
                  <a:ext uri="{FF2B5EF4-FFF2-40B4-BE49-F238E27FC236}">
                    <a16:creationId xmlns:a16="http://schemas.microsoft.com/office/drawing/2014/main" id="{B3C477A0-0745-0FA4-87C2-94E5B1BFEE5E}"/>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83" name="Group 82">
              <a:extLst>
                <a:ext uri="{FF2B5EF4-FFF2-40B4-BE49-F238E27FC236}">
                  <a16:creationId xmlns:a16="http://schemas.microsoft.com/office/drawing/2014/main" id="{48FE6DB9-A61E-A8A6-473F-B384255AD5ED}"/>
                </a:ext>
              </a:extLst>
            </p:cNvPr>
            <p:cNvGrpSpPr/>
            <p:nvPr/>
          </p:nvGrpSpPr>
          <p:grpSpPr>
            <a:xfrm>
              <a:off x="4469365" y="1558581"/>
              <a:ext cx="631274" cy="634794"/>
              <a:chOff x="-877145" y="2196042"/>
              <a:chExt cx="731520" cy="735600"/>
            </a:xfrm>
          </p:grpSpPr>
          <p:sp>
            <p:nvSpPr>
              <p:cNvPr id="84" name="Google Shape;18625;p1449">
                <a:extLst>
                  <a:ext uri="{FF2B5EF4-FFF2-40B4-BE49-F238E27FC236}">
                    <a16:creationId xmlns:a16="http://schemas.microsoft.com/office/drawing/2014/main" id="{F802912C-C175-A3A1-C394-C9B29C227992}"/>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5" name="Google Shape;18628;p1449">
                <a:extLst>
                  <a:ext uri="{FF2B5EF4-FFF2-40B4-BE49-F238E27FC236}">
                    <a16:creationId xmlns:a16="http://schemas.microsoft.com/office/drawing/2014/main" id="{88935C61-FF5F-A40E-7CB4-402F0AD7908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6" name="Google Shape;18629;p1449">
                <a:extLst>
                  <a:ext uri="{FF2B5EF4-FFF2-40B4-BE49-F238E27FC236}">
                    <a16:creationId xmlns:a16="http://schemas.microsoft.com/office/drawing/2014/main" id="{9AD2AF05-B0CA-74A7-3DA7-A2D7F1EC6625}"/>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87" name="Group 86">
              <a:extLst>
                <a:ext uri="{FF2B5EF4-FFF2-40B4-BE49-F238E27FC236}">
                  <a16:creationId xmlns:a16="http://schemas.microsoft.com/office/drawing/2014/main" id="{2F5CCDFE-E144-770B-0938-C05519C6F1BB}"/>
                </a:ext>
              </a:extLst>
            </p:cNvPr>
            <p:cNvGrpSpPr/>
            <p:nvPr/>
          </p:nvGrpSpPr>
          <p:grpSpPr>
            <a:xfrm>
              <a:off x="10957559" y="1524000"/>
              <a:ext cx="487847" cy="587115"/>
              <a:chOff x="10807700" y="1527213"/>
              <a:chExt cx="600385" cy="537833"/>
            </a:xfrm>
          </p:grpSpPr>
          <p:sp>
            <p:nvSpPr>
              <p:cNvPr id="88" name="Rectangle: Top Corners Rounded 87">
                <a:extLst>
                  <a:ext uri="{FF2B5EF4-FFF2-40B4-BE49-F238E27FC236}">
                    <a16:creationId xmlns:a16="http://schemas.microsoft.com/office/drawing/2014/main" id="{141C819F-F176-42EC-A052-9B6183ACB766}"/>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9" name="Rectangle 88">
                <a:extLst>
                  <a:ext uri="{FF2B5EF4-FFF2-40B4-BE49-F238E27FC236}">
                    <a16:creationId xmlns:a16="http://schemas.microsoft.com/office/drawing/2014/main" id="{0023ED85-1C4D-0A8B-F02C-C09678F05032}"/>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04</a:t>
                </a:r>
              </a:p>
            </p:txBody>
          </p:sp>
        </p:grpSp>
        <p:grpSp>
          <p:nvGrpSpPr>
            <p:cNvPr id="90" name="Group 89">
              <a:extLst>
                <a:ext uri="{FF2B5EF4-FFF2-40B4-BE49-F238E27FC236}">
                  <a16:creationId xmlns:a16="http://schemas.microsoft.com/office/drawing/2014/main" id="{17BCC0AD-67DF-C154-8A32-636947A5AD19}"/>
                </a:ext>
              </a:extLst>
            </p:cNvPr>
            <p:cNvGrpSpPr/>
            <p:nvPr/>
          </p:nvGrpSpPr>
          <p:grpSpPr>
            <a:xfrm>
              <a:off x="10957559" y="2282369"/>
              <a:ext cx="487847" cy="587115"/>
              <a:chOff x="10807700" y="1527213"/>
              <a:chExt cx="600385" cy="537833"/>
            </a:xfrm>
          </p:grpSpPr>
          <p:sp>
            <p:nvSpPr>
              <p:cNvPr id="91" name="Rectangle: Top Corners Rounded 90">
                <a:extLst>
                  <a:ext uri="{FF2B5EF4-FFF2-40B4-BE49-F238E27FC236}">
                    <a16:creationId xmlns:a16="http://schemas.microsoft.com/office/drawing/2014/main" id="{20D5EDDC-6ABD-7B8F-5793-96A7AE24CFAD}"/>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2" name="Rectangle 91">
                <a:extLst>
                  <a:ext uri="{FF2B5EF4-FFF2-40B4-BE49-F238E27FC236}">
                    <a16:creationId xmlns:a16="http://schemas.microsoft.com/office/drawing/2014/main" id="{1492A43F-DD59-0542-48CF-5AEDCC9122E2}"/>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05</a:t>
                </a:r>
              </a:p>
            </p:txBody>
          </p:sp>
        </p:grpSp>
        <p:grpSp>
          <p:nvGrpSpPr>
            <p:cNvPr id="93" name="Group 92">
              <a:extLst>
                <a:ext uri="{FF2B5EF4-FFF2-40B4-BE49-F238E27FC236}">
                  <a16:creationId xmlns:a16="http://schemas.microsoft.com/office/drawing/2014/main" id="{BDD063D4-511A-139D-7FDA-926F96D98ACD}"/>
                </a:ext>
              </a:extLst>
            </p:cNvPr>
            <p:cNvGrpSpPr/>
            <p:nvPr/>
          </p:nvGrpSpPr>
          <p:grpSpPr>
            <a:xfrm>
              <a:off x="10957559" y="3040738"/>
              <a:ext cx="487847" cy="587115"/>
              <a:chOff x="10807700" y="1527213"/>
              <a:chExt cx="600385" cy="537833"/>
            </a:xfrm>
          </p:grpSpPr>
          <p:sp>
            <p:nvSpPr>
              <p:cNvPr id="94" name="Rectangle: Top Corners Rounded 93">
                <a:extLst>
                  <a:ext uri="{FF2B5EF4-FFF2-40B4-BE49-F238E27FC236}">
                    <a16:creationId xmlns:a16="http://schemas.microsoft.com/office/drawing/2014/main" id="{C7B32F53-778A-BF84-AACA-2558FDBC221A}"/>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5" name="Rectangle 94">
                <a:extLst>
                  <a:ext uri="{FF2B5EF4-FFF2-40B4-BE49-F238E27FC236}">
                    <a16:creationId xmlns:a16="http://schemas.microsoft.com/office/drawing/2014/main" id="{E88FEE36-6755-77A5-31F9-061B45F39E44}"/>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06</a:t>
                </a:r>
              </a:p>
            </p:txBody>
          </p:sp>
        </p:grpSp>
        <p:grpSp>
          <p:nvGrpSpPr>
            <p:cNvPr id="96" name="Group 95">
              <a:extLst>
                <a:ext uri="{FF2B5EF4-FFF2-40B4-BE49-F238E27FC236}">
                  <a16:creationId xmlns:a16="http://schemas.microsoft.com/office/drawing/2014/main" id="{17D7FEFD-F392-4ABA-3C92-EB5EB666C6C0}"/>
                </a:ext>
              </a:extLst>
            </p:cNvPr>
            <p:cNvGrpSpPr/>
            <p:nvPr/>
          </p:nvGrpSpPr>
          <p:grpSpPr>
            <a:xfrm>
              <a:off x="10957559" y="3799107"/>
              <a:ext cx="487847" cy="587115"/>
              <a:chOff x="10807700" y="1527213"/>
              <a:chExt cx="600385" cy="537833"/>
            </a:xfrm>
          </p:grpSpPr>
          <p:sp>
            <p:nvSpPr>
              <p:cNvPr id="97" name="Rectangle: Top Corners Rounded 96">
                <a:extLst>
                  <a:ext uri="{FF2B5EF4-FFF2-40B4-BE49-F238E27FC236}">
                    <a16:creationId xmlns:a16="http://schemas.microsoft.com/office/drawing/2014/main" id="{48721695-EE05-7249-657C-F2B4C89C57C5}"/>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98" name="Rectangle 97">
                <a:extLst>
                  <a:ext uri="{FF2B5EF4-FFF2-40B4-BE49-F238E27FC236}">
                    <a16:creationId xmlns:a16="http://schemas.microsoft.com/office/drawing/2014/main" id="{67FBD71E-87B7-5265-E61E-364E8CC02FD0}"/>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07</a:t>
                </a:r>
              </a:p>
            </p:txBody>
          </p:sp>
        </p:grpSp>
        <p:grpSp>
          <p:nvGrpSpPr>
            <p:cNvPr id="99" name="Group 98">
              <a:extLst>
                <a:ext uri="{FF2B5EF4-FFF2-40B4-BE49-F238E27FC236}">
                  <a16:creationId xmlns:a16="http://schemas.microsoft.com/office/drawing/2014/main" id="{FE6D14A2-E135-3827-9607-F6350947A17D}"/>
                </a:ext>
              </a:extLst>
            </p:cNvPr>
            <p:cNvGrpSpPr/>
            <p:nvPr/>
          </p:nvGrpSpPr>
          <p:grpSpPr>
            <a:xfrm>
              <a:off x="10957559" y="4557475"/>
              <a:ext cx="487847" cy="587115"/>
              <a:chOff x="10807700" y="1527213"/>
              <a:chExt cx="600385" cy="537833"/>
            </a:xfrm>
          </p:grpSpPr>
          <p:sp>
            <p:nvSpPr>
              <p:cNvPr id="100" name="Rectangle: Top Corners Rounded 99">
                <a:extLst>
                  <a:ext uri="{FF2B5EF4-FFF2-40B4-BE49-F238E27FC236}">
                    <a16:creationId xmlns:a16="http://schemas.microsoft.com/office/drawing/2014/main" id="{59D4AC5A-AFE2-39C1-F024-712C572A4CD6}"/>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01" name="Rectangle 100">
                <a:extLst>
                  <a:ext uri="{FF2B5EF4-FFF2-40B4-BE49-F238E27FC236}">
                    <a16:creationId xmlns:a16="http://schemas.microsoft.com/office/drawing/2014/main" id="{E92BAD7C-FFA7-0907-618A-3A576584C4D3}"/>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08</a:t>
                </a:r>
              </a:p>
            </p:txBody>
          </p:sp>
        </p:grpSp>
        <p:grpSp>
          <p:nvGrpSpPr>
            <p:cNvPr id="102" name="Group 101">
              <a:extLst>
                <a:ext uri="{FF2B5EF4-FFF2-40B4-BE49-F238E27FC236}">
                  <a16:creationId xmlns:a16="http://schemas.microsoft.com/office/drawing/2014/main" id="{85051C62-8FAB-B5E8-9106-2E4B4F3F7350}"/>
                </a:ext>
              </a:extLst>
            </p:cNvPr>
            <p:cNvGrpSpPr/>
            <p:nvPr/>
          </p:nvGrpSpPr>
          <p:grpSpPr>
            <a:xfrm>
              <a:off x="10957558" y="5315845"/>
              <a:ext cx="489600" cy="586800"/>
              <a:chOff x="10807700" y="1527213"/>
              <a:chExt cx="600385" cy="537833"/>
            </a:xfrm>
          </p:grpSpPr>
          <p:sp>
            <p:nvSpPr>
              <p:cNvPr id="103" name="Rectangle: Top Corners Rounded 102">
                <a:extLst>
                  <a:ext uri="{FF2B5EF4-FFF2-40B4-BE49-F238E27FC236}">
                    <a16:creationId xmlns:a16="http://schemas.microsoft.com/office/drawing/2014/main" id="{D0E5BA95-750A-3294-8A4E-644C0B5CA08A}"/>
                  </a:ext>
                </a:extLst>
              </p:cNvPr>
              <p:cNvSpPr/>
              <p:nvPr/>
            </p:nvSpPr>
            <p:spPr bwMode="gray">
              <a:xfrm rot="10800000" flipH="1">
                <a:off x="10807700" y="1527213"/>
                <a:ext cx="600385" cy="537833"/>
              </a:xfrm>
              <a:prstGeom prst="round2SameRect">
                <a:avLst>
                  <a:gd name="adj1" fmla="val 23104"/>
                  <a:gd name="adj2" fmla="val 0"/>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6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04" name="Rectangle 103">
                <a:extLst>
                  <a:ext uri="{FF2B5EF4-FFF2-40B4-BE49-F238E27FC236}">
                    <a16:creationId xmlns:a16="http://schemas.microsoft.com/office/drawing/2014/main" id="{F610BAF0-5D80-3587-9649-50C7240E6149}"/>
                  </a:ext>
                </a:extLst>
              </p:cNvPr>
              <p:cNvSpPr/>
              <p:nvPr/>
            </p:nvSpPr>
            <p:spPr bwMode="gray">
              <a:xfrm rot="16200000" flipH="1">
                <a:off x="10929377" y="1511787"/>
                <a:ext cx="357031" cy="537833"/>
              </a:xfrm>
              <a:prstGeom prst="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600" b="1" i="0" u="none" strike="noStrike" kern="1200" cap="none" spc="0" normalizeH="0" baseline="0" noProof="0">
                    <a:ln>
                      <a:noFill/>
                    </a:ln>
                    <a:solidFill>
                      <a:prstClr val="white"/>
                    </a:solidFill>
                    <a:effectLst/>
                    <a:uLnTx/>
                    <a:uFillTx/>
                    <a:latin typeface="CVS Health Sans"/>
                    <a:ea typeface="+mn-ea"/>
                    <a:cs typeface="+mn-cs"/>
                  </a:rPr>
                  <a:t>09</a:t>
                </a:r>
              </a:p>
            </p:txBody>
          </p:sp>
        </p:grpSp>
        <p:grpSp>
          <p:nvGrpSpPr>
            <p:cNvPr id="105" name="Group 104">
              <a:extLst>
                <a:ext uri="{FF2B5EF4-FFF2-40B4-BE49-F238E27FC236}">
                  <a16:creationId xmlns:a16="http://schemas.microsoft.com/office/drawing/2014/main" id="{C2699C84-9D3D-4D90-10F5-4095A1A3AE32}"/>
                </a:ext>
              </a:extLst>
            </p:cNvPr>
            <p:cNvGrpSpPr/>
            <p:nvPr/>
          </p:nvGrpSpPr>
          <p:grpSpPr>
            <a:xfrm>
              <a:off x="4669106" y="1735682"/>
              <a:ext cx="231793" cy="280592"/>
              <a:chOff x="753490" y="4011902"/>
              <a:chExt cx="482600" cy="584200"/>
            </a:xfrm>
          </p:grpSpPr>
          <p:sp>
            <p:nvSpPr>
              <p:cNvPr id="106" name="Freeform: Shape 105">
                <a:extLst>
                  <a:ext uri="{FF2B5EF4-FFF2-40B4-BE49-F238E27FC236}">
                    <a16:creationId xmlns:a16="http://schemas.microsoft.com/office/drawing/2014/main" id="{46A5E7E5-6616-A62B-24BC-4BD3AB8C238A}"/>
                  </a:ext>
                </a:extLst>
              </p:cNvPr>
              <p:cNvSpPr/>
              <p:nvPr/>
            </p:nvSpPr>
            <p:spPr>
              <a:xfrm>
                <a:off x="810640" y="4069052"/>
                <a:ext cx="63500" cy="63500"/>
              </a:xfrm>
              <a:custGeom>
                <a:avLst/>
                <a:gdLst>
                  <a:gd name="connsiteX0" fmla="*/ 0 w 63500"/>
                  <a:gd name="connsiteY0" fmla="*/ 63500 h 63500"/>
                  <a:gd name="connsiteX1" fmla="*/ 63500 w 63500"/>
                  <a:gd name="connsiteY1" fmla="*/ 63500 h 63500"/>
                  <a:gd name="connsiteX2" fmla="*/ 63500 w 63500"/>
                  <a:gd name="connsiteY2" fmla="*/ 0 h 63500"/>
                </a:gdLst>
                <a:ahLst/>
                <a:cxnLst>
                  <a:cxn ang="0">
                    <a:pos x="connsiteX0" y="connsiteY0"/>
                  </a:cxn>
                  <a:cxn ang="0">
                    <a:pos x="connsiteX1" y="connsiteY1"/>
                  </a:cxn>
                  <a:cxn ang="0">
                    <a:pos x="connsiteX2" y="connsiteY2"/>
                  </a:cxn>
                </a:cxnLst>
                <a:rect l="l" t="t" r="r" b="b"/>
                <a:pathLst>
                  <a:path w="63500" h="63500">
                    <a:moveTo>
                      <a:pt x="0" y="63500"/>
                    </a:moveTo>
                    <a:lnTo>
                      <a:pt x="63500" y="63500"/>
                    </a:lnTo>
                    <a:lnTo>
                      <a:pt x="6350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07" name="Freeform: Shape 106">
                <a:extLst>
                  <a:ext uri="{FF2B5EF4-FFF2-40B4-BE49-F238E27FC236}">
                    <a16:creationId xmlns:a16="http://schemas.microsoft.com/office/drawing/2014/main" id="{BB197BE2-1BB0-8A69-D0C1-5970DEB7DBD7}"/>
                  </a:ext>
                </a:extLst>
              </p:cNvPr>
              <p:cNvSpPr/>
              <p:nvPr/>
            </p:nvSpPr>
            <p:spPr>
              <a:xfrm>
                <a:off x="943990" y="4177003"/>
                <a:ext cx="101600" cy="12700"/>
              </a:xfrm>
              <a:custGeom>
                <a:avLst/>
                <a:gdLst>
                  <a:gd name="connsiteX0" fmla="*/ 0 w 101600"/>
                  <a:gd name="connsiteY0" fmla="*/ 0 h 12700"/>
                  <a:gd name="connsiteX1" fmla="*/ 101600 w 101600"/>
                  <a:gd name="connsiteY1" fmla="*/ 0 h 12700"/>
                </a:gdLst>
                <a:ahLst/>
                <a:cxnLst>
                  <a:cxn ang="0">
                    <a:pos x="connsiteX0" y="connsiteY0"/>
                  </a:cxn>
                  <a:cxn ang="0">
                    <a:pos x="connsiteX1" y="connsiteY1"/>
                  </a:cxn>
                </a:cxnLst>
                <a:rect l="l" t="t" r="r" b="b"/>
                <a:pathLst>
                  <a:path w="101600" h="12700">
                    <a:moveTo>
                      <a:pt x="0" y="0"/>
                    </a:moveTo>
                    <a:lnTo>
                      <a:pt x="1016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08" name="Freeform: Shape 107">
                <a:extLst>
                  <a:ext uri="{FF2B5EF4-FFF2-40B4-BE49-F238E27FC236}">
                    <a16:creationId xmlns:a16="http://schemas.microsoft.com/office/drawing/2014/main" id="{85740B67-67F0-D91A-AC6B-948363059DAC}"/>
                  </a:ext>
                </a:extLst>
              </p:cNvPr>
              <p:cNvSpPr/>
              <p:nvPr/>
            </p:nvSpPr>
            <p:spPr>
              <a:xfrm>
                <a:off x="842390" y="4380203"/>
                <a:ext cx="203200" cy="12700"/>
              </a:xfrm>
              <a:custGeom>
                <a:avLst/>
                <a:gdLst>
                  <a:gd name="connsiteX0" fmla="*/ 0 w 203200"/>
                  <a:gd name="connsiteY0" fmla="*/ 0 h 12700"/>
                  <a:gd name="connsiteX1" fmla="*/ 203200 w 203200"/>
                  <a:gd name="connsiteY1" fmla="*/ 0 h 12700"/>
                </a:gdLst>
                <a:ahLst/>
                <a:cxnLst>
                  <a:cxn ang="0">
                    <a:pos x="connsiteX0" y="connsiteY0"/>
                  </a:cxn>
                  <a:cxn ang="0">
                    <a:pos x="connsiteX1" y="connsiteY1"/>
                  </a:cxn>
                </a:cxnLst>
                <a:rect l="l" t="t" r="r" b="b"/>
                <a:pathLst>
                  <a:path w="203200" h="12700">
                    <a:moveTo>
                      <a:pt x="0" y="0"/>
                    </a:moveTo>
                    <a:lnTo>
                      <a:pt x="2032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09" name="Freeform: Shape 108">
                <a:extLst>
                  <a:ext uri="{FF2B5EF4-FFF2-40B4-BE49-F238E27FC236}">
                    <a16:creationId xmlns:a16="http://schemas.microsoft.com/office/drawing/2014/main" id="{3253346E-147B-22E4-637F-7E1A01B5D69F}"/>
                  </a:ext>
                </a:extLst>
              </p:cNvPr>
              <p:cNvSpPr/>
              <p:nvPr/>
            </p:nvSpPr>
            <p:spPr>
              <a:xfrm>
                <a:off x="842390" y="4278603"/>
                <a:ext cx="203200" cy="12700"/>
              </a:xfrm>
              <a:custGeom>
                <a:avLst/>
                <a:gdLst>
                  <a:gd name="connsiteX0" fmla="*/ 0 w 203200"/>
                  <a:gd name="connsiteY0" fmla="*/ 0 h 12700"/>
                  <a:gd name="connsiteX1" fmla="*/ 203200 w 203200"/>
                  <a:gd name="connsiteY1" fmla="*/ 0 h 12700"/>
                </a:gdLst>
                <a:ahLst/>
                <a:cxnLst>
                  <a:cxn ang="0">
                    <a:pos x="connsiteX0" y="connsiteY0"/>
                  </a:cxn>
                  <a:cxn ang="0">
                    <a:pos x="connsiteX1" y="connsiteY1"/>
                  </a:cxn>
                </a:cxnLst>
                <a:rect l="l" t="t" r="r" b="b"/>
                <a:pathLst>
                  <a:path w="203200" h="12700">
                    <a:moveTo>
                      <a:pt x="0" y="0"/>
                    </a:moveTo>
                    <a:lnTo>
                      <a:pt x="2032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0" name="Freeform: Shape 109">
                <a:extLst>
                  <a:ext uri="{FF2B5EF4-FFF2-40B4-BE49-F238E27FC236}">
                    <a16:creationId xmlns:a16="http://schemas.microsoft.com/office/drawing/2014/main" id="{B445646B-3823-FDF9-BEED-5A9F51B93516}"/>
                  </a:ext>
                </a:extLst>
              </p:cNvPr>
              <p:cNvSpPr/>
              <p:nvPr/>
            </p:nvSpPr>
            <p:spPr>
              <a:xfrm>
                <a:off x="753490" y="4011902"/>
                <a:ext cx="381000" cy="508000"/>
              </a:xfrm>
              <a:custGeom>
                <a:avLst/>
                <a:gdLst>
                  <a:gd name="connsiteX0" fmla="*/ 381000 w 381000"/>
                  <a:gd name="connsiteY0" fmla="*/ 406400 h 508000"/>
                  <a:gd name="connsiteX1" fmla="*/ 381000 w 381000"/>
                  <a:gd name="connsiteY1" fmla="*/ 488950 h 508000"/>
                  <a:gd name="connsiteX2" fmla="*/ 361950 w 381000"/>
                  <a:gd name="connsiteY2" fmla="*/ 508000 h 508000"/>
                  <a:gd name="connsiteX3" fmla="*/ 19050 w 381000"/>
                  <a:gd name="connsiteY3" fmla="*/ 508000 h 508000"/>
                  <a:gd name="connsiteX4" fmla="*/ 0 w 381000"/>
                  <a:gd name="connsiteY4" fmla="*/ 488950 h 508000"/>
                  <a:gd name="connsiteX5" fmla="*/ 0 w 381000"/>
                  <a:gd name="connsiteY5" fmla="*/ 82550 h 508000"/>
                  <a:gd name="connsiteX6" fmla="*/ 5080 w 381000"/>
                  <a:gd name="connsiteY6" fmla="*/ 72390 h 508000"/>
                  <a:gd name="connsiteX7" fmla="*/ 98171 w 381000"/>
                  <a:gd name="connsiteY7" fmla="*/ 2540 h 508000"/>
                  <a:gd name="connsiteX8" fmla="*/ 105791 w 381000"/>
                  <a:gd name="connsiteY8" fmla="*/ 0 h 508000"/>
                  <a:gd name="connsiteX9" fmla="*/ 361950 w 381000"/>
                  <a:gd name="connsiteY9" fmla="*/ 0 h 508000"/>
                  <a:gd name="connsiteX10" fmla="*/ 381000 w 381000"/>
                  <a:gd name="connsiteY10" fmla="*/ 19050 h 508000"/>
                  <a:gd name="connsiteX11" fmla="*/ 381000 w 381000"/>
                  <a:gd name="connsiteY11" fmla="*/ 4064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1000" h="508000">
                    <a:moveTo>
                      <a:pt x="381000" y="406400"/>
                    </a:moveTo>
                    <a:lnTo>
                      <a:pt x="381000" y="488950"/>
                    </a:lnTo>
                    <a:cubicBezTo>
                      <a:pt x="381000" y="499491"/>
                      <a:pt x="372491" y="508000"/>
                      <a:pt x="361950" y="508000"/>
                    </a:cubicBezTo>
                    <a:lnTo>
                      <a:pt x="19050" y="508000"/>
                    </a:lnTo>
                    <a:cubicBezTo>
                      <a:pt x="8509" y="508000"/>
                      <a:pt x="0" y="499491"/>
                      <a:pt x="0" y="488950"/>
                    </a:cubicBezTo>
                    <a:lnTo>
                      <a:pt x="0" y="82550"/>
                    </a:lnTo>
                    <a:cubicBezTo>
                      <a:pt x="0" y="78613"/>
                      <a:pt x="1905" y="74803"/>
                      <a:pt x="5080" y="72390"/>
                    </a:cubicBezTo>
                    <a:lnTo>
                      <a:pt x="98171" y="2540"/>
                    </a:lnTo>
                    <a:cubicBezTo>
                      <a:pt x="100330" y="889"/>
                      <a:pt x="102997" y="0"/>
                      <a:pt x="105791" y="0"/>
                    </a:cubicBezTo>
                    <a:lnTo>
                      <a:pt x="361950" y="0"/>
                    </a:lnTo>
                    <a:cubicBezTo>
                      <a:pt x="372491" y="0"/>
                      <a:pt x="381000" y="8509"/>
                      <a:pt x="381000" y="19050"/>
                    </a:cubicBezTo>
                    <a:lnTo>
                      <a:pt x="381000" y="40640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1" name="Freeform: Shape 110">
                <a:extLst>
                  <a:ext uri="{FF2B5EF4-FFF2-40B4-BE49-F238E27FC236}">
                    <a16:creationId xmlns:a16="http://schemas.microsoft.com/office/drawing/2014/main" id="{0B50E23F-3572-4117-0E3F-CE1335DD1E58}"/>
                  </a:ext>
                </a:extLst>
              </p:cNvPr>
              <p:cNvSpPr/>
              <p:nvPr/>
            </p:nvSpPr>
            <p:spPr>
              <a:xfrm>
                <a:off x="855090" y="4088102"/>
                <a:ext cx="381000" cy="508000"/>
              </a:xfrm>
              <a:custGeom>
                <a:avLst/>
                <a:gdLst>
                  <a:gd name="connsiteX0" fmla="*/ 330200 w 381000"/>
                  <a:gd name="connsiteY0" fmla="*/ 0 h 508000"/>
                  <a:gd name="connsiteX1" fmla="*/ 361950 w 381000"/>
                  <a:gd name="connsiteY1" fmla="*/ 0 h 508000"/>
                  <a:gd name="connsiteX2" fmla="*/ 381000 w 381000"/>
                  <a:gd name="connsiteY2" fmla="*/ 19050 h 508000"/>
                  <a:gd name="connsiteX3" fmla="*/ 381000 w 381000"/>
                  <a:gd name="connsiteY3" fmla="*/ 488950 h 508000"/>
                  <a:gd name="connsiteX4" fmla="*/ 361950 w 381000"/>
                  <a:gd name="connsiteY4" fmla="*/ 508000 h 508000"/>
                  <a:gd name="connsiteX5" fmla="*/ 19050 w 381000"/>
                  <a:gd name="connsiteY5" fmla="*/ 508000 h 508000"/>
                  <a:gd name="connsiteX6" fmla="*/ 0 w 381000"/>
                  <a:gd name="connsiteY6" fmla="*/ 488950 h 508000"/>
                  <a:gd name="connsiteX7" fmla="*/ 0 w 381000"/>
                  <a:gd name="connsiteY7" fmla="*/ 43180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000" h="508000">
                    <a:moveTo>
                      <a:pt x="330200" y="0"/>
                    </a:moveTo>
                    <a:lnTo>
                      <a:pt x="361950" y="0"/>
                    </a:lnTo>
                    <a:cubicBezTo>
                      <a:pt x="372491" y="0"/>
                      <a:pt x="381000" y="8509"/>
                      <a:pt x="381000" y="19050"/>
                    </a:cubicBezTo>
                    <a:lnTo>
                      <a:pt x="381000" y="488950"/>
                    </a:lnTo>
                    <a:cubicBezTo>
                      <a:pt x="381000" y="499491"/>
                      <a:pt x="372491" y="508000"/>
                      <a:pt x="361950" y="508000"/>
                    </a:cubicBezTo>
                    <a:lnTo>
                      <a:pt x="19050" y="508000"/>
                    </a:lnTo>
                    <a:cubicBezTo>
                      <a:pt x="8509" y="508000"/>
                      <a:pt x="0" y="499491"/>
                      <a:pt x="0" y="488950"/>
                    </a:cubicBezTo>
                    <a:lnTo>
                      <a:pt x="0" y="43180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12" name="Graphic 3">
              <a:extLst>
                <a:ext uri="{FF2B5EF4-FFF2-40B4-BE49-F238E27FC236}">
                  <a16:creationId xmlns:a16="http://schemas.microsoft.com/office/drawing/2014/main" id="{7AEB9917-9237-9CE3-B258-73173FFD5FA6}"/>
                </a:ext>
              </a:extLst>
            </p:cNvPr>
            <p:cNvGrpSpPr/>
            <p:nvPr/>
          </p:nvGrpSpPr>
          <p:grpSpPr>
            <a:xfrm>
              <a:off x="4638607" y="2492008"/>
              <a:ext cx="292791" cy="284678"/>
              <a:chOff x="9639427" y="5332476"/>
              <a:chExt cx="609600" cy="592708"/>
            </a:xfrm>
            <a:noFill/>
          </p:grpSpPr>
          <p:grpSp>
            <p:nvGrpSpPr>
              <p:cNvPr id="113" name="Graphic 3">
                <a:extLst>
                  <a:ext uri="{FF2B5EF4-FFF2-40B4-BE49-F238E27FC236}">
                    <a16:creationId xmlns:a16="http://schemas.microsoft.com/office/drawing/2014/main" id="{5862E854-A276-2BCF-3431-71315F5A4718}"/>
                  </a:ext>
                </a:extLst>
              </p:cNvPr>
              <p:cNvGrpSpPr/>
              <p:nvPr/>
            </p:nvGrpSpPr>
            <p:grpSpPr>
              <a:xfrm>
                <a:off x="9639427" y="5332476"/>
                <a:ext cx="609600" cy="592708"/>
                <a:chOff x="9639427" y="5332476"/>
                <a:chExt cx="609600" cy="592708"/>
              </a:xfrm>
              <a:noFill/>
            </p:grpSpPr>
            <p:sp>
              <p:nvSpPr>
                <p:cNvPr id="120" name="Freeform: Shape 119">
                  <a:extLst>
                    <a:ext uri="{FF2B5EF4-FFF2-40B4-BE49-F238E27FC236}">
                      <a16:creationId xmlns:a16="http://schemas.microsoft.com/office/drawing/2014/main" id="{C021D5B7-31E0-6798-E6C7-2D0394852BC8}"/>
                    </a:ext>
                  </a:extLst>
                </p:cNvPr>
                <p:cNvSpPr/>
                <p:nvPr/>
              </p:nvSpPr>
              <p:spPr>
                <a:xfrm>
                  <a:off x="9685655" y="5332603"/>
                  <a:ext cx="521715" cy="507618"/>
                </a:xfrm>
                <a:custGeom>
                  <a:avLst/>
                  <a:gdLst>
                    <a:gd name="connsiteX0" fmla="*/ 0 w 521715"/>
                    <a:gd name="connsiteY0" fmla="*/ 507619 h 507618"/>
                    <a:gd name="connsiteX1" fmla="*/ 0 w 521715"/>
                    <a:gd name="connsiteY1" fmla="*/ 58293 h 507618"/>
                    <a:gd name="connsiteX2" fmla="*/ 58293 w 521715"/>
                    <a:gd name="connsiteY2" fmla="*/ 0 h 507618"/>
                    <a:gd name="connsiteX3" fmla="*/ 521715 w 521715"/>
                    <a:gd name="connsiteY3" fmla="*/ 0 h 507618"/>
                  </a:gdLst>
                  <a:ahLst/>
                  <a:cxnLst>
                    <a:cxn ang="0">
                      <a:pos x="connsiteX0" y="connsiteY0"/>
                    </a:cxn>
                    <a:cxn ang="0">
                      <a:pos x="connsiteX1" y="connsiteY1"/>
                    </a:cxn>
                    <a:cxn ang="0">
                      <a:pos x="connsiteX2" y="connsiteY2"/>
                    </a:cxn>
                    <a:cxn ang="0">
                      <a:pos x="connsiteX3" y="connsiteY3"/>
                    </a:cxn>
                  </a:cxnLst>
                  <a:rect l="l" t="t" r="r" b="b"/>
                  <a:pathLst>
                    <a:path w="521715" h="507618">
                      <a:moveTo>
                        <a:pt x="0" y="507619"/>
                      </a:moveTo>
                      <a:lnTo>
                        <a:pt x="0" y="58293"/>
                      </a:lnTo>
                      <a:cubicBezTo>
                        <a:pt x="0" y="26035"/>
                        <a:pt x="26162" y="0"/>
                        <a:pt x="58293" y="0"/>
                      </a:cubicBezTo>
                      <a:lnTo>
                        <a:pt x="521715"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1" name="Freeform: Shape 120">
                  <a:extLst>
                    <a:ext uri="{FF2B5EF4-FFF2-40B4-BE49-F238E27FC236}">
                      <a16:creationId xmlns:a16="http://schemas.microsoft.com/office/drawing/2014/main" id="{D3E97453-B8A4-399D-9E41-DAC73200287D}"/>
                    </a:ext>
                  </a:extLst>
                </p:cNvPr>
                <p:cNvSpPr/>
                <p:nvPr/>
              </p:nvSpPr>
              <p:spPr>
                <a:xfrm>
                  <a:off x="10060305" y="5332476"/>
                  <a:ext cx="188721" cy="592582"/>
                </a:xfrm>
                <a:custGeom>
                  <a:avLst/>
                  <a:gdLst>
                    <a:gd name="connsiteX0" fmla="*/ 0 w 188721"/>
                    <a:gd name="connsiteY0" fmla="*/ 508635 h 592582"/>
                    <a:gd name="connsiteX1" fmla="*/ 0 w 188721"/>
                    <a:gd name="connsiteY1" fmla="*/ 546354 h 592582"/>
                    <a:gd name="connsiteX2" fmla="*/ 46227 w 188721"/>
                    <a:gd name="connsiteY2" fmla="*/ 592582 h 592582"/>
                    <a:gd name="connsiteX3" fmla="*/ 46227 w 188721"/>
                    <a:gd name="connsiteY3" fmla="*/ 592582 h 592582"/>
                    <a:gd name="connsiteX4" fmla="*/ 92456 w 188721"/>
                    <a:gd name="connsiteY4" fmla="*/ 546354 h 592582"/>
                    <a:gd name="connsiteX5" fmla="*/ 92456 w 188721"/>
                    <a:gd name="connsiteY5" fmla="*/ 48133 h 592582"/>
                    <a:gd name="connsiteX6" fmla="*/ 140588 w 188721"/>
                    <a:gd name="connsiteY6" fmla="*/ 0 h 592582"/>
                    <a:gd name="connsiteX7" fmla="*/ 140588 w 188721"/>
                    <a:gd name="connsiteY7" fmla="*/ 0 h 592582"/>
                    <a:gd name="connsiteX8" fmla="*/ 188722 w 188721"/>
                    <a:gd name="connsiteY8" fmla="*/ 48133 h 592582"/>
                    <a:gd name="connsiteX9" fmla="*/ 188722 w 188721"/>
                    <a:gd name="connsiteY9" fmla="*/ 50419 h 592582"/>
                    <a:gd name="connsiteX10" fmla="*/ 140588 w 188721"/>
                    <a:gd name="connsiteY10" fmla="*/ 98552 h 592582"/>
                    <a:gd name="connsiteX11" fmla="*/ 138811 w 188721"/>
                    <a:gd name="connsiteY11" fmla="*/ 98552 h 5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8721" h="592582">
                      <a:moveTo>
                        <a:pt x="0" y="508635"/>
                      </a:moveTo>
                      <a:lnTo>
                        <a:pt x="0" y="546354"/>
                      </a:lnTo>
                      <a:cubicBezTo>
                        <a:pt x="0" y="571881"/>
                        <a:pt x="20701" y="592582"/>
                        <a:pt x="46227" y="592582"/>
                      </a:cubicBezTo>
                      <a:lnTo>
                        <a:pt x="46227" y="592582"/>
                      </a:lnTo>
                      <a:cubicBezTo>
                        <a:pt x="71755" y="592582"/>
                        <a:pt x="92456" y="571881"/>
                        <a:pt x="92456" y="546354"/>
                      </a:cubicBezTo>
                      <a:lnTo>
                        <a:pt x="92456" y="48133"/>
                      </a:lnTo>
                      <a:cubicBezTo>
                        <a:pt x="92456" y="21463"/>
                        <a:pt x="114046" y="0"/>
                        <a:pt x="140588" y="0"/>
                      </a:cubicBezTo>
                      <a:lnTo>
                        <a:pt x="140588" y="0"/>
                      </a:lnTo>
                      <a:cubicBezTo>
                        <a:pt x="167259" y="0"/>
                        <a:pt x="188722" y="21590"/>
                        <a:pt x="188722" y="48133"/>
                      </a:cubicBezTo>
                      <a:lnTo>
                        <a:pt x="188722" y="50419"/>
                      </a:lnTo>
                      <a:cubicBezTo>
                        <a:pt x="188722" y="77089"/>
                        <a:pt x="167132" y="98552"/>
                        <a:pt x="140588" y="98552"/>
                      </a:cubicBezTo>
                      <a:lnTo>
                        <a:pt x="138811" y="98552"/>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2" name="Freeform: Shape 121">
                  <a:extLst>
                    <a:ext uri="{FF2B5EF4-FFF2-40B4-BE49-F238E27FC236}">
                      <a16:creationId xmlns:a16="http://schemas.microsoft.com/office/drawing/2014/main" id="{7F70D8D1-2A64-D362-3D1F-DCD33C589C9A}"/>
                    </a:ext>
                  </a:extLst>
                </p:cNvPr>
                <p:cNvSpPr/>
                <p:nvPr/>
              </p:nvSpPr>
              <p:spPr>
                <a:xfrm>
                  <a:off x="9639427" y="5841238"/>
                  <a:ext cx="467105" cy="83946"/>
                </a:xfrm>
                <a:custGeom>
                  <a:avLst/>
                  <a:gdLst>
                    <a:gd name="connsiteX0" fmla="*/ 467106 w 467105"/>
                    <a:gd name="connsiteY0" fmla="*/ 83947 h 83946"/>
                    <a:gd name="connsiteX1" fmla="*/ 46228 w 467105"/>
                    <a:gd name="connsiteY1" fmla="*/ 83947 h 83946"/>
                    <a:gd name="connsiteX2" fmla="*/ 0 w 467105"/>
                    <a:gd name="connsiteY2" fmla="*/ 37719 h 83946"/>
                    <a:gd name="connsiteX3" fmla="*/ 0 w 467105"/>
                    <a:gd name="connsiteY3" fmla="*/ 0 h 83946"/>
                    <a:gd name="connsiteX4" fmla="*/ 418211 w 467105"/>
                    <a:gd name="connsiteY4" fmla="*/ 0 h 8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105" h="83946">
                      <a:moveTo>
                        <a:pt x="467106" y="83947"/>
                      </a:moveTo>
                      <a:lnTo>
                        <a:pt x="46228" y="83947"/>
                      </a:lnTo>
                      <a:cubicBezTo>
                        <a:pt x="20701" y="83947"/>
                        <a:pt x="0" y="63246"/>
                        <a:pt x="0" y="37719"/>
                      </a:cubicBezTo>
                      <a:lnTo>
                        <a:pt x="0" y="0"/>
                      </a:lnTo>
                      <a:lnTo>
                        <a:pt x="41821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14" name="Graphic 3">
                <a:extLst>
                  <a:ext uri="{FF2B5EF4-FFF2-40B4-BE49-F238E27FC236}">
                    <a16:creationId xmlns:a16="http://schemas.microsoft.com/office/drawing/2014/main" id="{67B0EA77-550B-194B-6AE2-21AF671C9640}"/>
                  </a:ext>
                </a:extLst>
              </p:cNvPr>
              <p:cNvGrpSpPr/>
              <p:nvPr/>
            </p:nvGrpSpPr>
            <p:grpSpPr>
              <a:xfrm>
                <a:off x="9978898" y="5448935"/>
                <a:ext cx="84327" cy="84454"/>
                <a:chOff x="9978898" y="5448935"/>
                <a:chExt cx="84327" cy="84454"/>
              </a:xfrm>
            </p:grpSpPr>
            <p:sp>
              <p:nvSpPr>
                <p:cNvPr id="118" name="Freeform: Shape 117">
                  <a:extLst>
                    <a:ext uri="{FF2B5EF4-FFF2-40B4-BE49-F238E27FC236}">
                      <a16:creationId xmlns:a16="http://schemas.microsoft.com/office/drawing/2014/main" id="{A43D8801-753F-5AB5-A7D3-D57E354E6E41}"/>
                    </a:ext>
                  </a:extLst>
                </p:cNvPr>
                <p:cNvSpPr/>
                <p:nvPr/>
              </p:nvSpPr>
              <p:spPr>
                <a:xfrm>
                  <a:off x="9978898" y="5448935"/>
                  <a:ext cx="84327" cy="84454"/>
                </a:xfrm>
                <a:custGeom>
                  <a:avLst/>
                  <a:gdLst>
                    <a:gd name="connsiteX0" fmla="*/ 84328 w 84327"/>
                    <a:gd name="connsiteY0" fmla="*/ 84455 h 84454"/>
                    <a:gd name="connsiteX1" fmla="*/ 0 w 84327"/>
                    <a:gd name="connsiteY1" fmla="*/ 0 h 84454"/>
                  </a:gdLst>
                  <a:ahLst/>
                  <a:cxnLst>
                    <a:cxn ang="0">
                      <a:pos x="connsiteX0" y="connsiteY0"/>
                    </a:cxn>
                    <a:cxn ang="0">
                      <a:pos x="connsiteX1" y="connsiteY1"/>
                    </a:cxn>
                  </a:cxnLst>
                  <a:rect l="l" t="t" r="r" b="b"/>
                  <a:pathLst>
                    <a:path w="84327" h="84454">
                      <a:moveTo>
                        <a:pt x="84328" y="84455"/>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9" name="Freeform: Shape 118">
                  <a:extLst>
                    <a:ext uri="{FF2B5EF4-FFF2-40B4-BE49-F238E27FC236}">
                      <a16:creationId xmlns:a16="http://schemas.microsoft.com/office/drawing/2014/main" id="{A24A1A28-44A4-4EE2-1A22-E59BC96D1617}"/>
                    </a:ext>
                  </a:extLst>
                </p:cNvPr>
                <p:cNvSpPr/>
                <p:nvPr/>
              </p:nvSpPr>
              <p:spPr>
                <a:xfrm>
                  <a:off x="9978898" y="5448935"/>
                  <a:ext cx="84327" cy="84454"/>
                </a:xfrm>
                <a:custGeom>
                  <a:avLst/>
                  <a:gdLst>
                    <a:gd name="connsiteX0" fmla="*/ 84328 w 84327"/>
                    <a:gd name="connsiteY0" fmla="*/ 0 h 84454"/>
                    <a:gd name="connsiteX1" fmla="*/ 0 w 84327"/>
                    <a:gd name="connsiteY1" fmla="*/ 84455 h 84454"/>
                  </a:gdLst>
                  <a:ahLst/>
                  <a:cxnLst>
                    <a:cxn ang="0">
                      <a:pos x="connsiteX0" y="connsiteY0"/>
                    </a:cxn>
                    <a:cxn ang="0">
                      <a:pos x="connsiteX1" y="connsiteY1"/>
                    </a:cxn>
                  </a:cxnLst>
                  <a:rect l="l" t="t" r="r" b="b"/>
                  <a:pathLst>
                    <a:path w="84327" h="84454">
                      <a:moveTo>
                        <a:pt x="84328" y="0"/>
                      </a:moveTo>
                      <a:lnTo>
                        <a:pt x="0" y="84455"/>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115" name="Freeform: Shape 114">
                <a:extLst>
                  <a:ext uri="{FF2B5EF4-FFF2-40B4-BE49-F238E27FC236}">
                    <a16:creationId xmlns:a16="http://schemas.microsoft.com/office/drawing/2014/main" id="{6A724EEF-3C8F-F9AD-8826-1D12F6211628}"/>
                  </a:ext>
                </a:extLst>
              </p:cNvPr>
              <p:cNvSpPr/>
              <p:nvPr/>
            </p:nvSpPr>
            <p:spPr>
              <a:xfrm>
                <a:off x="9777984" y="5671312"/>
                <a:ext cx="108203" cy="108203"/>
              </a:xfrm>
              <a:custGeom>
                <a:avLst/>
                <a:gdLst>
                  <a:gd name="connsiteX0" fmla="*/ 108204 w 108203"/>
                  <a:gd name="connsiteY0" fmla="*/ 54102 h 108203"/>
                  <a:gd name="connsiteX1" fmla="*/ 54102 w 108203"/>
                  <a:gd name="connsiteY1" fmla="*/ 108204 h 108203"/>
                  <a:gd name="connsiteX2" fmla="*/ 0 w 108203"/>
                  <a:gd name="connsiteY2" fmla="*/ 54102 h 108203"/>
                  <a:gd name="connsiteX3" fmla="*/ 54102 w 108203"/>
                  <a:gd name="connsiteY3" fmla="*/ 0 h 108203"/>
                  <a:gd name="connsiteX4" fmla="*/ 108204 w 108203"/>
                  <a:gd name="connsiteY4" fmla="*/ 54102 h 10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03" h="108203">
                    <a:moveTo>
                      <a:pt x="108204" y="54102"/>
                    </a:moveTo>
                    <a:cubicBezTo>
                      <a:pt x="108204" y="83982"/>
                      <a:pt x="83981" y="108204"/>
                      <a:pt x="54102" y="108204"/>
                    </a:cubicBezTo>
                    <a:cubicBezTo>
                      <a:pt x="24222" y="108204"/>
                      <a:pt x="0" y="83982"/>
                      <a:pt x="0" y="54102"/>
                    </a:cubicBezTo>
                    <a:cubicBezTo>
                      <a:pt x="0" y="24223"/>
                      <a:pt x="24222" y="0"/>
                      <a:pt x="54102" y="0"/>
                    </a:cubicBezTo>
                    <a:cubicBezTo>
                      <a:pt x="83981" y="0"/>
                      <a:pt x="108204" y="24222"/>
                      <a:pt x="108204" y="54102"/>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6" name="Freeform: Shape 115">
                <a:extLst>
                  <a:ext uri="{FF2B5EF4-FFF2-40B4-BE49-F238E27FC236}">
                    <a16:creationId xmlns:a16="http://schemas.microsoft.com/office/drawing/2014/main" id="{052ADA79-4924-64C8-3A01-0E79F830C54E}"/>
                  </a:ext>
                </a:extLst>
              </p:cNvPr>
              <p:cNvSpPr/>
              <p:nvPr/>
            </p:nvSpPr>
            <p:spPr>
              <a:xfrm>
                <a:off x="9829800" y="5425059"/>
                <a:ext cx="192278" cy="353694"/>
              </a:xfrm>
              <a:custGeom>
                <a:avLst/>
                <a:gdLst>
                  <a:gd name="connsiteX0" fmla="*/ 192278 w 192278"/>
                  <a:gd name="connsiteY0" fmla="*/ 353695 h 353694"/>
                  <a:gd name="connsiteX1" fmla="*/ 192278 w 192278"/>
                  <a:gd name="connsiteY1" fmla="*/ 298069 h 353694"/>
                  <a:gd name="connsiteX2" fmla="*/ 140843 w 192278"/>
                  <a:gd name="connsiteY2" fmla="*/ 214884 h 353694"/>
                  <a:gd name="connsiteX3" fmla="*/ 51435 w 192278"/>
                  <a:gd name="connsiteY3" fmla="*/ 170307 h 353694"/>
                  <a:gd name="connsiteX4" fmla="*/ 0 w 192278"/>
                  <a:gd name="connsiteY4" fmla="*/ 87122 h 353694"/>
                  <a:gd name="connsiteX5" fmla="*/ 0 w 192278"/>
                  <a:gd name="connsiteY5" fmla="*/ 0 h 3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278" h="353694">
                    <a:moveTo>
                      <a:pt x="192278" y="353695"/>
                    </a:moveTo>
                    <a:lnTo>
                      <a:pt x="192278" y="298069"/>
                    </a:lnTo>
                    <a:cubicBezTo>
                      <a:pt x="192278" y="262763"/>
                      <a:pt x="172339" y="230632"/>
                      <a:pt x="140843" y="214884"/>
                    </a:cubicBezTo>
                    <a:lnTo>
                      <a:pt x="51435" y="170307"/>
                    </a:lnTo>
                    <a:cubicBezTo>
                      <a:pt x="19939" y="154559"/>
                      <a:pt x="0" y="122301"/>
                      <a:pt x="0" y="87122"/>
                    </a:cubicBez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7" name="Freeform: Shape 116">
                <a:extLst>
                  <a:ext uri="{FF2B5EF4-FFF2-40B4-BE49-F238E27FC236}">
                    <a16:creationId xmlns:a16="http://schemas.microsoft.com/office/drawing/2014/main" id="{360BFBBE-9C94-BC7F-20CC-D397CB79A701}"/>
                  </a:ext>
                </a:extLst>
              </p:cNvPr>
              <p:cNvSpPr/>
              <p:nvPr/>
            </p:nvSpPr>
            <p:spPr>
              <a:xfrm>
                <a:off x="9787890" y="5423789"/>
                <a:ext cx="83692" cy="41782"/>
              </a:xfrm>
              <a:custGeom>
                <a:avLst/>
                <a:gdLst>
                  <a:gd name="connsiteX0" fmla="*/ 83693 w 83692"/>
                  <a:gd name="connsiteY0" fmla="*/ 41783 h 41782"/>
                  <a:gd name="connsiteX1" fmla="*/ 41783 w 83692"/>
                  <a:gd name="connsiteY1" fmla="*/ 0 h 41782"/>
                  <a:gd name="connsiteX2" fmla="*/ 0 w 83692"/>
                  <a:gd name="connsiteY2" fmla="*/ 41783 h 41782"/>
                </a:gdLst>
                <a:ahLst/>
                <a:cxnLst>
                  <a:cxn ang="0">
                    <a:pos x="connsiteX0" y="connsiteY0"/>
                  </a:cxn>
                  <a:cxn ang="0">
                    <a:pos x="connsiteX1" y="connsiteY1"/>
                  </a:cxn>
                  <a:cxn ang="0">
                    <a:pos x="connsiteX2" y="connsiteY2"/>
                  </a:cxn>
                </a:cxnLst>
                <a:rect l="l" t="t" r="r" b="b"/>
                <a:pathLst>
                  <a:path w="83692" h="41782">
                    <a:moveTo>
                      <a:pt x="83693" y="41783"/>
                    </a:moveTo>
                    <a:lnTo>
                      <a:pt x="41783" y="0"/>
                    </a:lnTo>
                    <a:lnTo>
                      <a:pt x="0" y="41783"/>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23" name="Graphic 3">
              <a:extLst>
                <a:ext uri="{FF2B5EF4-FFF2-40B4-BE49-F238E27FC236}">
                  <a16:creationId xmlns:a16="http://schemas.microsoft.com/office/drawing/2014/main" id="{9658D706-9B39-BE75-3E14-8D771A8CCAA6}"/>
                </a:ext>
              </a:extLst>
            </p:cNvPr>
            <p:cNvGrpSpPr/>
            <p:nvPr/>
          </p:nvGrpSpPr>
          <p:grpSpPr>
            <a:xfrm>
              <a:off x="4646567" y="3267456"/>
              <a:ext cx="276871" cy="250520"/>
              <a:chOff x="5193919" y="5368163"/>
              <a:chExt cx="576452" cy="521589"/>
            </a:xfrm>
            <a:noFill/>
          </p:grpSpPr>
          <p:grpSp>
            <p:nvGrpSpPr>
              <p:cNvPr id="124" name="Graphic 3">
                <a:extLst>
                  <a:ext uri="{FF2B5EF4-FFF2-40B4-BE49-F238E27FC236}">
                    <a16:creationId xmlns:a16="http://schemas.microsoft.com/office/drawing/2014/main" id="{561F1341-2F75-873C-9216-9B3CEC4DB681}"/>
                  </a:ext>
                </a:extLst>
              </p:cNvPr>
              <p:cNvGrpSpPr/>
              <p:nvPr/>
            </p:nvGrpSpPr>
            <p:grpSpPr>
              <a:xfrm>
                <a:off x="5468283" y="5537580"/>
                <a:ext cx="302087" cy="302385"/>
                <a:chOff x="5468283" y="5537580"/>
                <a:chExt cx="302087" cy="302385"/>
              </a:xfrm>
              <a:noFill/>
            </p:grpSpPr>
            <p:sp>
              <p:nvSpPr>
                <p:cNvPr id="133" name="Freeform: Shape 132">
                  <a:extLst>
                    <a:ext uri="{FF2B5EF4-FFF2-40B4-BE49-F238E27FC236}">
                      <a16:creationId xmlns:a16="http://schemas.microsoft.com/office/drawing/2014/main" id="{F1F1AE28-8C46-BF28-7DA6-239BFA10557F}"/>
                    </a:ext>
                  </a:extLst>
                </p:cNvPr>
                <p:cNvSpPr/>
                <p:nvPr/>
              </p:nvSpPr>
              <p:spPr>
                <a:xfrm>
                  <a:off x="5468283" y="5537580"/>
                  <a:ext cx="302087" cy="302385"/>
                </a:xfrm>
                <a:custGeom>
                  <a:avLst/>
                  <a:gdLst>
                    <a:gd name="connsiteX0" fmla="*/ 42373 w 302087"/>
                    <a:gd name="connsiteY0" fmla="*/ 184912 h 302385"/>
                    <a:gd name="connsiteX1" fmla="*/ 844 w 302087"/>
                    <a:gd name="connsiteY1" fmla="*/ 287020 h 302385"/>
                    <a:gd name="connsiteX2" fmla="*/ 15322 w 302087"/>
                    <a:gd name="connsiteY2" fmla="*/ 301498 h 302385"/>
                    <a:gd name="connsiteX3" fmla="*/ 117430 w 302087"/>
                    <a:gd name="connsiteY3" fmla="*/ 259969 h 302385"/>
                    <a:gd name="connsiteX4" fmla="*/ 291039 w 302087"/>
                    <a:gd name="connsiteY4" fmla="*/ 86233 h 302385"/>
                    <a:gd name="connsiteX5" fmla="*/ 291039 w 302087"/>
                    <a:gd name="connsiteY5" fmla="*/ 33020 h 302385"/>
                    <a:gd name="connsiteX6" fmla="*/ 269068 w 302087"/>
                    <a:gd name="connsiteY6" fmla="*/ 11049 h 302385"/>
                    <a:gd name="connsiteX7" fmla="*/ 215855 w 302087"/>
                    <a:gd name="connsiteY7" fmla="*/ 11049 h 302385"/>
                    <a:gd name="connsiteX8" fmla="*/ 42246 w 302087"/>
                    <a:gd name="connsiteY8" fmla="*/ 184785 h 30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2087" h="302385">
                      <a:moveTo>
                        <a:pt x="42373" y="184912"/>
                      </a:moveTo>
                      <a:lnTo>
                        <a:pt x="844" y="287020"/>
                      </a:lnTo>
                      <a:cubicBezTo>
                        <a:pt x="-2839" y="296164"/>
                        <a:pt x="6178" y="305308"/>
                        <a:pt x="15322" y="301498"/>
                      </a:cubicBezTo>
                      <a:lnTo>
                        <a:pt x="117430" y="259969"/>
                      </a:lnTo>
                      <a:lnTo>
                        <a:pt x="291039" y="86233"/>
                      </a:lnTo>
                      <a:cubicBezTo>
                        <a:pt x="305771" y="71501"/>
                        <a:pt x="305771" y="47752"/>
                        <a:pt x="291039" y="33020"/>
                      </a:cubicBezTo>
                      <a:lnTo>
                        <a:pt x="269068" y="11049"/>
                      </a:lnTo>
                      <a:cubicBezTo>
                        <a:pt x="254336" y="-3683"/>
                        <a:pt x="230587" y="-3683"/>
                        <a:pt x="215855" y="11049"/>
                      </a:cubicBezTo>
                      <a:lnTo>
                        <a:pt x="42246" y="184785"/>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4" name="Freeform: Shape 133">
                  <a:extLst>
                    <a:ext uri="{FF2B5EF4-FFF2-40B4-BE49-F238E27FC236}">
                      <a16:creationId xmlns:a16="http://schemas.microsoft.com/office/drawing/2014/main" id="{823C7A10-5DD6-7CA2-C213-97AC90C46FDD}"/>
                    </a:ext>
                  </a:extLst>
                </p:cNvPr>
                <p:cNvSpPr/>
                <p:nvPr/>
              </p:nvSpPr>
              <p:spPr>
                <a:xfrm>
                  <a:off x="5662168" y="5570982"/>
                  <a:ext cx="75184" cy="75056"/>
                </a:xfrm>
                <a:custGeom>
                  <a:avLst/>
                  <a:gdLst>
                    <a:gd name="connsiteX0" fmla="*/ 75184 w 75184"/>
                    <a:gd name="connsiteY0" fmla="*/ 75057 h 75056"/>
                    <a:gd name="connsiteX1" fmla="*/ 0 w 75184"/>
                    <a:gd name="connsiteY1" fmla="*/ 0 h 75056"/>
                  </a:gdLst>
                  <a:ahLst/>
                  <a:cxnLst>
                    <a:cxn ang="0">
                      <a:pos x="connsiteX0" y="connsiteY0"/>
                    </a:cxn>
                    <a:cxn ang="0">
                      <a:pos x="connsiteX1" y="connsiteY1"/>
                    </a:cxn>
                  </a:cxnLst>
                  <a:rect l="l" t="t" r="r" b="b"/>
                  <a:pathLst>
                    <a:path w="75184" h="75056">
                      <a:moveTo>
                        <a:pt x="75184" y="75057"/>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5" name="Freeform: Shape 134">
                  <a:extLst>
                    <a:ext uri="{FF2B5EF4-FFF2-40B4-BE49-F238E27FC236}">
                      <a16:creationId xmlns:a16="http://schemas.microsoft.com/office/drawing/2014/main" id="{0C16E778-5B7C-9E74-095C-76CCC7BE1359}"/>
                    </a:ext>
                  </a:extLst>
                </p:cNvPr>
                <p:cNvSpPr/>
                <p:nvPr/>
              </p:nvSpPr>
              <p:spPr>
                <a:xfrm>
                  <a:off x="5510657" y="5722492"/>
                  <a:ext cx="75183" cy="75184"/>
                </a:xfrm>
                <a:custGeom>
                  <a:avLst/>
                  <a:gdLst>
                    <a:gd name="connsiteX0" fmla="*/ 0 w 75183"/>
                    <a:gd name="connsiteY0" fmla="*/ 0 h 75184"/>
                    <a:gd name="connsiteX1" fmla="*/ 46736 w 75183"/>
                    <a:gd name="connsiteY1" fmla="*/ 46736 h 75184"/>
                    <a:gd name="connsiteX2" fmla="*/ 75184 w 75183"/>
                    <a:gd name="connsiteY2" fmla="*/ 75184 h 75184"/>
                  </a:gdLst>
                  <a:ahLst/>
                  <a:cxnLst>
                    <a:cxn ang="0">
                      <a:pos x="connsiteX0" y="connsiteY0"/>
                    </a:cxn>
                    <a:cxn ang="0">
                      <a:pos x="connsiteX1" y="connsiteY1"/>
                    </a:cxn>
                    <a:cxn ang="0">
                      <a:pos x="connsiteX2" y="connsiteY2"/>
                    </a:cxn>
                  </a:cxnLst>
                  <a:rect l="l" t="t" r="r" b="b"/>
                  <a:pathLst>
                    <a:path w="75183" h="75184">
                      <a:moveTo>
                        <a:pt x="0" y="0"/>
                      </a:moveTo>
                      <a:lnTo>
                        <a:pt x="46736" y="46736"/>
                      </a:lnTo>
                      <a:lnTo>
                        <a:pt x="75184" y="75184"/>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125" name="Freeform: Shape 124">
                <a:extLst>
                  <a:ext uri="{FF2B5EF4-FFF2-40B4-BE49-F238E27FC236}">
                    <a16:creationId xmlns:a16="http://schemas.microsoft.com/office/drawing/2014/main" id="{72E8C838-CD1D-81D6-1544-4DD13C6747C8}"/>
                  </a:ext>
                </a:extLst>
              </p:cNvPr>
              <p:cNvSpPr/>
              <p:nvPr/>
            </p:nvSpPr>
            <p:spPr>
              <a:xfrm>
                <a:off x="5548249" y="5608447"/>
                <a:ext cx="151511" cy="151637"/>
              </a:xfrm>
              <a:custGeom>
                <a:avLst/>
                <a:gdLst>
                  <a:gd name="connsiteX0" fmla="*/ 0 w 151511"/>
                  <a:gd name="connsiteY0" fmla="*/ 151638 h 151637"/>
                  <a:gd name="connsiteX1" fmla="*/ 151511 w 151511"/>
                  <a:gd name="connsiteY1" fmla="*/ 0 h 151637"/>
                </a:gdLst>
                <a:ahLst/>
                <a:cxnLst>
                  <a:cxn ang="0">
                    <a:pos x="connsiteX0" y="connsiteY0"/>
                  </a:cxn>
                  <a:cxn ang="0">
                    <a:pos x="connsiteX1" y="connsiteY1"/>
                  </a:cxn>
                </a:cxnLst>
                <a:rect l="l" t="t" r="r" b="b"/>
                <a:pathLst>
                  <a:path w="151511" h="151637">
                    <a:moveTo>
                      <a:pt x="0" y="151638"/>
                    </a:moveTo>
                    <a:lnTo>
                      <a:pt x="151511"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6" name="Freeform: Shape 125">
                <a:extLst>
                  <a:ext uri="{FF2B5EF4-FFF2-40B4-BE49-F238E27FC236}">
                    <a16:creationId xmlns:a16="http://schemas.microsoft.com/office/drawing/2014/main" id="{C6EA2188-B104-20AA-A49A-D85B97A496D7}"/>
                  </a:ext>
                </a:extLst>
              </p:cNvPr>
              <p:cNvSpPr/>
              <p:nvPr/>
            </p:nvSpPr>
            <p:spPr>
              <a:xfrm>
                <a:off x="5384165" y="5476875"/>
                <a:ext cx="178308" cy="12700"/>
              </a:xfrm>
              <a:custGeom>
                <a:avLst/>
                <a:gdLst>
                  <a:gd name="connsiteX0" fmla="*/ 0 w 178308"/>
                  <a:gd name="connsiteY0" fmla="*/ 0 h 12700"/>
                  <a:gd name="connsiteX1" fmla="*/ 178308 w 178308"/>
                  <a:gd name="connsiteY1" fmla="*/ 0 h 12700"/>
                </a:gdLst>
                <a:ahLst/>
                <a:cxnLst>
                  <a:cxn ang="0">
                    <a:pos x="connsiteX0" y="connsiteY0"/>
                  </a:cxn>
                  <a:cxn ang="0">
                    <a:pos x="connsiteX1" y="connsiteY1"/>
                  </a:cxn>
                </a:cxnLst>
                <a:rect l="l" t="t" r="r" b="b"/>
                <a:pathLst>
                  <a:path w="178308" h="12700">
                    <a:moveTo>
                      <a:pt x="0" y="0"/>
                    </a:moveTo>
                    <a:lnTo>
                      <a:pt x="178308"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7" name="Freeform: Shape 126">
                <a:extLst>
                  <a:ext uri="{FF2B5EF4-FFF2-40B4-BE49-F238E27FC236}">
                    <a16:creationId xmlns:a16="http://schemas.microsoft.com/office/drawing/2014/main" id="{D74549B0-A864-E133-0988-D604EB16781A}"/>
                  </a:ext>
                </a:extLst>
              </p:cNvPr>
              <p:cNvSpPr/>
              <p:nvPr/>
            </p:nvSpPr>
            <p:spPr>
              <a:xfrm>
                <a:off x="5384165" y="5628386"/>
                <a:ext cx="118110" cy="12700"/>
              </a:xfrm>
              <a:custGeom>
                <a:avLst/>
                <a:gdLst>
                  <a:gd name="connsiteX0" fmla="*/ 0 w 118110"/>
                  <a:gd name="connsiteY0" fmla="*/ 0 h 12700"/>
                  <a:gd name="connsiteX1" fmla="*/ 118110 w 118110"/>
                  <a:gd name="connsiteY1" fmla="*/ 0 h 12700"/>
                </a:gdLst>
                <a:ahLst/>
                <a:cxnLst>
                  <a:cxn ang="0">
                    <a:pos x="connsiteX0" y="connsiteY0"/>
                  </a:cxn>
                  <a:cxn ang="0">
                    <a:pos x="connsiteX1" y="connsiteY1"/>
                  </a:cxn>
                </a:cxnLst>
                <a:rect l="l" t="t" r="r" b="b"/>
                <a:pathLst>
                  <a:path w="118110" h="12700">
                    <a:moveTo>
                      <a:pt x="0" y="0"/>
                    </a:moveTo>
                    <a:lnTo>
                      <a:pt x="11811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8" name="Freeform: Shape 127">
                <a:extLst>
                  <a:ext uri="{FF2B5EF4-FFF2-40B4-BE49-F238E27FC236}">
                    <a16:creationId xmlns:a16="http://schemas.microsoft.com/office/drawing/2014/main" id="{3153EF9D-EE36-F881-3F84-7CB0D03F0FE0}"/>
                  </a:ext>
                </a:extLst>
              </p:cNvPr>
              <p:cNvSpPr/>
              <p:nvPr/>
            </p:nvSpPr>
            <p:spPr>
              <a:xfrm>
                <a:off x="5384165" y="5779897"/>
                <a:ext cx="46482" cy="12700"/>
              </a:xfrm>
              <a:custGeom>
                <a:avLst/>
                <a:gdLst>
                  <a:gd name="connsiteX0" fmla="*/ 0 w 46482"/>
                  <a:gd name="connsiteY0" fmla="*/ 0 h 12700"/>
                  <a:gd name="connsiteX1" fmla="*/ 46482 w 46482"/>
                  <a:gd name="connsiteY1" fmla="*/ 0 h 12700"/>
                </a:gdLst>
                <a:ahLst/>
                <a:cxnLst>
                  <a:cxn ang="0">
                    <a:pos x="connsiteX0" y="connsiteY0"/>
                  </a:cxn>
                  <a:cxn ang="0">
                    <a:pos x="connsiteX1" y="connsiteY1"/>
                  </a:cxn>
                </a:cxnLst>
                <a:rect l="l" t="t" r="r" b="b"/>
                <a:pathLst>
                  <a:path w="46482" h="12700">
                    <a:moveTo>
                      <a:pt x="0" y="0"/>
                    </a:moveTo>
                    <a:lnTo>
                      <a:pt x="46482"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9" name="Freeform: Shape 128">
                <a:extLst>
                  <a:ext uri="{FF2B5EF4-FFF2-40B4-BE49-F238E27FC236}">
                    <a16:creationId xmlns:a16="http://schemas.microsoft.com/office/drawing/2014/main" id="{7EC196AF-3C94-2F22-6BD3-265508DBC5EB}"/>
                  </a:ext>
                </a:extLst>
              </p:cNvPr>
              <p:cNvSpPr/>
              <p:nvPr/>
            </p:nvSpPr>
            <p:spPr>
              <a:xfrm>
                <a:off x="5193919" y="5368163"/>
                <a:ext cx="430021" cy="521589"/>
              </a:xfrm>
              <a:custGeom>
                <a:avLst/>
                <a:gdLst>
                  <a:gd name="connsiteX0" fmla="*/ 430022 w 430021"/>
                  <a:gd name="connsiteY0" fmla="*/ 163830 h 521589"/>
                  <a:gd name="connsiteX1" fmla="*/ 428879 w 430021"/>
                  <a:gd name="connsiteY1" fmla="*/ 27686 h 521589"/>
                  <a:gd name="connsiteX2" fmla="*/ 401193 w 430021"/>
                  <a:gd name="connsiteY2" fmla="*/ 0 h 521589"/>
                  <a:gd name="connsiteX3" fmla="*/ 27686 w 430021"/>
                  <a:gd name="connsiteY3" fmla="*/ 0 h 521589"/>
                  <a:gd name="connsiteX4" fmla="*/ 0 w 430021"/>
                  <a:gd name="connsiteY4" fmla="*/ 27686 h 521589"/>
                  <a:gd name="connsiteX5" fmla="*/ 0 w 430021"/>
                  <a:gd name="connsiteY5" fmla="*/ 493903 h 521589"/>
                  <a:gd name="connsiteX6" fmla="*/ 27686 w 430021"/>
                  <a:gd name="connsiteY6" fmla="*/ 521589 h 521589"/>
                  <a:gd name="connsiteX7" fmla="*/ 400558 w 430021"/>
                  <a:gd name="connsiteY7" fmla="*/ 521589 h 521589"/>
                  <a:gd name="connsiteX8" fmla="*/ 430022 w 430021"/>
                  <a:gd name="connsiteY8" fmla="*/ 492125 h 521589"/>
                  <a:gd name="connsiteX9" fmla="*/ 430022 w 430021"/>
                  <a:gd name="connsiteY9" fmla="*/ 455422 h 52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0021" h="521589">
                    <a:moveTo>
                      <a:pt x="430022" y="163830"/>
                    </a:moveTo>
                    <a:lnTo>
                      <a:pt x="428879" y="27686"/>
                    </a:lnTo>
                    <a:cubicBezTo>
                      <a:pt x="428879" y="12446"/>
                      <a:pt x="416433" y="0"/>
                      <a:pt x="401193" y="0"/>
                    </a:cubicBezTo>
                    <a:lnTo>
                      <a:pt x="27686" y="0"/>
                    </a:lnTo>
                    <a:cubicBezTo>
                      <a:pt x="12446" y="0"/>
                      <a:pt x="0" y="12446"/>
                      <a:pt x="0" y="27686"/>
                    </a:cubicBezTo>
                    <a:lnTo>
                      <a:pt x="0" y="493903"/>
                    </a:lnTo>
                    <a:cubicBezTo>
                      <a:pt x="0" y="509143"/>
                      <a:pt x="12446" y="521589"/>
                      <a:pt x="27686" y="521589"/>
                    </a:cubicBezTo>
                    <a:lnTo>
                      <a:pt x="400558" y="521589"/>
                    </a:lnTo>
                    <a:cubicBezTo>
                      <a:pt x="416814" y="521589"/>
                      <a:pt x="430022" y="508381"/>
                      <a:pt x="430022" y="492125"/>
                    </a:cubicBezTo>
                    <a:lnTo>
                      <a:pt x="430022" y="455422"/>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0" name="Freeform: Shape 129">
                <a:extLst>
                  <a:ext uri="{FF2B5EF4-FFF2-40B4-BE49-F238E27FC236}">
                    <a16:creationId xmlns:a16="http://schemas.microsoft.com/office/drawing/2014/main" id="{0A85F505-7450-F9CD-69F8-3A0134AB365A}"/>
                  </a:ext>
                </a:extLst>
              </p:cNvPr>
              <p:cNvSpPr/>
              <p:nvPr/>
            </p:nvSpPr>
            <p:spPr>
              <a:xfrm>
                <a:off x="5258180" y="5449189"/>
                <a:ext cx="53721" cy="36195"/>
              </a:xfrm>
              <a:custGeom>
                <a:avLst/>
                <a:gdLst>
                  <a:gd name="connsiteX0" fmla="*/ 0 w 53721"/>
                  <a:gd name="connsiteY0" fmla="*/ 18669 h 36195"/>
                  <a:gd name="connsiteX1" fmla="*/ 17526 w 53721"/>
                  <a:gd name="connsiteY1" fmla="*/ 36195 h 36195"/>
                  <a:gd name="connsiteX2" fmla="*/ 53721 w 53721"/>
                  <a:gd name="connsiteY2" fmla="*/ 0 h 36195"/>
                </a:gdLst>
                <a:ahLst/>
                <a:cxnLst>
                  <a:cxn ang="0">
                    <a:pos x="connsiteX0" y="connsiteY0"/>
                  </a:cxn>
                  <a:cxn ang="0">
                    <a:pos x="connsiteX1" y="connsiteY1"/>
                  </a:cxn>
                  <a:cxn ang="0">
                    <a:pos x="connsiteX2" y="connsiteY2"/>
                  </a:cxn>
                </a:cxnLst>
                <a:rect l="l" t="t" r="r" b="b"/>
                <a:pathLst>
                  <a:path w="53721" h="36195">
                    <a:moveTo>
                      <a:pt x="0" y="18669"/>
                    </a:moveTo>
                    <a:lnTo>
                      <a:pt x="17526" y="36195"/>
                    </a:lnTo>
                    <a:lnTo>
                      <a:pt x="5372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1" name="Freeform: Shape 130">
                <a:extLst>
                  <a:ext uri="{FF2B5EF4-FFF2-40B4-BE49-F238E27FC236}">
                    <a16:creationId xmlns:a16="http://schemas.microsoft.com/office/drawing/2014/main" id="{F0A3DC14-D32B-2360-AFAA-6DA0B378EB7C}"/>
                  </a:ext>
                </a:extLst>
              </p:cNvPr>
              <p:cNvSpPr/>
              <p:nvPr/>
            </p:nvSpPr>
            <p:spPr>
              <a:xfrm>
                <a:off x="5258180" y="5601208"/>
                <a:ext cx="53721" cy="36067"/>
              </a:xfrm>
              <a:custGeom>
                <a:avLst/>
                <a:gdLst>
                  <a:gd name="connsiteX0" fmla="*/ 0 w 53721"/>
                  <a:gd name="connsiteY0" fmla="*/ 18669 h 36067"/>
                  <a:gd name="connsiteX1" fmla="*/ 17526 w 53721"/>
                  <a:gd name="connsiteY1" fmla="*/ 36068 h 36067"/>
                  <a:gd name="connsiteX2" fmla="*/ 53721 w 53721"/>
                  <a:gd name="connsiteY2" fmla="*/ 0 h 36067"/>
                </a:gdLst>
                <a:ahLst/>
                <a:cxnLst>
                  <a:cxn ang="0">
                    <a:pos x="connsiteX0" y="connsiteY0"/>
                  </a:cxn>
                  <a:cxn ang="0">
                    <a:pos x="connsiteX1" y="connsiteY1"/>
                  </a:cxn>
                  <a:cxn ang="0">
                    <a:pos x="connsiteX2" y="connsiteY2"/>
                  </a:cxn>
                </a:cxnLst>
                <a:rect l="l" t="t" r="r" b="b"/>
                <a:pathLst>
                  <a:path w="53721" h="36067">
                    <a:moveTo>
                      <a:pt x="0" y="18669"/>
                    </a:moveTo>
                    <a:lnTo>
                      <a:pt x="17526" y="36068"/>
                    </a:lnTo>
                    <a:lnTo>
                      <a:pt x="5372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2" name="Freeform: Shape 131">
                <a:extLst>
                  <a:ext uri="{FF2B5EF4-FFF2-40B4-BE49-F238E27FC236}">
                    <a16:creationId xmlns:a16="http://schemas.microsoft.com/office/drawing/2014/main" id="{3A116C5B-0AB0-8C7B-F529-BAA937B8733A}"/>
                  </a:ext>
                </a:extLst>
              </p:cNvPr>
              <p:cNvSpPr/>
              <p:nvPr/>
            </p:nvSpPr>
            <p:spPr>
              <a:xfrm>
                <a:off x="5258180" y="5753100"/>
                <a:ext cx="53721" cy="36195"/>
              </a:xfrm>
              <a:custGeom>
                <a:avLst/>
                <a:gdLst>
                  <a:gd name="connsiteX0" fmla="*/ 0 w 53721"/>
                  <a:gd name="connsiteY0" fmla="*/ 18796 h 36195"/>
                  <a:gd name="connsiteX1" fmla="*/ 17526 w 53721"/>
                  <a:gd name="connsiteY1" fmla="*/ 36195 h 36195"/>
                  <a:gd name="connsiteX2" fmla="*/ 53721 w 53721"/>
                  <a:gd name="connsiteY2" fmla="*/ 0 h 36195"/>
                </a:gdLst>
                <a:ahLst/>
                <a:cxnLst>
                  <a:cxn ang="0">
                    <a:pos x="connsiteX0" y="connsiteY0"/>
                  </a:cxn>
                  <a:cxn ang="0">
                    <a:pos x="connsiteX1" y="connsiteY1"/>
                  </a:cxn>
                  <a:cxn ang="0">
                    <a:pos x="connsiteX2" y="connsiteY2"/>
                  </a:cxn>
                </a:cxnLst>
                <a:rect l="l" t="t" r="r" b="b"/>
                <a:pathLst>
                  <a:path w="53721" h="36195">
                    <a:moveTo>
                      <a:pt x="0" y="18796"/>
                    </a:moveTo>
                    <a:lnTo>
                      <a:pt x="17526" y="36195"/>
                    </a:lnTo>
                    <a:lnTo>
                      <a:pt x="53721"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36" name="Graphic 3">
              <a:extLst>
                <a:ext uri="{FF2B5EF4-FFF2-40B4-BE49-F238E27FC236}">
                  <a16:creationId xmlns:a16="http://schemas.microsoft.com/office/drawing/2014/main" id="{A3208915-300E-22A9-465D-D136A0CAFB31}"/>
                </a:ext>
              </a:extLst>
            </p:cNvPr>
            <p:cNvGrpSpPr/>
            <p:nvPr/>
          </p:nvGrpSpPr>
          <p:grpSpPr>
            <a:xfrm>
              <a:off x="4656186" y="4002384"/>
              <a:ext cx="257633" cy="297402"/>
              <a:chOff x="4083011" y="4171396"/>
              <a:chExt cx="535319" cy="618408"/>
            </a:xfrm>
            <a:noFill/>
          </p:grpSpPr>
          <p:sp>
            <p:nvSpPr>
              <p:cNvPr id="137" name="Freeform: Shape 136">
                <a:extLst>
                  <a:ext uri="{FF2B5EF4-FFF2-40B4-BE49-F238E27FC236}">
                    <a16:creationId xmlns:a16="http://schemas.microsoft.com/office/drawing/2014/main" id="{6E7046F9-29CF-AC07-2406-42B6836D44BD}"/>
                  </a:ext>
                </a:extLst>
              </p:cNvPr>
              <p:cNvSpPr/>
              <p:nvPr/>
            </p:nvSpPr>
            <p:spPr>
              <a:xfrm>
                <a:off x="4306570" y="4274463"/>
                <a:ext cx="311760" cy="413717"/>
              </a:xfrm>
              <a:custGeom>
                <a:avLst/>
                <a:gdLst>
                  <a:gd name="connsiteX0" fmla="*/ 0 w 311760"/>
                  <a:gd name="connsiteY0" fmla="*/ 387326 h 413717"/>
                  <a:gd name="connsiteX1" fmla="*/ 3937 w 311760"/>
                  <a:gd name="connsiteY1" fmla="*/ 389231 h 413717"/>
                  <a:gd name="connsiteX2" fmla="*/ 19685 w 311760"/>
                  <a:gd name="connsiteY2" fmla="*/ 386564 h 413717"/>
                  <a:gd name="connsiteX3" fmla="*/ 39497 w 311760"/>
                  <a:gd name="connsiteY3" fmla="*/ 364466 h 413717"/>
                  <a:gd name="connsiteX4" fmla="*/ 73914 w 311760"/>
                  <a:gd name="connsiteY4" fmla="*/ 352908 h 413717"/>
                  <a:gd name="connsiteX5" fmla="*/ 79248 w 311760"/>
                  <a:gd name="connsiteY5" fmla="*/ 353925 h 413717"/>
                  <a:gd name="connsiteX6" fmla="*/ 106807 w 311760"/>
                  <a:gd name="connsiteY6" fmla="*/ 377420 h 413717"/>
                  <a:gd name="connsiteX7" fmla="*/ 116967 w 311760"/>
                  <a:gd name="connsiteY7" fmla="*/ 405233 h 413717"/>
                  <a:gd name="connsiteX8" fmla="*/ 130556 w 311760"/>
                  <a:gd name="connsiteY8" fmla="*/ 413615 h 413717"/>
                  <a:gd name="connsiteX9" fmla="*/ 162306 w 311760"/>
                  <a:gd name="connsiteY9" fmla="*/ 407138 h 413717"/>
                  <a:gd name="connsiteX10" fmla="*/ 171577 w 311760"/>
                  <a:gd name="connsiteY10" fmla="*/ 394057 h 413717"/>
                  <a:gd name="connsiteX11" fmla="*/ 170053 w 311760"/>
                  <a:gd name="connsiteY11" fmla="*/ 364466 h 413717"/>
                  <a:gd name="connsiteX12" fmla="*/ 186182 w 311760"/>
                  <a:gd name="connsiteY12" fmla="*/ 331954 h 413717"/>
                  <a:gd name="connsiteX13" fmla="*/ 190627 w 311760"/>
                  <a:gd name="connsiteY13" fmla="*/ 328906 h 413717"/>
                  <a:gd name="connsiteX14" fmla="*/ 226822 w 311760"/>
                  <a:gd name="connsiteY14" fmla="*/ 325985 h 413717"/>
                  <a:gd name="connsiteX15" fmla="*/ 253746 w 311760"/>
                  <a:gd name="connsiteY15" fmla="*/ 338558 h 413717"/>
                  <a:gd name="connsiteX16" fmla="*/ 269367 w 311760"/>
                  <a:gd name="connsiteY16" fmla="*/ 334875 h 413717"/>
                  <a:gd name="connsiteX17" fmla="*/ 287274 w 311760"/>
                  <a:gd name="connsiteY17" fmla="*/ 307824 h 413717"/>
                  <a:gd name="connsiteX18" fmla="*/ 284607 w 311760"/>
                  <a:gd name="connsiteY18" fmla="*/ 292076 h 413717"/>
                  <a:gd name="connsiteX19" fmla="*/ 262509 w 311760"/>
                  <a:gd name="connsiteY19" fmla="*/ 272264 h 413717"/>
                  <a:gd name="connsiteX20" fmla="*/ 250952 w 311760"/>
                  <a:gd name="connsiteY20" fmla="*/ 237846 h 413717"/>
                  <a:gd name="connsiteX21" fmla="*/ 251968 w 311760"/>
                  <a:gd name="connsiteY21" fmla="*/ 232513 h 413717"/>
                  <a:gd name="connsiteX22" fmla="*/ 275463 w 311760"/>
                  <a:gd name="connsiteY22" fmla="*/ 204954 h 413717"/>
                  <a:gd name="connsiteX23" fmla="*/ 303276 w 311760"/>
                  <a:gd name="connsiteY23" fmla="*/ 194794 h 413717"/>
                  <a:gd name="connsiteX24" fmla="*/ 311658 w 311760"/>
                  <a:gd name="connsiteY24" fmla="*/ 181205 h 413717"/>
                  <a:gd name="connsiteX25" fmla="*/ 305181 w 311760"/>
                  <a:gd name="connsiteY25" fmla="*/ 149455 h 413717"/>
                  <a:gd name="connsiteX26" fmla="*/ 292100 w 311760"/>
                  <a:gd name="connsiteY26" fmla="*/ 140183 h 413717"/>
                  <a:gd name="connsiteX27" fmla="*/ 262509 w 311760"/>
                  <a:gd name="connsiteY27" fmla="*/ 141708 h 413717"/>
                  <a:gd name="connsiteX28" fmla="*/ 229997 w 311760"/>
                  <a:gd name="connsiteY28" fmla="*/ 125579 h 413717"/>
                  <a:gd name="connsiteX29" fmla="*/ 226949 w 311760"/>
                  <a:gd name="connsiteY29" fmla="*/ 121133 h 413717"/>
                  <a:gd name="connsiteX30" fmla="*/ 224028 w 311760"/>
                  <a:gd name="connsiteY30" fmla="*/ 84939 h 413717"/>
                  <a:gd name="connsiteX31" fmla="*/ 236601 w 311760"/>
                  <a:gd name="connsiteY31" fmla="*/ 58015 h 413717"/>
                  <a:gd name="connsiteX32" fmla="*/ 232918 w 311760"/>
                  <a:gd name="connsiteY32" fmla="*/ 42394 h 413717"/>
                  <a:gd name="connsiteX33" fmla="*/ 205867 w 311760"/>
                  <a:gd name="connsiteY33" fmla="*/ 24487 h 413717"/>
                  <a:gd name="connsiteX34" fmla="*/ 190119 w 311760"/>
                  <a:gd name="connsiteY34" fmla="*/ 27154 h 413717"/>
                  <a:gd name="connsiteX35" fmla="*/ 170307 w 311760"/>
                  <a:gd name="connsiteY35" fmla="*/ 49252 h 413717"/>
                  <a:gd name="connsiteX36" fmla="*/ 135890 w 311760"/>
                  <a:gd name="connsiteY36" fmla="*/ 60808 h 413717"/>
                  <a:gd name="connsiteX37" fmla="*/ 130556 w 311760"/>
                  <a:gd name="connsiteY37" fmla="*/ 59793 h 413717"/>
                  <a:gd name="connsiteX38" fmla="*/ 102997 w 311760"/>
                  <a:gd name="connsiteY38" fmla="*/ 36298 h 413717"/>
                  <a:gd name="connsiteX39" fmla="*/ 92837 w 311760"/>
                  <a:gd name="connsiteY39" fmla="*/ 8485 h 413717"/>
                  <a:gd name="connsiteX40" fmla="*/ 79248 w 311760"/>
                  <a:gd name="connsiteY40" fmla="*/ 102 h 413717"/>
                  <a:gd name="connsiteX41" fmla="*/ 47498 w 311760"/>
                  <a:gd name="connsiteY41" fmla="*/ 6580 h 413717"/>
                  <a:gd name="connsiteX42" fmla="*/ 38227 w 311760"/>
                  <a:gd name="connsiteY42" fmla="*/ 19661 h 413717"/>
                  <a:gd name="connsiteX43" fmla="*/ 38227 w 311760"/>
                  <a:gd name="connsiteY43" fmla="*/ 19661 h 413717"/>
                  <a:gd name="connsiteX44" fmla="*/ 39751 w 311760"/>
                  <a:gd name="connsiteY44" fmla="*/ 49252 h 413717"/>
                  <a:gd name="connsiteX45" fmla="*/ 23622 w 311760"/>
                  <a:gd name="connsiteY45" fmla="*/ 81764 h 413717"/>
                  <a:gd name="connsiteX46" fmla="*/ 8382 w 311760"/>
                  <a:gd name="connsiteY46" fmla="*/ 92051 h 4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11760" h="413717">
                    <a:moveTo>
                      <a:pt x="0" y="387326"/>
                    </a:moveTo>
                    <a:lnTo>
                      <a:pt x="3937" y="389231"/>
                    </a:lnTo>
                    <a:cubicBezTo>
                      <a:pt x="9144" y="392152"/>
                      <a:pt x="15748" y="391008"/>
                      <a:pt x="19685" y="386564"/>
                    </a:cubicBezTo>
                    <a:lnTo>
                      <a:pt x="39497" y="364466"/>
                    </a:lnTo>
                    <a:cubicBezTo>
                      <a:pt x="48133" y="354814"/>
                      <a:pt x="61214" y="350496"/>
                      <a:pt x="73914" y="352908"/>
                    </a:cubicBezTo>
                    <a:lnTo>
                      <a:pt x="79248" y="353925"/>
                    </a:lnTo>
                    <a:cubicBezTo>
                      <a:pt x="91948" y="356338"/>
                      <a:pt x="102362" y="365355"/>
                      <a:pt x="106807" y="377420"/>
                    </a:cubicBezTo>
                    <a:lnTo>
                      <a:pt x="116967" y="405233"/>
                    </a:lnTo>
                    <a:cubicBezTo>
                      <a:pt x="118999" y="410821"/>
                      <a:pt x="124714" y="414377"/>
                      <a:pt x="130556" y="413615"/>
                    </a:cubicBezTo>
                    <a:cubicBezTo>
                      <a:pt x="141351" y="412218"/>
                      <a:pt x="152019" y="410058"/>
                      <a:pt x="162306" y="407138"/>
                    </a:cubicBezTo>
                    <a:cubicBezTo>
                      <a:pt x="168021" y="405487"/>
                      <a:pt x="171831" y="400026"/>
                      <a:pt x="171577" y="394057"/>
                    </a:cubicBezTo>
                    <a:lnTo>
                      <a:pt x="170053" y="364466"/>
                    </a:lnTo>
                    <a:cubicBezTo>
                      <a:pt x="169418" y="351512"/>
                      <a:pt x="175514" y="339193"/>
                      <a:pt x="186182" y="331954"/>
                    </a:cubicBezTo>
                    <a:lnTo>
                      <a:pt x="190627" y="328906"/>
                    </a:lnTo>
                    <a:cubicBezTo>
                      <a:pt x="201295" y="321667"/>
                      <a:pt x="215011" y="320651"/>
                      <a:pt x="226822" y="325985"/>
                    </a:cubicBezTo>
                    <a:lnTo>
                      <a:pt x="253746" y="338558"/>
                    </a:lnTo>
                    <a:cubicBezTo>
                      <a:pt x="259207" y="341098"/>
                      <a:pt x="265684" y="339574"/>
                      <a:pt x="269367" y="334875"/>
                    </a:cubicBezTo>
                    <a:cubicBezTo>
                      <a:pt x="275971" y="326366"/>
                      <a:pt x="281940" y="317349"/>
                      <a:pt x="287274" y="307824"/>
                    </a:cubicBezTo>
                    <a:cubicBezTo>
                      <a:pt x="290195" y="302617"/>
                      <a:pt x="289052" y="296013"/>
                      <a:pt x="284607" y="292076"/>
                    </a:cubicBezTo>
                    <a:lnTo>
                      <a:pt x="262509" y="272264"/>
                    </a:lnTo>
                    <a:cubicBezTo>
                      <a:pt x="252857" y="263627"/>
                      <a:pt x="248539" y="250546"/>
                      <a:pt x="250952" y="237846"/>
                    </a:cubicBezTo>
                    <a:lnTo>
                      <a:pt x="251968" y="232513"/>
                    </a:lnTo>
                    <a:cubicBezTo>
                      <a:pt x="254381" y="219813"/>
                      <a:pt x="263398" y="209399"/>
                      <a:pt x="275463" y="204954"/>
                    </a:cubicBezTo>
                    <a:lnTo>
                      <a:pt x="303276" y="194794"/>
                    </a:lnTo>
                    <a:cubicBezTo>
                      <a:pt x="308864" y="192762"/>
                      <a:pt x="312420" y="187046"/>
                      <a:pt x="311658" y="181205"/>
                    </a:cubicBezTo>
                    <a:cubicBezTo>
                      <a:pt x="310261" y="170410"/>
                      <a:pt x="308102" y="159742"/>
                      <a:pt x="305181" y="149455"/>
                    </a:cubicBezTo>
                    <a:cubicBezTo>
                      <a:pt x="303530" y="143740"/>
                      <a:pt x="298069" y="139930"/>
                      <a:pt x="292100" y="140183"/>
                    </a:cubicBezTo>
                    <a:lnTo>
                      <a:pt x="262509" y="141708"/>
                    </a:lnTo>
                    <a:cubicBezTo>
                      <a:pt x="249555" y="142343"/>
                      <a:pt x="237236" y="136246"/>
                      <a:pt x="229997" y="125579"/>
                    </a:cubicBezTo>
                    <a:lnTo>
                      <a:pt x="226949" y="121133"/>
                    </a:lnTo>
                    <a:cubicBezTo>
                      <a:pt x="219710" y="110466"/>
                      <a:pt x="218694" y="96750"/>
                      <a:pt x="224028" y="84939"/>
                    </a:cubicBezTo>
                    <a:lnTo>
                      <a:pt x="236601" y="58015"/>
                    </a:lnTo>
                    <a:cubicBezTo>
                      <a:pt x="239141" y="52554"/>
                      <a:pt x="237617" y="46077"/>
                      <a:pt x="232918" y="42394"/>
                    </a:cubicBezTo>
                    <a:cubicBezTo>
                      <a:pt x="224409" y="35790"/>
                      <a:pt x="215392" y="29821"/>
                      <a:pt x="205867" y="24487"/>
                    </a:cubicBezTo>
                    <a:cubicBezTo>
                      <a:pt x="200660" y="21566"/>
                      <a:pt x="194056" y="22708"/>
                      <a:pt x="190119" y="27154"/>
                    </a:cubicBezTo>
                    <a:lnTo>
                      <a:pt x="170307" y="49252"/>
                    </a:lnTo>
                    <a:cubicBezTo>
                      <a:pt x="161671" y="58904"/>
                      <a:pt x="148590" y="63221"/>
                      <a:pt x="135890" y="60808"/>
                    </a:cubicBezTo>
                    <a:lnTo>
                      <a:pt x="130556" y="59793"/>
                    </a:lnTo>
                    <a:cubicBezTo>
                      <a:pt x="117856" y="57380"/>
                      <a:pt x="107442" y="48363"/>
                      <a:pt x="102997" y="36298"/>
                    </a:cubicBezTo>
                    <a:lnTo>
                      <a:pt x="92837" y="8485"/>
                    </a:lnTo>
                    <a:cubicBezTo>
                      <a:pt x="90805" y="2896"/>
                      <a:pt x="85090" y="-659"/>
                      <a:pt x="79248" y="102"/>
                    </a:cubicBezTo>
                    <a:cubicBezTo>
                      <a:pt x="68453" y="1500"/>
                      <a:pt x="57785" y="3658"/>
                      <a:pt x="47498" y="6580"/>
                    </a:cubicBezTo>
                    <a:cubicBezTo>
                      <a:pt x="41783" y="8231"/>
                      <a:pt x="37973" y="13692"/>
                      <a:pt x="38227" y="19661"/>
                    </a:cubicBezTo>
                    <a:lnTo>
                      <a:pt x="38227" y="19661"/>
                    </a:lnTo>
                    <a:lnTo>
                      <a:pt x="39751" y="49252"/>
                    </a:lnTo>
                    <a:cubicBezTo>
                      <a:pt x="40386" y="62206"/>
                      <a:pt x="34290" y="74525"/>
                      <a:pt x="23622" y="81764"/>
                    </a:cubicBezTo>
                    <a:lnTo>
                      <a:pt x="8382" y="92051"/>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8" name="Freeform: Shape 137">
                <a:extLst>
                  <a:ext uri="{FF2B5EF4-FFF2-40B4-BE49-F238E27FC236}">
                    <a16:creationId xmlns:a16="http://schemas.microsoft.com/office/drawing/2014/main" id="{9651F45A-2B2C-4E46-6380-B791B23E15FF}"/>
                  </a:ext>
                </a:extLst>
              </p:cNvPr>
              <p:cNvSpPr/>
              <p:nvPr/>
            </p:nvSpPr>
            <p:spPr>
              <a:xfrm>
                <a:off x="4359783" y="4395868"/>
                <a:ext cx="132366" cy="170668"/>
              </a:xfrm>
              <a:custGeom>
                <a:avLst/>
                <a:gdLst>
                  <a:gd name="connsiteX0" fmla="*/ 9017 w 132366"/>
                  <a:gd name="connsiteY0" fmla="*/ 9000 h 170668"/>
                  <a:gd name="connsiteX1" fmla="*/ 70104 w 132366"/>
                  <a:gd name="connsiteY1" fmla="*/ 3158 h 170668"/>
                  <a:gd name="connsiteX2" fmla="*/ 131826 w 132366"/>
                  <a:gd name="connsiteY2" fmla="*/ 94725 h 170668"/>
                  <a:gd name="connsiteX3" fmla="*/ 24003 w 132366"/>
                  <a:gd name="connsiteY3" fmla="*/ 167496 h 170668"/>
                  <a:gd name="connsiteX4" fmla="*/ 0 w 132366"/>
                  <a:gd name="connsiteY4" fmla="*/ 156574 h 170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66" h="170668">
                    <a:moveTo>
                      <a:pt x="9017" y="9000"/>
                    </a:moveTo>
                    <a:cubicBezTo>
                      <a:pt x="27178" y="-17"/>
                      <a:pt x="48641" y="-2811"/>
                      <a:pt x="70104" y="3158"/>
                    </a:cubicBezTo>
                    <a:cubicBezTo>
                      <a:pt x="110109" y="14207"/>
                      <a:pt x="136525" y="53577"/>
                      <a:pt x="131826" y="94725"/>
                    </a:cubicBezTo>
                    <a:cubicBezTo>
                      <a:pt x="125857" y="147176"/>
                      <a:pt x="74803" y="181593"/>
                      <a:pt x="24003" y="167496"/>
                    </a:cubicBezTo>
                    <a:cubicBezTo>
                      <a:pt x="15367" y="165083"/>
                      <a:pt x="7239" y="161273"/>
                      <a:pt x="0" y="156574"/>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139" name="Graphic 3">
                <a:extLst>
                  <a:ext uri="{FF2B5EF4-FFF2-40B4-BE49-F238E27FC236}">
                    <a16:creationId xmlns:a16="http://schemas.microsoft.com/office/drawing/2014/main" id="{7F92022A-3047-C94F-2E94-3B9D95A4693E}"/>
                  </a:ext>
                </a:extLst>
              </p:cNvPr>
              <p:cNvGrpSpPr/>
              <p:nvPr/>
            </p:nvGrpSpPr>
            <p:grpSpPr>
              <a:xfrm>
                <a:off x="4083011" y="4171396"/>
                <a:ext cx="252066" cy="618408"/>
                <a:chOff x="4083011" y="4171396"/>
                <a:chExt cx="252066" cy="618408"/>
              </a:xfrm>
              <a:noFill/>
            </p:grpSpPr>
            <p:sp>
              <p:nvSpPr>
                <p:cNvPr id="140" name="Freeform: Shape 139">
                  <a:extLst>
                    <a:ext uri="{FF2B5EF4-FFF2-40B4-BE49-F238E27FC236}">
                      <a16:creationId xmlns:a16="http://schemas.microsoft.com/office/drawing/2014/main" id="{1565243B-E599-2141-233D-8745E521C81F}"/>
                    </a:ext>
                  </a:extLst>
                </p:cNvPr>
                <p:cNvSpPr/>
                <p:nvPr/>
              </p:nvSpPr>
              <p:spPr>
                <a:xfrm rot="-4179000">
                  <a:off x="4150177" y="4188392"/>
                  <a:ext cx="119126" cy="119126"/>
                </a:xfrm>
                <a:custGeom>
                  <a:avLst/>
                  <a:gdLst>
                    <a:gd name="connsiteX0" fmla="*/ 119126 w 119126"/>
                    <a:gd name="connsiteY0" fmla="*/ 59563 h 119126"/>
                    <a:gd name="connsiteX1" fmla="*/ 59563 w 119126"/>
                    <a:gd name="connsiteY1" fmla="*/ 119126 h 119126"/>
                    <a:gd name="connsiteX2" fmla="*/ 0 w 119126"/>
                    <a:gd name="connsiteY2" fmla="*/ 59563 h 119126"/>
                    <a:gd name="connsiteX3" fmla="*/ 59563 w 119126"/>
                    <a:gd name="connsiteY3" fmla="*/ 0 h 119126"/>
                    <a:gd name="connsiteX4" fmla="*/ 119126 w 119126"/>
                    <a:gd name="connsiteY4" fmla="*/ 59563 h 119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126" h="119126">
                      <a:moveTo>
                        <a:pt x="119126" y="59563"/>
                      </a:moveTo>
                      <a:cubicBezTo>
                        <a:pt x="119126" y="92459"/>
                        <a:pt x="92459" y="119126"/>
                        <a:pt x="59563" y="119126"/>
                      </a:cubicBezTo>
                      <a:cubicBezTo>
                        <a:pt x="26667" y="119126"/>
                        <a:pt x="0" y="92459"/>
                        <a:pt x="0" y="59563"/>
                      </a:cubicBezTo>
                      <a:cubicBezTo>
                        <a:pt x="0" y="26668"/>
                        <a:pt x="26667" y="0"/>
                        <a:pt x="59563" y="0"/>
                      </a:cubicBezTo>
                      <a:cubicBezTo>
                        <a:pt x="92459" y="0"/>
                        <a:pt x="119126" y="26668"/>
                        <a:pt x="119126" y="5956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1" name="Freeform: Shape 140">
                  <a:extLst>
                    <a:ext uri="{FF2B5EF4-FFF2-40B4-BE49-F238E27FC236}">
                      <a16:creationId xmlns:a16="http://schemas.microsoft.com/office/drawing/2014/main" id="{476D1FF9-5122-B166-DF9A-67575A50265B}"/>
                    </a:ext>
                  </a:extLst>
                </p:cNvPr>
                <p:cNvSpPr/>
                <p:nvPr/>
              </p:nvSpPr>
              <p:spPr>
                <a:xfrm>
                  <a:off x="4083011" y="4344667"/>
                  <a:ext cx="252066" cy="230507"/>
                </a:xfrm>
                <a:custGeom>
                  <a:avLst/>
                  <a:gdLst>
                    <a:gd name="connsiteX0" fmla="*/ 58840 w 252066"/>
                    <a:gd name="connsiteY0" fmla="*/ 230000 h 230507"/>
                    <a:gd name="connsiteX1" fmla="*/ 58840 w 252066"/>
                    <a:gd name="connsiteY1" fmla="*/ 230000 h 230507"/>
                    <a:gd name="connsiteX2" fmla="*/ 7785 w 252066"/>
                    <a:gd name="connsiteY2" fmla="*/ 194821 h 230507"/>
                    <a:gd name="connsiteX3" fmla="*/ 3722 w 252066"/>
                    <a:gd name="connsiteY3" fmla="*/ 173739 h 230507"/>
                    <a:gd name="connsiteX4" fmla="*/ 38 w 252066"/>
                    <a:gd name="connsiteY4" fmla="*/ 70107 h 230507"/>
                    <a:gd name="connsiteX5" fmla="*/ 47536 w 252066"/>
                    <a:gd name="connsiteY5" fmla="*/ 9274 h 230507"/>
                    <a:gd name="connsiteX6" fmla="*/ 126404 w 252066"/>
                    <a:gd name="connsiteY6" fmla="*/ 3 h 230507"/>
                    <a:gd name="connsiteX7" fmla="*/ 205017 w 252066"/>
                    <a:gd name="connsiteY7" fmla="*/ 9655 h 230507"/>
                    <a:gd name="connsiteX8" fmla="*/ 252006 w 252066"/>
                    <a:gd name="connsiteY8" fmla="*/ 70869 h 230507"/>
                    <a:gd name="connsiteX9" fmla="*/ 247561 w 252066"/>
                    <a:gd name="connsiteY9" fmla="*/ 174374 h 230507"/>
                    <a:gd name="connsiteX10" fmla="*/ 242228 w 252066"/>
                    <a:gd name="connsiteY10" fmla="*/ 198250 h 230507"/>
                    <a:gd name="connsiteX11" fmla="*/ 193333 w 252066"/>
                    <a:gd name="connsiteY11" fmla="*/ 230508 h 230507"/>
                    <a:gd name="connsiteX12" fmla="*/ 193333 w 252066"/>
                    <a:gd name="connsiteY12" fmla="*/ 230508 h 23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066" h="230507">
                      <a:moveTo>
                        <a:pt x="58840" y="230000"/>
                      </a:moveTo>
                      <a:lnTo>
                        <a:pt x="58840" y="230000"/>
                      </a:lnTo>
                      <a:cubicBezTo>
                        <a:pt x="36106" y="230127"/>
                        <a:pt x="15405" y="216284"/>
                        <a:pt x="7785" y="194821"/>
                      </a:cubicBezTo>
                      <a:cubicBezTo>
                        <a:pt x="5373" y="188090"/>
                        <a:pt x="3975" y="180978"/>
                        <a:pt x="3722" y="173739"/>
                      </a:cubicBezTo>
                      <a:lnTo>
                        <a:pt x="38" y="70107"/>
                      </a:lnTo>
                      <a:cubicBezTo>
                        <a:pt x="-977" y="42675"/>
                        <a:pt x="18199" y="17529"/>
                        <a:pt x="47536" y="9274"/>
                      </a:cubicBezTo>
                      <a:cubicBezTo>
                        <a:pt x="66460" y="3940"/>
                        <a:pt x="91986" y="-124"/>
                        <a:pt x="126404" y="3"/>
                      </a:cubicBezTo>
                      <a:cubicBezTo>
                        <a:pt x="160693" y="3"/>
                        <a:pt x="186221" y="4194"/>
                        <a:pt x="205017" y="9655"/>
                      </a:cubicBezTo>
                      <a:cubicBezTo>
                        <a:pt x="234227" y="18164"/>
                        <a:pt x="253277" y="43437"/>
                        <a:pt x="252006" y="70869"/>
                      </a:cubicBezTo>
                      <a:lnTo>
                        <a:pt x="247561" y="174374"/>
                      </a:lnTo>
                      <a:cubicBezTo>
                        <a:pt x="247180" y="182629"/>
                        <a:pt x="245403" y="190630"/>
                        <a:pt x="242228" y="198250"/>
                      </a:cubicBezTo>
                      <a:cubicBezTo>
                        <a:pt x="234099" y="217935"/>
                        <a:pt x="214668" y="230508"/>
                        <a:pt x="193333" y="230508"/>
                      </a:cubicBezTo>
                      <a:lnTo>
                        <a:pt x="193333" y="230508"/>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2" name="Freeform: Shape 141">
                  <a:extLst>
                    <a:ext uri="{FF2B5EF4-FFF2-40B4-BE49-F238E27FC236}">
                      <a16:creationId xmlns:a16="http://schemas.microsoft.com/office/drawing/2014/main" id="{9FBC55E1-EFD1-9C43-B8A8-507C4AF59F27}"/>
                    </a:ext>
                  </a:extLst>
                </p:cNvPr>
                <p:cNvSpPr/>
                <p:nvPr/>
              </p:nvSpPr>
              <p:spPr>
                <a:xfrm>
                  <a:off x="4207636" y="4430776"/>
                  <a:ext cx="71373" cy="359028"/>
                </a:xfrm>
                <a:custGeom>
                  <a:avLst/>
                  <a:gdLst>
                    <a:gd name="connsiteX0" fmla="*/ 635 w 71373"/>
                    <a:gd name="connsiteY0" fmla="*/ 175514 h 359028"/>
                    <a:gd name="connsiteX1" fmla="*/ 0 w 71373"/>
                    <a:gd name="connsiteY1" fmla="*/ 336931 h 359028"/>
                    <a:gd name="connsiteX2" fmla="*/ 21971 w 71373"/>
                    <a:gd name="connsiteY2" fmla="*/ 359029 h 359028"/>
                    <a:gd name="connsiteX3" fmla="*/ 41021 w 71373"/>
                    <a:gd name="connsiteY3" fmla="*/ 359029 h 359028"/>
                    <a:gd name="connsiteX4" fmla="*/ 62992 w 71373"/>
                    <a:gd name="connsiteY4" fmla="*/ 337566 h 359028"/>
                    <a:gd name="connsiteX5" fmla="*/ 71374 w 71373"/>
                    <a:gd name="connsiteY5" fmla="*/ 0 h 35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373" h="359028">
                      <a:moveTo>
                        <a:pt x="635" y="175514"/>
                      </a:moveTo>
                      <a:lnTo>
                        <a:pt x="0" y="336931"/>
                      </a:lnTo>
                      <a:cubicBezTo>
                        <a:pt x="0" y="349123"/>
                        <a:pt x="9779" y="359029"/>
                        <a:pt x="21971" y="359029"/>
                      </a:cubicBezTo>
                      <a:lnTo>
                        <a:pt x="41021" y="359029"/>
                      </a:lnTo>
                      <a:cubicBezTo>
                        <a:pt x="52959" y="359029"/>
                        <a:pt x="62738" y="349504"/>
                        <a:pt x="62992" y="337566"/>
                      </a:cubicBezTo>
                      <a:lnTo>
                        <a:pt x="71374"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3" name="Freeform: Shape 142">
                  <a:extLst>
                    <a:ext uri="{FF2B5EF4-FFF2-40B4-BE49-F238E27FC236}">
                      <a16:creationId xmlns:a16="http://schemas.microsoft.com/office/drawing/2014/main" id="{EDA75788-3029-36D2-C68C-4EDDD357E9FC}"/>
                    </a:ext>
                  </a:extLst>
                </p:cNvPr>
                <p:cNvSpPr/>
                <p:nvPr/>
              </p:nvSpPr>
              <p:spPr>
                <a:xfrm>
                  <a:off x="4138929" y="4430395"/>
                  <a:ext cx="68707" cy="359409"/>
                </a:xfrm>
                <a:custGeom>
                  <a:avLst/>
                  <a:gdLst>
                    <a:gd name="connsiteX0" fmla="*/ 0 w 68707"/>
                    <a:gd name="connsiteY0" fmla="*/ 0 h 359409"/>
                    <a:gd name="connsiteX1" fmla="*/ 5842 w 68707"/>
                    <a:gd name="connsiteY1" fmla="*/ 337820 h 359409"/>
                    <a:gd name="connsiteX2" fmla="*/ 27813 w 68707"/>
                    <a:gd name="connsiteY2" fmla="*/ 359410 h 359409"/>
                    <a:gd name="connsiteX3" fmla="*/ 46736 w 68707"/>
                    <a:gd name="connsiteY3" fmla="*/ 359410 h 359409"/>
                    <a:gd name="connsiteX4" fmla="*/ 68707 w 68707"/>
                    <a:gd name="connsiteY4" fmla="*/ 337439 h 359409"/>
                    <a:gd name="connsiteX5" fmla="*/ 68707 w 68707"/>
                    <a:gd name="connsiteY5" fmla="*/ 300609 h 35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707" h="359409">
                      <a:moveTo>
                        <a:pt x="0" y="0"/>
                      </a:moveTo>
                      <a:lnTo>
                        <a:pt x="5842" y="337820"/>
                      </a:lnTo>
                      <a:cubicBezTo>
                        <a:pt x="6096" y="349758"/>
                        <a:pt x="15875" y="359410"/>
                        <a:pt x="27813" y="359410"/>
                      </a:cubicBezTo>
                      <a:lnTo>
                        <a:pt x="46736" y="359410"/>
                      </a:lnTo>
                      <a:cubicBezTo>
                        <a:pt x="58928" y="359410"/>
                        <a:pt x="68707" y="349631"/>
                        <a:pt x="68707" y="337439"/>
                      </a:cubicBezTo>
                      <a:lnTo>
                        <a:pt x="68707" y="300609"/>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144" name="Graphic 3">
              <a:extLst>
                <a:ext uri="{FF2B5EF4-FFF2-40B4-BE49-F238E27FC236}">
                  <a16:creationId xmlns:a16="http://schemas.microsoft.com/office/drawing/2014/main" id="{EC17401B-DC74-5155-EA82-818DC1874B55}"/>
                </a:ext>
              </a:extLst>
            </p:cNvPr>
            <p:cNvGrpSpPr/>
            <p:nvPr/>
          </p:nvGrpSpPr>
          <p:grpSpPr>
            <a:xfrm>
              <a:off x="4641107" y="5517131"/>
              <a:ext cx="287791" cy="301384"/>
              <a:chOff x="8526016" y="5315077"/>
              <a:chExt cx="599189" cy="627491"/>
            </a:xfrm>
            <a:noFill/>
          </p:grpSpPr>
          <p:sp>
            <p:nvSpPr>
              <p:cNvPr id="145" name="Freeform: Shape 144">
                <a:extLst>
                  <a:ext uri="{FF2B5EF4-FFF2-40B4-BE49-F238E27FC236}">
                    <a16:creationId xmlns:a16="http://schemas.microsoft.com/office/drawing/2014/main" id="{60EDD3F2-C561-5B4A-5869-BFFE46745788}"/>
                  </a:ext>
                </a:extLst>
              </p:cNvPr>
              <p:cNvSpPr/>
              <p:nvPr/>
            </p:nvSpPr>
            <p:spPr>
              <a:xfrm rot="-2700000">
                <a:off x="8587178" y="5451542"/>
                <a:ext cx="88646" cy="88646"/>
              </a:xfrm>
              <a:custGeom>
                <a:avLst/>
                <a:gdLst>
                  <a:gd name="connsiteX0" fmla="*/ 88646 w 88646"/>
                  <a:gd name="connsiteY0" fmla="*/ 44323 h 88646"/>
                  <a:gd name="connsiteX1" fmla="*/ 44323 w 88646"/>
                  <a:gd name="connsiteY1" fmla="*/ 88646 h 88646"/>
                  <a:gd name="connsiteX2" fmla="*/ 0 w 88646"/>
                  <a:gd name="connsiteY2" fmla="*/ 44323 h 88646"/>
                  <a:gd name="connsiteX3" fmla="*/ 44323 w 88646"/>
                  <a:gd name="connsiteY3" fmla="*/ 0 h 88646"/>
                  <a:gd name="connsiteX4" fmla="*/ 88646 w 88646"/>
                  <a:gd name="connsiteY4" fmla="*/ 44323 h 8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46" h="88646">
                    <a:moveTo>
                      <a:pt x="88646" y="44323"/>
                    </a:moveTo>
                    <a:cubicBezTo>
                      <a:pt x="88646" y="68802"/>
                      <a:pt x="68802" y="88646"/>
                      <a:pt x="44323" y="88646"/>
                    </a:cubicBezTo>
                    <a:cubicBezTo>
                      <a:pt x="19844" y="88646"/>
                      <a:pt x="0" y="68802"/>
                      <a:pt x="0" y="44323"/>
                    </a:cubicBezTo>
                    <a:cubicBezTo>
                      <a:pt x="0" y="19844"/>
                      <a:pt x="19844" y="0"/>
                      <a:pt x="44323" y="0"/>
                    </a:cubicBezTo>
                    <a:cubicBezTo>
                      <a:pt x="68802" y="0"/>
                      <a:pt x="88646" y="19844"/>
                      <a:pt x="88646" y="4432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6" name="Freeform: Shape 145">
                <a:extLst>
                  <a:ext uri="{FF2B5EF4-FFF2-40B4-BE49-F238E27FC236}">
                    <a16:creationId xmlns:a16="http://schemas.microsoft.com/office/drawing/2014/main" id="{B8147986-4E0A-9F0F-9F50-43395B7F0103}"/>
                  </a:ext>
                </a:extLst>
              </p:cNvPr>
              <p:cNvSpPr/>
              <p:nvPr/>
            </p:nvSpPr>
            <p:spPr>
              <a:xfrm>
                <a:off x="8526016" y="5576058"/>
                <a:ext cx="152909" cy="145799"/>
              </a:xfrm>
              <a:custGeom>
                <a:avLst/>
                <a:gdLst>
                  <a:gd name="connsiteX0" fmla="*/ 80265 w 152909"/>
                  <a:gd name="connsiteY0" fmla="*/ 145800 h 145799"/>
                  <a:gd name="connsiteX1" fmla="*/ 13337 w 152909"/>
                  <a:gd name="connsiteY1" fmla="*/ 145800 h 145799"/>
                  <a:gd name="connsiteX2" fmla="*/ 2 w 152909"/>
                  <a:gd name="connsiteY2" fmla="*/ 130813 h 145799"/>
                  <a:gd name="connsiteX3" fmla="*/ 383 w 152909"/>
                  <a:gd name="connsiteY3" fmla="*/ 80902 h 145799"/>
                  <a:gd name="connsiteX4" fmla="*/ 42165 w 152909"/>
                  <a:gd name="connsiteY4" fmla="*/ 9528 h 145799"/>
                  <a:gd name="connsiteX5" fmla="*/ 105412 w 152909"/>
                  <a:gd name="connsiteY5" fmla="*/ 3 h 145799"/>
                  <a:gd name="connsiteX6" fmla="*/ 152910 w 152909"/>
                  <a:gd name="connsiteY6" fmla="*/ 4957 h 14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909" h="145799">
                    <a:moveTo>
                      <a:pt x="80265" y="145800"/>
                    </a:moveTo>
                    <a:lnTo>
                      <a:pt x="13337" y="145800"/>
                    </a:lnTo>
                    <a:cubicBezTo>
                      <a:pt x="5971" y="145800"/>
                      <a:pt x="-125" y="139069"/>
                      <a:pt x="2" y="130813"/>
                    </a:cubicBezTo>
                    <a:lnTo>
                      <a:pt x="383" y="80902"/>
                    </a:lnTo>
                    <a:cubicBezTo>
                      <a:pt x="-379" y="49407"/>
                      <a:pt x="17781" y="19053"/>
                      <a:pt x="42165" y="9528"/>
                    </a:cubicBezTo>
                    <a:cubicBezTo>
                      <a:pt x="57914" y="3306"/>
                      <a:pt x="76964" y="-124"/>
                      <a:pt x="105412" y="3"/>
                    </a:cubicBezTo>
                    <a:cubicBezTo>
                      <a:pt x="125097" y="3"/>
                      <a:pt x="140210" y="1782"/>
                      <a:pt x="152910" y="4957"/>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7" name="Freeform: Shape 146">
                <a:extLst>
                  <a:ext uri="{FF2B5EF4-FFF2-40B4-BE49-F238E27FC236}">
                    <a16:creationId xmlns:a16="http://schemas.microsoft.com/office/drawing/2014/main" id="{BC481094-777E-815A-AAA4-991E7CEA9FA7}"/>
                  </a:ext>
                </a:extLst>
              </p:cNvPr>
              <p:cNvSpPr/>
              <p:nvPr/>
            </p:nvSpPr>
            <p:spPr>
              <a:xfrm>
                <a:off x="8784970" y="5315077"/>
                <a:ext cx="82804" cy="82803"/>
              </a:xfrm>
              <a:custGeom>
                <a:avLst/>
                <a:gdLst>
                  <a:gd name="connsiteX0" fmla="*/ 82804 w 82804"/>
                  <a:gd name="connsiteY0" fmla="*/ 41529 h 82803"/>
                  <a:gd name="connsiteX1" fmla="*/ 41275 w 82804"/>
                  <a:gd name="connsiteY1" fmla="*/ 82804 h 82803"/>
                  <a:gd name="connsiteX2" fmla="*/ 0 w 82804"/>
                  <a:gd name="connsiteY2" fmla="*/ 41275 h 82803"/>
                  <a:gd name="connsiteX3" fmla="*/ 41529 w 82804"/>
                  <a:gd name="connsiteY3" fmla="*/ 0 h 82803"/>
                  <a:gd name="connsiteX4" fmla="*/ 82804 w 82804"/>
                  <a:gd name="connsiteY4" fmla="*/ 41529 h 82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04" h="82803">
                    <a:moveTo>
                      <a:pt x="82804" y="41529"/>
                    </a:moveTo>
                    <a:cubicBezTo>
                      <a:pt x="82804" y="64389"/>
                      <a:pt x="64136" y="82804"/>
                      <a:pt x="41275" y="82804"/>
                    </a:cubicBezTo>
                    <a:cubicBezTo>
                      <a:pt x="18415" y="82804"/>
                      <a:pt x="0" y="64135"/>
                      <a:pt x="0" y="41275"/>
                    </a:cubicBezTo>
                    <a:cubicBezTo>
                      <a:pt x="0" y="18415"/>
                      <a:pt x="18669" y="0"/>
                      <a:pt x="41529" y="0"/>
                    </a:cubicBezTo>
                    <a:cubicBezTo>
                      <a:pt x="64389" y="0"/>
                      <a:pt x="82804" y="18669"/>
                      <a:pt x="82804" y="41529"/>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8" name="Freeform: Shape 147">
                <a:extLst>
                  <a:ext uri="{FF2B5EF4-FFF2-40B4-BE49-F238E27FC236}">
                    <a16:creationId xmlns:a16="http://schemas.microsoft.com/office/drawing/2014/main" id="{0F9393E0-9CB7-E0C1-30BA-B328EA1E98DD}"/>
                  </a:ext>
                </a:extLst>
              </p:cNvPr>
              <p:cNvSpPr/>
              <p:nvPr/>
            </p:nvSpPr>
            <p:spPr>
              <a:xfrm>
                <a:off x="8749665" y="5436739"/>
                <a:ext cx="152145" cy="40008"/>
              </a:xfrm>
              <a:custGeom>
                <a:avLst/>
                <a:gdLst>
                  <a:gd name="connsiteX0" fmla="*/ 0 w 152145"/>
                  <a:gd name="connsiteY0" fmla="*/ 40008 h 40008"/>
                  <a:gd name="connsiteX1" fmla="*/ 25400 w 152145"/>
                  <a:gd name="connsiteY1" fmla="*/ 9655 h 40008"/>
                  <a:gd name="connsiteX2" fmla="*/ 76200 w 152145"/>
                  <a:gd name="connsiteY2" fmla="*/ 3 h 40008"/>
                  <a:gd name="connsiteX3" fmla="*/ 126873 w 152145"/>
                  <a:gd name="connsiteY3" fmla="*/ 10036 h 40008"/>
                  <a:gd name="connsiteX4" fmla="*/ 152146 w 152145"/>
                  <a:gd name="connsiteY4" fmla="*/ 40008 h 4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145" h="40008">
                    <a:moveTo>
                      <a:pt x="0" y="40008"/>
                    </a:moveTo>
                    <a:cubicBezTo>
                      <a:pt x="6096" y="25911"/>
                      <a:pt x="14986" y="14862"/>
                      <a:pt x="25400" y="9655"/>
                    </a:cubicBezTo>
                    <a:cubicBezTo>
                      <a:pt x="37973" y="3432"/>
                      <a:pt x="53340" y="-124"/>
                      <a:pt x="76200" y="3"/>
                    </a:cubicBezTo>
                    <a:cubicBezTo>
                      <a:pt x="99060" y="3"/>
                      <a:pt x="114300" y="3686"/>
                      <a:pt x="126873" y="10036"/>
                    </a:cubicBezTo>
                    <a:cubicBezTo>
                      <a:pt x="137033" y="15243"/>
                      <a:pt x="146050" y="26165"/>
                      <a:pt x="152146" y="40008"/>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9" name="Freeform: Shape 148">
                <a:extLst>
                  <a:ext uri="{FF2B5EF4-FFF2-40B4-BE49-F238E27FC236}">
                    <a16:creationId xmlns:a16="http://schemas.microsoft.com/office/drawing/2014/main" id="{503524F2-9914-68B1-06FA-896936FEE771}"/>
                  </a:ext>
                </a:extLst>
              </p:cNvPr>
              <p:cNvSpPr/>
              <p:nvPr/>
            </p:nvSpPr>
            <p:spPr>
              <a:xfrm>
                <a:off x="8641715" y="5508371"/>
                <a:ext cx="367030" cy="367029"/>
              </a:xfrm>
              <a:custGeom>
                <a:avLst/>
                <a:gdLst>
                  <a:gd name="connsiteX0" fmla="*/ 367030 w 367030"/>
                  <a:gd name="connsiteY0" fmla="*/ 183515 h 367029"/>
                  <a:gd name="connsiteX1" fmla="*/ 183515 w 367030"/>
                  <a:gd name="connsiteY1" fmla="*/ 367030 h 367029"/>
                  <a:gd name="connsiteX2" fmla="*/ -1 w 367030"/>
                  <a:gd name="connsiteY2" fmla="*/ 183515 h 367029"/>
                  <a:gd name="connsiteX3" fmla="*/ 183515 w 367030"/>
                  <a:gd name="connsiteY3" fmla="*/ 0 h 367029"/>
                  <a:gd name="connsiteX4" fmla="*/ 367030 w 367030"/>
                  <a:gd name="connsiteY4" fmla="*/ 183515 h 367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030" h="367029">
                    <a:moveTo>
                      <a:pt x="367030" y="183515"/>
                    </a:moveTo>
                    <a:cubicBezTo>
                      <a:pt x="367030" y="284868"/>
                      <a:pt x="284867" y="367030"/>
                      <a:pt x="183515" y="367030"/>
                    </a:cubicBezTo>
                    <a:cubicBezTo>
                      <a:pt x="82162" y="367030"/>
                      <a:pt x="-1" y="284868"/>
                      <a:pt x="-1" y="183515"/>
                    </a:cubicBezTo>
                    <a:cubicBezTo>
                      <a:pt x="-1" y="82162"/>
                      <a:pt x="82162" y="0"/>
                      <a:pt x="183515" y="0"/>
                    </a:cubicBezTo>
                    <a:cubicBezTo>
                      <a:pt x="284867" y="0"/>
                      <a:pt x="367030" y="82162"/>
                      <a:pt x="367030" y="183515"/>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0" name="Freeform: Shape 149">
                <a:extLst>
                  <a:ext uri="{FF2B5EF4-FFF2-40B4-BE49-F238E27FC236}">
                    <a16:creationId xmlns:a16="http://schemas.microsoft.com/office/drawing/2014/main" id="{5373998B-BF8B-874E-45D4-944B664CC387}"/>
                  </a:ext>
                </a:extLst>
              </p:cNvPr>
              <p:cNvSpPr/>
              <p:nvPr/>
            </p:nvSpPr>
            <p:spPr>
              <a:xfrm>
                <a:off x="8778494" y="5562854"/>
                <a:ext cx="94488" cy="94488"/>
              </a:xfrm>
              <a:custGeom>
                <a:avLst/>
                <a:gdLst>
                  <a:gd name="connsiteX0" fmla="*/ 94488 w 94488"/>
                  <a:gd name="connsiteY0" fmla="*/ 47244 h 94488"/>
                  <a:gd name="connsiteX1" fmla="*/ 47244 w 94488"/>
                  <a:gd name="connsiteY1" fmla="*/ 94488 h 94488"/>
                  <a:gd name="connsiteX2" fmla="*/ 0 w 94488"/>
                  <a:gd name="connsiteY2" fmla="*/ 47244 h 94488"/>
                  <a:gd name="connsiteX3" fmla="*/ 47244 w 94488"/>
                  <a:gd name="connsiteY3" fmla="*/ 0 h 94488"/>
                  <a:gd name="connsiteX4" fmla="*/ 94488 w 94488"/>
                  <a:gd name="connsiteY4" fmla="*/ 47244 h 94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88" h="94488">
                    <a:moveTo>
                      <a:pt x="94488" y="47244"/>
                    </a:moveTo>
                    <a:cubicBezTo>
                      <a:pt x="94488" y="73336"/>
                      <a:pt x="73335" y="94488"/>
                      <a:pt x="47244" y="94488"/>
                    </a:cubicBezTo>
                    <a:cubicBezTo>
                      <a:pt x="21152" y="94488"/>
                      <a:pt x="0" y="73336"/>
                      <a:pt x="0" y="47244"/>
                    </a:cubicBezTo>
                    <a:cubicBezTo>
                      <a:pt x="0" y="21152"/>
                      <a:pt x="21153" y="0"/>
                      <a:pt x="47244" y="0"/>
                    </a:cubicBezTo>
                    <a:cubicBezTo>
                      <a:pt x="73336" y="0"/>
                      <a:pt x="94488" y="21152"/>
                      <a:pt x="94488" y="4724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1" name="Freeform: Shape 150">
                <a:extLst>
                  <a:ext uri="{FF2B5EF4-FFF2-40B4-BE49-F238E27FC236}">
                    <a16:creationId xmlns:a16="http://schemas.microsoft.com/office/drawing/2014/main" id="{3F192571-9157-15D8-6E73-70B207F96894}"/>
                  </a:ext>
                </a:extLst>
              </p:cNvPr>
              <p:cNvSpPr/>
              <p:nvPr/>
            </p:nvSpPr>
            <p:spPr>
              <a:xfrm>
                <a:off x="8719819" y="5696454"/>
                <a:ext cx="210439" cy="91697"/>
              </a:xfrm>
              <a:custGeom>
                <a:avLst/>
                <a:gdLst>
                  <a:gd name="connsiteX0" fmla="*/ 0 w 210439"/>
                  <a:gd name="connsiteY0" fmla="*/ 91317 h 91697"/>
                  <a:gd name="connsiteX1" fmla="*/ 381 w 210439"/>
                  <a:gd name="connsiteY1" fmla="*/ 72902 h 91697"/>
                  <a:gd name="connsiteX2" fmla="*/ 42164 w 210439"/>
                  <a:gd name="connsiteY2" fmla="*/ 8513 h 91697"/>
                  <a:gd name="connsiteX3" fmla="*/ 105537 w 210439"/>
                  <a:gd name="connsiteY3" fmla="*/ 4 h 91697"/>
                  <a:gd name="connsiteX4" fmla="*/ 168784 w 210439"/>
                  <a:gd name="connsiteY4" fmla="*/ 9021 h 91697"/>
                  <a:gd name="connsiteX5" fmla="*/ 210186 w 210439"/>
                  <a:gd name="connsiteY5" fmla="*/ 73791 h 91697"/>
                  <a:gd name="connsiteX6" fmla="*/ 210439 w 210439"/>
                  <a:gd name="connsiteY6" fmla="*/ 91698 h 91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39" h="91697">
                    <a:moveTo>
                      <a:pt x="0" y="91317"/>
                    </a:moveTo>
                    <a:lnTo>
                      <a:pt x="381" y="72902"/>
                    </a:lnTo>
                    <a:cubicBezTo>
                      <a:pt x="-381" y="44454"/>
                      <a:pt x="17780" y="17149"/>
                      <a:pt x="42164" y="8513"/>
                    </a:cubicBezTo>
                    <a:cubicBezTo>
                      <a:pt x="57912" y="2925"/>
                      <a:pt x="76962" y="-123"/>
                      <a:pt x="105537" y="4"/>
                    </a:cubicBezTo>
                    <a:cubicBezTo>
                      <a:pt x="133986" y="4"/>
                      <a:pt x="153036" y="3306"/>
                      <a:pt x="168784" y="9021"/>
                    </a:cubicBezTo>
                    <a:cubicBezTo>
                      <a:pt x="193167" y="17784"/>
                      <a:pt x="211201" y="45343"/>
                      <a:pt x="210186" y="73791"/>
                    </a:cubicBezTo>
                    <a:lnTo>
                      <a:pt x="210439" y="91698"/>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2" name="Freeform: Shape 151">
                <a:extLst>
                  <a:ext uri="{FF2B5EF4-FFF2-40B4-BE49-F238E27FC236}">
                    <a16:creationId xmlns:a16="http://schemas.microsoft.com/office/drawing/2014/main" id="{F03993CE-7067-6450-B7D8-7CF6DD400B09}"/>
                  </a:ext>
                </a:extLst>
              </p:cNvPr>
              <p:cNvSpPr/>
              <p:nvPr/>
            </p:nvSpPr>
            <p:spPr>
              <a:xfrm>
                <a:off x="8775700" y="5771134"/>
                <a:ext cx="126" cy="50673"/>
              </a:xfrm>
              <a:custGeom>
                <a:avLst/>
                <a:gdLst>
                  <a:gd name="connsiteX0" fmla="*/ 127 w 126"/>
                  <a:gd name="connsiteY0" fmla="*/ 50673 h 50673"/>
                  <a:gd name="connsiteX1" fmla="*/ 0 w 126"/>
                  <a:gd name="connsiteY1" fmla="*/ 0 h 50673"/>
                </a:gdLst>
                <a:ahLst/>
                <a:cxnLst>
                  <a:cxn ang="0">
                    <a:pos x="connsiteX0" y="connsiteY0"/>
                  </a:cxn>
                  <a:cxn ang="0">
                    <a:pos x="connsiteX1" y="connsiteY1"/>
                  </a:cxn>
                </a:cxnLst>
                <a:rect l="l" t="t" r="r" b="b"/>
                <a:pathLst>
                  <a:path w="126" h="50673">
                    <a:moveTo>
                      <a:pt x="127" y="50673"/>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3" name="Freeform: Shape 152">
                <a:extLst>
                  <a:ext uri="{FF2B5EF4-FFF2-40B4-BE49-F238E27FC236}">
                    <a16:creationId xmlns:a16="http://schemas.microsoft.com/office/drawing/2014/main" id="{708A772E-14F1-6D77-EAA8-221B9A6FA5C0}"/>
                  </a:ext>
                </a:extLst>
              </p:cNvPr>
              <p:cNvSpPr/>
              <p:nvPr/>
            </p:nvSpPr>
            <p:spPr>
              <a:xfrm>
                <a:off x="8874125" y="5771515"/>
                <a:ext cx="761" cy="50292"/>
              </a:xfrm>
              <a:custGeom>
                <a:avLst/>
                <a:gdLst>
                  <a:gd name="connsiteX0" fmla="*/ 0 w 761"/>
                  <a:gd name="connsiteY0" fmla="*/ 0 h 50292"/>
                  <a:gd name="connsiteX1" fmla="*/ 762 w 761"/>
                  <a:gd name="connsiteY1" fmla="*/ 50292 h 50292"/>
                </a:gdLst>
                <a:ahLst/>
                <a:cxnLst>
                  <a:cxn ang="0">
                    <a:pos x="connsiteX0" y="connsiteY0"/>
                  </a:cxn>
                  <a:cxn ang="0">
                    <a:pos x="connsiteX1" y="connsiteY1"/>
                  </a:cxn>
                </a:cxnLst>
                <a:rect l="l" t="t" r="r" b="b"/>
                <a:pathLst>
                  <a:path w="761" h="50292">
                    <a:moveTo>
                      <a:pt x="0" y="0"/>
                    </a:moveTo>
                    <a:lnTo>
                      <a:pt x="762" y="50292"/>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4" name="Freeform: Shape 153">
                <a:extLst>
                  <a:ext uri="{FF2B5EF4-FFF2-40B4-BE49-F238E27FC236}">
                    <a16:creationId xmlns:a16="http://schemas.microsoft.com/office/drawing/2014/main" id="{EF33FFEE-EE1A-C9F1-36B8-1CEBD357C6BB}"/>
                  </a:ext>
                </a:extLst>
              </p:cNvPr>
              <p:cNvSpPr/>
              <p:nvPr/>
            </p:nvSpPr>
            <p:spPr>
              <a:xfrm>
                <a:off x="8586343" y="5661152"/>
                <a:ext cx="12700" cy="60706"/>
              </a:xfrm>
              <a:custGeom>
                <a:avLst/>
                <a:gdLst>
                  <a:gd name="connsiteX0" fmla="*/ 0 w 12700"/>
                  <a:gd name="connsiteY0" fmla="*/ 60706 h 60706"/>
                  <a:gd name="connsiteX1" fmla="*/ 0 w 12700"/>
                  <a:gd name="connsiteY1" fmla="*/ 0 h 60706"/>
                </a:gdLst>
                <a:ahLst/>
                <a:cxnLst>
                  <a:cxn ang="0">
                    <a:pos x="connsiteX0" y="connsiteY0"/>
                  </a:cxn>
                  <a:cxn ang="0">
                    <a:pos x="connsiteX1" y="connsiteY1"/>
                  </a:cxn>
                </a:cxnLst>
                <a:rect l="l" t="t" r="r" b="b"/>
                <a:pathLst>
                  <a:path w="12700" h="60706">
                    <a:moveTo>
                      <a:pt x="0" y="60706"/>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5" name="Freeform: Shape 154">
                <a:extLst>
                  <a:ext uri="{FF2B5EF4-FFF2-40B4-BE49-F238E27FC236}">
                    <a16:creationId xmlns:a16="http://schemas.microsoft.com/office/drawing/2014/main" id="{F6F9BF40-7B2E-4FB4-689B-C5B876AAA705}"/>
                  </a:ext>
                </a:extLst>
              </p:cNvPr>
              <p:cNvSpPr/>
              <p:nvPr/>
            </p:nvSpPr>
            <p:spPr>
              <a:xfrm rot="-2700000">
                <a:off x="8975280" y="5451552"/>
                <a:ext cx="88646" cy="88646"/>
              </a:xfrm>
              <a:custGeom>
                <a:avLst/>
                <a:gdLst>
                  <a:gd name="connsiteX0" fmla="*/ 88646 w 88646"/>
                  <a:gd name="connsiteY0" fmla="*/ 44323 h 88646"/>
                  <a:gd name="connsiteX1" fmla="*/ 44323 w 88646"/>
                  <a:gd name="connsiteY1" fmla="*/ 88646 h 88646"/>
                  <a:gd name="connsiteX2" fmla="*/ 0 w 88646"/>
                  <a:gd name="connsiteY2" fmla="*/ 44323 h 88646"/>
                  <a:gd name="connsiteX3" fmla="*/ 44323 w 88646"/>
                  <a:gd name="connsiteY3" fmla="*/ 0 h 88646"/>
                  <a:gd name="connsiteX4" fmla="*/ 88646 w 88646"/>
                  <a:gd name="connsiteY4" fmla="*/ 44323 h 88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46" h="88646">
                    <a:moveTo>
                      <a:pt x="88646" y="44323"/>
                    </a:moveTo>
                    <a:cubicBezTo>
                      <a:pt x="88646" y="68802"/>
                      <a:pt x="68802" y="88646"/>
                      <a:pt x="44323" y="88646"/>
                    </a:cubicBezTo>
                    <a:cubicBezTo>
                      <a:pt x="19844" y="88646"/>
                      <a:pt x="0" y="68802"/>
                      <a:pt x="0" y="44323"/>
                    </a:cubicBezTo>
                    <a:cubicBezTo>
                      <a:pt x="0" y="19844"/>
                      <a:pt x="19844" y="0"/>
                      <a:pt x="44323" y="0"/>
                    </a:cubicBezTo>
                    <a:cubicBezTo>
                      <a:pt x="68802" y="0"/>
                      <a:pt x="88646" y="19844"/>
                      <a:pt x="88646" y="4432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6" name="Freeform: Shape 155">
                <a:extLst>
                  <a:ext uri="{FF2B5EF4-FFF2-40B4-BE49-F238E27FC236}">
                    <a16:creationId xmlns:a16="http://schemas.microsoft.com/office/drawing/2014/main" id="{05200E17-FAD2-4710-FBE8-64A1F67B16F7}"/>
                  </a:ext>
                </a:extLst>
              </p:cNvPr>
              <p:cNvSpPr/>
              <p:nvPr/>
            </p:nvSpPr>
            <p:spPr>
              <a:xfrm>
                <a:off x="8972295" y="5576058"/>
                <a:ext cx="152910" cy="145799"/>
              </a:xfrm>
              <a:custGeom>
                <a:avLst/>
                <a:gdLst>
                  <a:gd name="connsiteX0" fmla="*/ 72644 w 152910"/>
                  <a:gd name="connsiteY0" fmla="*/ 145800 h 145799"/>
                  <a:gd name="connsiteX1" fmla="*/ 139573 w 152910"/>
                  <a:gd name="connsiteY1" fmla="*/ 145800 h 145799"/>
                  <a:gd name="connsiteX2" fmla="*/ 152909 w 152910"/>
                  <a:gd name="connsiteY2" fmla="*/ 130813 h 145799"/>
                  <a:gd name="connsiteX3" fmla="*/ 152527 w 152910"/>
                  <a:gd name="connsiteY3" fmla="*/ 80902 h 145799"/>
                  <a:gd name="connsiteX4" fmla="*/ 110744 w 152910"/>
                  <a:gd name="connsiteY4" fmla="*/ 9528 h 145799"/>
                  <a:gd name="connsiteX5" fmla="*/ 47498 w 152910"/>
                  <a:gd name="connsiteY5" fmla="*/ 3 h 145799"/>
                  <a:gd name="connsiteX6" fmla="*/ 0 w 152910"/>
                  <a:gd name="connsiteY6" fmla="*/ 4957 h 14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910" h="145799">
                    <a:moveTo>
                      <a:pt x="72644" y="145800"/>
                    </a:moveTo>
                    <a:lnTo>
                      <a:pt x="139573" y="145800"/>
                    </a:lnTo>
                    <a:cubicBezTo>
                      <a:pt x="146939" y="145800"/>
                      <a:pt x="153036" y="139069"/>
                      <a:pt x="152909" y="130813"/>
                    </a:cubicBezTo>
                    <a:lnTo>
                      <a:pt x="152527" y="80902"/>
                    </a:lnTo>
                    <a:cubicBezTo>
                      <a:pt x="153289" y="49407"/>
                      <a:pt x="135128" y="19053"/>
                      <a:pt x="110744" y="9528"/>
                    </a:cubicBezTo>
                    <a:cubicBezTo>
                      <a:pt x="94997" y="3306"/>
                      <a:pt x="75947" y="-124"/>
                      <a:pt x="47498" y="3"/>
                    </a:cubicBezTo>
                    <a:cubicBezTo>
                      <a:pt x="27813" y="3"/>
                      <a:pt x="12700" y="1782"/>
                      <a:pt x="0" y="4957"/>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7" name="Freeform: Shape 156">
                <a:extLst>
                  <a:ext uri="{FF2B5EF4-FFF2-40B4-BE49-F238E27FC236}">
                    <a16:creationId xmlns:a16="http://schemas.microsoft.com/office/drawing/2014/main" id="{74AA96C1-66D0-A252-E476-8A326FAA5226}"/>
                  </a:ext>
                </a:extLst>
              </p:cNvPr>
              <p:cNvSpPr/>
              <p:nvPr/>
            </p:nvSpPr>
            <p:spPr>
              <a:xfrm>
                <a:off x="9064879" y="5661152"/>
                <a:ext cx="12700" cy="60706"/>
              </a:xfrm>
              <a:custGeom>
                <a:avLst/>
                <a:gdLst>
                  <a:gd name="connsiteX0" fmla="*/ 0 w 12700"/>
                  <a:gd name="connsiteY0" fmla="*/ 60706 h 60706"/>
                  <a:gd name="connsiteX1" fmla="*/ 0 w 12700"/>
                  <a:gd name="connsiteY1" fmla="*/ 0 h 60706"/>
                </a:gdLst>
                <a:ahLst/>
                <a:cxnLst>
                  <a:cxn ang="0">
                    <a:pos x="connsiteX0" y="connsiteY0"/>
                  </a:cxn>
                  <a:cxn ang="0">
                    <a:pos x="connsiteX1" y="connsiteY1"/>
                  </a:cxn>
                </a:cxnLst>
                <a:rect l="l" t="t" r="r" b="b"/>
                <a:pathLst>
                  <a:path w="12700" h="60706">
                    <a:moveTo>
                      <a:pt x="0" y="60706"/>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8" name="Freeform: Shape 157">
                <a:extLst>
                  <a:ext uri="{FF2B5EF4-FFF2-40B4-BE49-F238E27FC236}">
                    <a16:creationId xmlns:a16="http://schemas.microsoft.com/office/drawing/2014/main" id="{0C5148CF-DF6A-51E0-1460-EC6895836EFF}"/>
                  </a:ext>
                </a:extLst>
              </p:cNvPr>
              <p:cNvSpPr/>
              <p:nvPr/>
            </p:nvSpPr>
            <p:spPr>
              <a:xfrm>
                <a:off x="8950579" y="5795771"/>
                <a:ext cx="122539" cy="146796"/>
              </a:xfrm>
              <a:custGeom>
                <a:avLst/>
                <a:gdLst>
                  <a:gd name="connsiteX0" fmla="*/ 29210 w 122539"/>
                  <a:gd name="connsiteY0" fmla="*/ 0 h 146796"/>
                  <a:gd name="connsiteX1" fmla="*/ 114808 w 122539"/>
                  <a:gd name="connsiteY1" fmla="*/ 86741 h 146796"/>
                  <a:gd name="connsiteX2" fmla="*/ 114553 w 122539"/>
                  <a:gd name="connsiteY2" fmla="*/ 124714 h 146796"/>
                  <a:gd name="connsiteX3" fmla="*/ 99949 w 122539"/>
                  <a:gd name="connsiteY3" fmla="*/ 139065 h 146796"/>
                  <a:gd name="connsiteX4" fmla="*/ 61976 w 122539"/>
                  <a:gd name="connsiteY4" fmla="*/ 138811 h 146796"/>
                  <a:gd name="connsiteX5" fmla="*/ 0 w 122539"/>
                  <a:gd name="connsiteY5" fmla="*/ 75946 h 146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539" h="146796">
                    <a:moveTo>
                      <a:pt x="29210" y="0"/>
                    </a:moveTo>
                    <a:lnTo>
                      <a:pt x="114808" y="86741"/>
                    </a:lnTo>
                    <a:cubicBezTo>
                      <a:pt x="125222" y="97282"/>
                      <a:pt x="125095" y="114300"/>
                      <a:pt x="114553" y="124714"/>
                    </a:cubicBezTo>
                    <a:lnTo>
                      <a:pt x="99949" y="139065"/>
                    </a:lnTo>
                    <a:cubicBezTo>
                      <a:pt x="89408" y="149479"/>
                      <a:pt x="72389" y="149352"/>
                      <a:pt x="61976" y="138811"/>
                    </a:cubicBezTo>
                    <a:lnTo>
                      <a:pt x="0" y="75946"/>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59" name="Graphic 3">
              <a:extLst>
                <a:ext uri="{FF2B5EF4-FFF2-40B4-BE49-F238E27FC236}">
                  <a16:creationId xmlns:a16="http://schemas.microsoft.com/office/drawing/2014/main" id="{3969962F-CBD9-6847-F405-523C7300F431}"/>
                </a:ext>
              </a:extLst>
            </p:cNvPr>
            <p:cNvGrpSpPr/>
            <p:nvPr/>
          </p:nvGrpSpPr>
          <p:grpSpPr>
            <a:xfrm>
              <a:off x="4651386" y="4761153"/>
              <a:ext cx="267233" cy="296600"/>
              <a:chOff x="6292341" y="4160520"/>
              <a:chExt cx="591693" cy="656716"/>
            </a:xfrm>
            <a:noFill/>
          </p:grpSpPr>
          <p:grpSp>
            <p:nvGrpSpPr>
              <p:cNvPr id="160" name="Graphic 3">
                <a:extLst>
                  <a:ext uri="{FF2B5EF4-FFF2-40B4-BE49-F238E27FC236}">
                    <a16:creationId xmlns:a16="http://schemas.microsoft.com/office/drawing/2014/main" id="{26AD8946-507D-5856-8841-3A2D2D21C547}"/>
                  </a:ext>
                </a:extLst>
              </p:cNvPr>
              <p:cNvGrpSpPr/>
              <p:nvPr/>
            </p:nvGrpSpPr>
            <p:grpSpPr>
              <a:xfrm>
                <a:off x="6292341" y="4160520"/>
                <a:ext cx="437134" cy="615822"/>
                <a:chOff x="6292341" y="4160520"/>
                <a:chExt cx="437134" cy="615822"/>
              </a:xfrm>
              <a:noFill/>
            </p:grpSpPr>
            <p:sp>
              <p:nvSpPr>
                <p:cNvPr id="167" name="Freeform: Shape 166">
                  <a:extLst>
                    <a:ext uri="{FF2B5EF4-FFF2-40B4-BE49-F238E27FC236}">
                      <a16:creationId xmlns:a16="http://schemas.microsoft.com/office/drawing/2014/main" id="{E14A6C70-1C26-0DF8-EE96-79B1F8A89F66}"/>
                    </a:ext>
                  </a:extLst>
                </p:cNvPr>
                <p:cNvSpPr/>
                <p:nvPr/>
              </p:nvSpPr>
              <p:spPr>
                <a:xfrm>
                  <a:off x="6631178" y="4251959"/>
                  <a:ext cx="98297" cy="169545"/>
                </a:xfrm>
                <a:custGeom>
                  <a:avLst/>
                  <a:gdLst>
                    <a:gd name="connsiteX0" fmla="*/ 98298 w 98297"/>
                    <a:gd name="connsiteY0" fmla="*/ 169545 h 169545"/>
                    <a:gd name="connsiteX1" fmla="*/ 97155 w 98297"/>
                    <a:gd name="connsiteY1" fmla="*/ 29083 h 169545"/>
                    <a:gd name="connsiteX2" fmla="*/ 68072 w 98297"/>
                    <a:gd name="connsiteY2" fmla="*/ 0 h 169545"/>
                    <a:gd name="connsiteX3" fmla="*/ 0 w 98297"/>
                    <a:gd name="connsiteY3" fmla="*/ 0 h 169545"/>
                  </a:gdLst>
                  <a:ahLst/>
                  <a:cxnLst>
                    <a:cxn ang="0">
                      <a:pos x="connsiteX0" y="connsiteY0"/>
                    </a:cxn>
                    <a:cxn ang="0">
                      <a:pos x="connsiteX1" y="connsiteY1"/>
                    </a:cxn>
                    <a:cxn ang="0">
                      <a:pos x="connsiteX2" y="connsiteY2"/>
                    </a:cxn>
                    <a:cxn ang="0">
                      <a:pos x="connsiteX3" y="connsiteY3"/>
                    </a:cxn>
                  </a:cxnLst>
                  <a:rect l="l" t="t" r="r" b="b"/>
                  <a:pathLst>
                    <a:path w="98297" h="169545">
                      <a:moveTo>
                        <a:pt x="98298" y="169545"/>
                      </a:moveTo>
                      <a:lnTo>
                        <a:pt x="97155" y="29083"/>
                      </a:lnTo>
                      <a:cubicBezTo>
                        <a:pt x="97155" y="13081"/>
                        <a:pt x="84201" y="0"/>
                        <a:pt x="68072" y="0"/>
                      </a:cubicBez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8" name="Freeform: Shape 167">
                  <a:extLst>
                    <a:ext uri="{FF2B5EF4-FFF2-40B4-BE49-F238E27FC236}">
                      <a16:creationId xmlns:a16="http://schemas.microsoft.com/office/drawing/2014/main" id="{933E3E01-6AC0-2A2E-1A80-D2A01C976F9E}"/>
                    </a:ext>
                  </a:extLst>
                </p:cNvPr>
                <p:cNvSpPr/>
                <p:nvPr/>
              </p:nvSpPr>
              <p:spPr>
                <a:xfrm>
                  <a:off x="6292341" y="4252086"/>
                  <a:ext cx="265938" cy="524255"/>
                </a:xfrm>
                <a:custGeom>
                  <a:avLst/>
                  <a:gdLst>
                    <a:gd name="connsiteX0" fmla="*/ 97155 w 265938"/>
                    <a:gd name="connsiteY0" fmla="*/ 0 h 524255"/>
                    <a:gd name="connsiteX1" fmla="*/ 29083 w 265938"/>
                    <a:gd name="connsiteY1" fmla="*/ 0 h 524255"/>
                    <a:gd name="connsiteX2" fmla="*/ 0 w 265938"/>
                    <a:gd name="connsiteY2" fmla="*/ 29083 h 524255"/>
                    <a:gd name="connsiteX3" fmla="*/ 0 w 265938"/>
                    <a:gd name="connsiteY3" fmla="*/ 495173 h 524255"/>
                    <a:gd name="connsiteX4" fmla="*/ 29083 w 265938"/>
                    <a:gd name="connsiteY4" fmla="*/ 524256 h 524255"/>
                    <a:gd name="connsiteX5" fmla="*/ 265938 w 265938"/>
                    <a:gd name="connsiteY5" fmla="*/ 524256 h 52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938" h="524255">
                      <a:moveTo>
                        <a:pt x="97155" y="0"/>
                      </a:moveTo>
                      <a:lnTo>
                        <a:pt x="29083" y="0"/>
                      </a:lnTo>
                      <a:cubicBezTo>
                        <a:pt x="13081" y="0"/>
                        <a:pt x="0" y="12954"/>
                        <a:pt x="0" y="29083"/>
                      </a:cubicBezTo>
                      <a:lnTo>
                        <a:pt x="0" y="495173"/>
                      </a:lnTo>
                      <a:cubicBezTo>
                        <a:pt x="0" y="511175"/>
                        <a:pt x="12954" y="524256"/>
                        <a:pt x="29083" y="524256"/>
                      </a:cubicBezTo>
                      <a:lnTo>
                        <a:pt x="265938" y="524256"/>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9" name="Freeform: Shape 168">
                  <a:extLst>
                    <a:ext uri="{FF2B5EF4-FFF2-40B4-BE49-F238E27FC236}">
                      <a16:creationId xmlns:a16="http://schemas.microsoft.com/office/drawing/2014/main" id="{6FF31DA4-F18A-96BC-03B0-93A6F1CE89DA}"/>
                    </a:ext>
                  </a:extLst>
                </p:cNvPr>
                <p:cNvSpPr/>
                <p:nvPr/>
              </p:nvSpPr>
              <p:spPr>
                <a:xfrm>
                  <a:off x="6486779" y="4393946"/>
                  <a:ext cx="169037" cy="12700"/>
                </a:xfrm>
                <a:custGeom>
                  <a:avLst/>
                  <a:gdLst>
                    <a:gd name="connsiteX0" fmla="*/ 0 w 169037"/>
                    <a:gd name="connsiteY0" fmla="*/ 0 h 12700"/>
                    <a:gd name="connsiteX1" fmla="*/ 169037 w 169037"/>
                    <a:gd name="connsiteY1" fmla="*/ 0 h 12700"/>
                  </a:gdLst>
                  <a:ahLst/>
                  <a:cxnLst>
                    <a:cxn ang="0">
                      <a:pos x="connsiteX0" y="connsiteY0"/>
                    </a:cxn>
                    <a:cxn ang="0">
                      <a:pos x="connsiteX1" y="connsiteY1"/>
                    </a:cxn>
                  </a:cxnLst>
                  <a:rect l="l" t="t" r="r" b="b"/>
                  <a:pathLst>
                    <a:path w="169037" h="12700">
                      <a:moveTo>
                        <a:pt x="0" y="0"/>
                      </a:moveTo>
                      <a:lnTo>
                        <a:pt x="169037"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0" name="Freeform: Shape 169">
                  <a:extLst>
                    <a:ext uri="{FF2B5EF4-FFF2-40B4-BE49-F238E27FC236}">
                      <a16:creationId xmlns:a16="http://schemas.microsoft.com/office/drawing/2014/main" id="{F25BE812-8C36-E215-7296-491F37B0851C}"/>
                    </a:ext>
                  </a:extLst>
                </p:cNvPr>
                <p:cNvSpPr/>
                <p:nvPr/>
              </p:nvSpPr>
              <p:spPr>
                <a:xfrm>
                  <a:off x="6486779" y="4534027"/>
                  <a:ext cx="68834" cy="12700"/>
                </a:xfrm>
                <a:custGeom>
                  <a:avLst/>
                  <a:gdLst>
                    <a:gd name="connsiteX0" fmla="*/ 0 w 68834"/>
                    <a:gd name="connsiteY0" fmla="*/ 0 h 12700"/>
                    <a:gd name="connsiteX1" fmla="*/ 68834 w 68834"/>
                    <a:gd name="connsiteY1" fmla="*/ 0 h 12700"/>
                  </a:gdLst>
                  <a:ahLst/>
                  <a:cxnLst>
                    <a:cxn ang="0">
                      <a:pos x="connsiteX0" y="connsiteY0"/>
                    </a:cxn>
                    <a:cxn ang="0">
                      <a:pos x="connsiteX1" y="connsiteY1"/>
                    </a:cxn>
                  </a:cxnLst>
                  <a:rect l="l" t="t" r="r" b="b"/>
                  <a:pathLst>
                    <a:path w="68834" h="12700">
                      <a:moveTo>
                        <a:pt x="0" y="0"/>
                      </a:moveTo>
                      <a:lnTo>
                        <a:pt x="68834"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1" name="Freeform: Shape 170">
                  <a:extLst>
                    <a:ext uri="{FF2B5EF4-FFF2-40B4-BE49-F238E27FC236}">
                      <a16:creationId xmlns:a16="http://schemas.microsoft.com/office/drawing/2014/main" id="{19C1A9F5-5463-FC4B-AC24-55DAD3ED15A9}"/>
                    </a:ext>
                  </a:extLst>
                </p:cNvPr>
                <p:cNvSpPr/>
                <p:nvPr/>
              </p:nvSpPr>
              <p:spPr>
                <a:xfrm>
                  <a:off x="6389370" y="4160520"/>
                  <a:ext cx="238633" cy="132714"/>
                </a:xfrm>
                <a:custGeom>
                  <a:avLst/>
                  <a:gdLst>
                    <a:gd name="connsiteX0" fmla="*/ 57785 w 238633"/>
                    <a:gd name="connsiteY0" fmla="*/ 61595 h 132714"/>
                    <a:gd name="connsiteX1" fmla="*/ 119380 w 238633"/>
                    <a:gd name="connsiteY1" fmla="*/ 0 h 132714"/>
                    <a:gd name="connsiteX2" fmla="*/ 180975 w 238633"/>
                    <a:gd name="connsiteY2" fmla="*/ 61595 h 132714"/>
                    <a:gd name="connsiteX3" fmla="*/ 228854 w 238633"/>
                    <a:gd name="connsiteY3" fmla="*/ 61595 h 132714"/>
                    <a:gd name="connsiteX4" fmla="*/ 238633 w 238633"/>
                    <a:gd name="connsiteY4" fmla="*/ 71374 h 132714"/>
                    <a:gd name="connsiteX5" fmla="*/ 238633 w 238633"/>
                    <a:gd name="connsiteY5" fmla="*/ 122936 h 132714"/>
                    <a:gd name="connsiteX6" fmla="*/ 228854 w 238633"/>
                    <a:gd name="connsiteY6" fmla="*/ 132715 h 132714"/>
                    <a:gd name="connsiteX7" fmla="*/ 9779 w 238633"/>
                    <a:gd name="connsiteY7" fmla="*/ 132715 h 132714"/>
                    <a:gd name="connsiteX8" fmla="*/ 0 w 238633"/>
                    <a:gd name="connsiteY8" fmla="*/ 122936 h 132714"/>
                    <a:gd name="connsiteX9" fmla="*/ 0 w 238633"/>
                    <a:gd name="connsiteY9" fmla="*/ 71374 h 132714"/>
                    <a:gd name="connsiteX10" fmla="*/ 9779 w 238633"/>
                    <a:gd name="connsiteY10" fmla="*/ 61595 h 132714"/>
                    <a:gd name="connsiteX11" fmla="*/ 57658 w 238633"/>
                    <a:gd name="connsiteY11" fmla="*/ 61595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633" h="132714">
                      <a:moveTo>
                        <a:pt x="57785" y="61595"/>
                      </a:moveTo>
                      <a:cubicBezTo>
                        <a:pt x="57785" y="27559"/>
                        <a:pt x="85344" y="0"/>
                        <a:pt x="119380" y="0"/>
                      </a:cubicBezTo>
                      <a:cubicBezTo>
                        <a:pt x="153416" y="0"/>
                        <a:pt x="180975" y="27559"/>
                        <a:pt x="180975" y="61595"/>
                      </a:cubicBezTo>
                      <a:lnTo>
                        <a:pt x="228854" y="61595"/>
                      </a:lnTo>
                      <a:cubicBezTo>
                        <a:pt x="234188" y="61595"/>
                        <a:pt x="238633" y="65913"/>
                        <a:pt x="238633" y="71374"/>
                      </a:cubicBezTo>
                      <a:lnTo>
                        <a:pt x="238633" y="122936"/>
                      </a:lnTo>
                      <a:cubicBezTo>
                        <a:pt x="238633" y="128270"/>
                        <a:pt x="234315" y="132715"/>
                        <a:pt x="228854" y="132715"/>
                      </a:cubicBezTo>
                      <a:lnTo>
                        <a:pt x="9779" y="132715"/>
                      </a:lnTo>
                      <a:cubicBezTo>
                        <a:pt x="4445" y="132715"/>
                        <a:pt x="0" y="128397"/>
                        <a:pt x="0" y="122936"/>
                      </a:cubicBezTo>
                      <a:lnTo>
                        <a:pt x="0" y="71374"/>
                      </a:lnTo>
                      <a:cubicBezTo>
                        <a:pt x="0" y="66040"/>
                        <a:pt x="4318" y="61595"/>
                        <a:pt x="9779" y="61595"/>
                      </a:cubicBezTo>
                      <a:lnTo>
                        <a:pt x="57658" y="61595"/>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2" name="Freeform: Shape 171">
                  <a:extLst>
                    <a:ext uri="{FF2B5EF4-FFF2-40B4-BE49-F238E27FC236}">
                      <a16:creationId xmlns:a16="http://schemas.microsoft.com/office/drawing/2014/main" id="{84255CEF-D30C-A97E-DC92-C36EC76FFA8F}"/>
                    </a:ext>
                  </a:extLst>
                </p:cNvPr>
                <p:cNvSpPr/>
                <p:nvPr/>
              </p:nvSpPr>
              <p:spPr>
                <a:xfrm>
                  <a:off x="6486779" y="4674235"/>
                  <a:ext cx="32257" cy="12700"/>
                </a:xfrm>
                <a:custGeom>
                  <a:avLst/>
                  <a:gdLst>
                    <a:gd name="connsiteX0" fmla="*/ 0 w 32257"/>
                    <a:gd name="connsiteY0" fmla="*/ 0 h 12700"/>
                    <a:gd name="connsiteX1" fmla="*/ 32258 w 32257"/>
                    <a:gd name="connsiteY1" fmla="*/ 0 h 12700"/>
                  </a:gdLst>
                  <a:ahLst/>
                  <a:cxnLst>
                    <a:cxn ang="0">
                      <a:pos x="connsiteX0" y="connsiteY0"/>
                    </a:cxn>
                    <a:cxn ang="0">
                      <a:pos x="connsiteX1" y="connsiteY1"/>
                    </a:cxn>
                  </a:cxnLst>
                  <a:rect l="l" t="t" r="r" b="b"/>
                  <a:pathLst>
                    <a:path w="32257" h="12700">
                      <a:moveTo>
                        <a:pt x="0" y="0"/>
                      </a:moveTo>
                      <a:lnTo>
                        <a:pt x="32258"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3" name="Freeform: Shape 172">
                  <a:extLst>
                    <a:ext uri="{FF2B5EF4-FFF2-40B4-BE49-F238E27FC236}">
                      <a16:creationId xmlns:a16="http://schemas.microsoft.com/office/drawing/2014/main" id="{AE7CB033-3134-AE74-F565-0DB2DBCE57DE}"/>
                    </a:ext>
                  </a:extLst>
                </p:cNvPr>
                <p:cNvSpPr/>
                <p:nvPr/>
              </p:nvSpPr>
              <p:spPr>
                <a:xfrm>
                  <a:off x="6362446" y="4358513"/>
                  <a:ext cx="70738" cy="70738"/>
                </a:xfrm>
                <a:custGeom>
                  <a:avLst/>
                  <a:gdLst>
                    <a:gd name="connsiteX0" fmla="*/ 0 w 70738"/>
                    <a:gd name="connsiteY0" fmla="*/ 0 h 70738"/>
                    <a:gd name="connsiteX1" fmla="*/ 70739 w 70738"/>
                    <a:gd name="connsiteY1" fmla="*/ 0 h 70738"/>
                    <a:gd name="connsiteX2" fmla="*/ 70739 w 70738"/>
                    <a:gd name="connsiteY2" fmla="*/ 70739 h 70738"/>
                    <a:gd name="connsiteX3" fmla="*/ 0 w 70738"/>
                    <a:gd name="connsiteY3" fmla="*/ 70739 h 70738"/>
                  </a:gdLst>
                  <a:ahLst/>
                  <a:cxnLst>
                    <a:cxn ang="0">
                      <a:pos x="connsiteX0" y="connsiteY0"/>
                    </a:cxn>
                    <a:cxn ang="0">
                      <a:pos x="connsiteX1" y="connsiteY1"/>
                    </a:cxn>
                    <a:cxn ang="0">
                      <a:pos x="connsiteX2" y="connsiteY2"/>
                    </a:cxn>
                    <a:cxn ang="0">
                      <a:pos x="connsiteX3" y="connsiteY3"/>
                    </a:cxn>
                  </a:cxnLst>
                  <a:rect l="l" t="t" r="r" b="b"/>
                  <a:pathLst>
                    <a:path w="70738" h="70738">
                      <a:moveTo>
                        <a:pt x="0" y="0"/>
                      </a:moveTo>
                      <a:lnTo>
                        <a:pt x="70739" y="0"/>
                      </a:lnTo>
                      <a:lnTo>
                        <a:pt x="70739" y="70739"/>
                      </a:lnTo>
                      <a:lnTo>
                        <a:pt x="0" y="70739"/>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4" name="Freeform: Shape 173">
                  <a:extLst>
                    <a:ext uri="{FF2B5EF4-FFF2-40B4-BE49-F238E27FC236}">
                      <a16:creationId xmlns:a16="http://schemas.microsoft.com/office/drawing/2014/main" id="{6EF425EF-5CC8-FB67-10FB-AE6379D97239}"/>
                    </a:ext>
                  </a:extLst>
                </p:cNvPr>
                <p:cNvSpPr/>
                <p:nvPr/>
              </p:nvSpPr>
              <p:spPr>
                <a:xfrm>
                  <a:off x="6362446" y="4498721"/>
                  <a:ext cx="70738" cy="70738"/>
                </a:xfrm>
                <a:custGeom>
                  <a:avLst/>
                  <a:gdLst>
                    <a:gd name="connsiteX0" fmla="*/ 0 w 70738"/>
                    <a:gd name="connsiteY0" fmla="*/ 0 h 70738"/>
                    <a:gd name="connsiteX1" fmla="*/ 70739 w 70738"/>
                    <a:gd name="connsiteY1" fmla="*/ 0 h 70738"/>
                    <a:gd name="connsiteX2" fmla="*/ 70739 w 70738"/>
                    <a:gd name="connsiteY2" fmla="*/ 70739 h 70738"/>
                    <a:gd name="connsiteX3" fmla="*/ 0 w 70738"/>
                    <a:gd name="connsiteY3" fmla="*/ 70739 h 70738"/>
                  </a:gdLst>
                  <a:ahLst/>
                  <a:cxnLst>
                    <a:cxn ang="0">
                      <a:pos x="connsiteX0" y="connsiteY0"/>
                    </a:cxn>
                    <a:cxn ang="0">
                      <a:pos x="connsiteX1" y="connsiteY1"/>
                    </a:cxn>
                    <a:cxn ang="0">
                      <a:pos x="connsiteX2" y="connsiteY2"/>
                    </a:cxn>
                    <a:cxn ang="0">
                      <a:pos x="connsiteX3" y="connsiteY3"/>
                    </a:cxn>
                  </a:cxnLst>
                  <a:rect l="l" t="t" r="r" b="b"/>
                  <a:pathLst>
                    <a:path w="70738" h="70738">
                      <a:moveTo>
                        <a:pt x="0" y="0"/>
                      </a:moveTo>
                      <a:lnTo>
                        <a:pt x="70739" y="0"/>
                      </a:lnTo>
                      <a:lnTo>
                        <a:pt x="70739" y="70739"/>
                      </a:lnTo>
                      <a:lnTo>
                        <a:pt x="0" y="70739"/>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75" name="Freeform: Shape 174">
                  <a:extLst>
                    <a:ext uri="{FF2B5EF4-FFF2-40B4-BE49-F238E27FC236}">
                      <a16:creationId xmlns:a16="http://schemas.microsoft.com/office/drawing/2014/main" id="{E79FAB14-4AB3-1B13-E388-FD8FDD434256}"/>
                    </a:ext>
                  </a:extLst>
                </p:cNvPr>
                <p:cNvSpPr/>
                <p:nvPr/>
              </p:nvSpPr>
              <p:spPr>
                <a:xfrm>
                  <a:off x="6362446" y="4638802"/>
                  <a:ext cx="70738" cy="70738"/>
                </a:xfrm>
                <a:custGeom>
                  <a:avLst/>
                  <a:gdLst>
                    <a:gd name="connsiteX0" fmla="*/ 0 w 70738"/>
                    <a:gd name="connsiteY0" fmla="*/ 0 h 70738"/>
                    <a:gd name="connsiteX1" fmla="*/ 70739 w 70738"/>
                    <a:gd name="connsiteY1" fmla="*/ 0 h 70738"/>
                    <a:gd name="connsiteX2" fmla="*/ 70739 w 70738"/>
                    <a:gd name="connsiteY2" fmla="*/ 70739 h 70738"/>
                    <a:gd name="connsiteX3" fmla="*/ 0 w 70738"/>
                    <a:gd name="connsiteY3" fmla="*/ 70739 h 70738"/>
                  </a:gdLst>
                  <a:ahLst/>
                  <a:cxnLst>
                    <a:cxn ang="0">
                      <a:pos x="connsiteX0" y="connsiteY0"/>
                    </a:cxn>
                    <a:cxn ang="0">
                      <a:pos x="connsiteX1" y="connsiteY1"/>
                    </a:cxn>
                    <a:cxn ang="0">
                      <a:pos x="connsiteX2" y="connsiteY2"/>
                    </a:cxn>
                    <a:cxn ang="0">
                      <a:pos x="connsiteX3" y="connsiteY3"/>
                    </a:cxn>
                  </a:cxnLst>
                  <a:rect l="l" t="t" r="r" b="b"/>
                  <a:pathLst>
                    <a:path w="70738" h="70738">
                      <a:moveTo>
                        <a:pt x="0" y="0"/>
                      </a:moveTo>
                      <a:lnTo>
                        <a:pt x="70739" y="0"/>
                      </a:lnTo>
                      <a:lnTo>
                        <a:pt x="70739" y="70739"/>
                      </a:lnTo>
                      <a:lnTo>
                        <a:pt x="0" y="70739"/>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161" name="Freeform: Shape 160">
                <a:extLst>
                  <a:ext uri="{FF2B5EF4-FFF2-40B4-BE49-F238E27FC236}">
                    <a16:creationId xmlns:a16="http://schemas.microsoft.com/office/drawing/2014/main" id="{01593D29-F473-CEAC-BB29-CE03F4CA9970}"/>
                  </a:ext>
                </a:extLst>
              </p:cNvPr>
              <p:cNvSpPr/>
              <p:nvPr/>
            </p:nvSpPr>
            <p:spPr>
              <a:xfrm>
                <a:off x="6576186" y="4509389"/>
                <a:ext cx="307848" cy="307848"/>
              </a:xfrm>
              <a:custGeom>
                <a:avLst/>
                <a:gdLst>
                  <a:gd name="connsiteX0" fmla="*/ 307848 w 307848"/>
                  <a:gd name="connsiteY0" fmla="*/ 153924 h 307848"/>
                  <a:gd name="connsiteX1" fmla="*/ 153924 w 307848"/>
                  <a:gd name="connsiteY1" fmla="*/ 307848 h 307848"/>
                  <a:gd name="connsiteX2" fmla="*/ 0 w 307848"/>
                  <a:gd name="connsiteY2" fmla="*/ 153924 h 307848"/>
                  <a:gd name="connsiteX3" fmla="*/ 153924 w 307848"/>
                  <a:gd name="connsiteY3" fmla="*/ 0 h 307848"/>
                  <a:gd name="connsiteX4" fmla="*/ 307848 w 307848"/>
                  <a:gd name="connsiteY4" fmla="*/ 153924 h 307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848" h="307848">
                    <a:moveTo>
                      <a:pt x="307848" y="153924"/>
                    </a:moveTo>
                    <a:cubicBezTo>
                      <a:pt x="307848" y="238934"/>
                      <a:pt x="238933" y="307848"/>
                      <a:pt x="153924" y="307848"/>
                    </a:cubicBezTo>
                    <a:cubicBezTo>
                      <a:pt x="68914" y="307848"/>
                      <a:pt x="0" y="238934"/>
                      <a:pt x="0" y="153924"/>
                    </a:cubicBezTo>
                    <a:cubicBezTo>
                      <a:pt x="0" y="68914"/>
                      <a:pt x="68914" y="0"/>
                      <a:pt x="153924" y="0"/>
                    </a:cubicBezTo>
                    <a:cubicBezTo>
                      <a:pt x="238933" y="0"/>
                      <a:pt x="307848" y="68914"/>
                      <a:pt x="307848" y="15392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2" name="Freeform: Shape 161">
                <a:extLst>
                  <a:ext uri="{FF2B5EF4-FFF2-40B4-BE49-F238E27FC236}">
                    <a16:creationId xmlns:a16="http://schemas.microsoft.com/office/drawing/2014/main" id="{CD340F7E-EF25-0232-AC77-22896835DF26}"/>
                  </a:ext>
                </a:extLst>
              </p:cNvPr>
              <p:cNvSpPr/>
              <p:nvPr/>
            </p:nvSpPr>
            <p:spPr>
              <a:xfrm>
                <a:off x="6700774" y="4590923"/>
                <a:ext cx="21081" cy="52831"/>
              </a:xfrm>
              <a:custGeom>
                <a:avLst/>
                <a:gdLst>
                  <a:gd name="connsiteX0" fmla="*/ 21082 w 21081"/>
                  <a:gd name="connsiteY0" fmla="*/ 52832 h 52831"/>
                  <a:gd name="connsiteX1" fmla="*/ 0 w 21081"/>
                  <a:gd name="connsiteY1" fmla="*/ 0 h 52831"/>
                </a:gdLst>
                <a:ahLst/>
                <a:cxnLst>
                  <a:cxn ang="0">
                    <a:pos x="connsiteX0" y="connsiteY0"/>
                  </a:cxn>
                  <a:cxn ang="0">
                    <a:pos x="connsiteX1" y="connsiteY1"/>
                  </a:cxn>
                </a:cxnLst>
                <a:rect l="l" t="t" r="r" b="b"/>
                <a:pathLst>
                  <a:path w="21081" h="52831">
                    <a:moveTo>
                      <a:pt x="21082" y="52832"/>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3" name="Freeform: Shape 162">
                <a:extLst>
                  <a:ext uri="{FF2B5EF4-FFF2-40B4-BE49-F238E27FC236}">
                    <a16:creationId xmlns:a16="http://schemas.microsoft.com/office/drawing/2014/main" id="{DFC3AC7F-8D6C-037B-B4A2-9ED5BAA5FA8F}"/>
                  </a:ext>
                </a:extLst>
              </p:cNvPr>
              <p:cNvSpPr/>
              <p:nvPr/>
            </p:nvSpPr>
            <p:spPr>
              <a:xfrm>
                <a:off x="6751193" y="4654042"/>
                <a:ext cx="38226" cy="5969"/>
              </a:xfrm>
              <a:custGeom>
                <a:avLst/>
                <a:gdLst>
                  <a:gd name="connsiteX0" fmla="*/ 38227 w 38226"/>
                  <a:gd name="connsiteY0" fmla="*/ 0 h 5969"/>
                  <a:gd name="connsiteX1" fmla="*/ 0 w 38226"/>
                  <a:gd name="connsiteY1" fmla="*/ 5969 h 5969"/>
                </a:gdLst>
                <a:ahLst/>
                <a:cxnLst>
                  <a:cxn ang="0">
                    <a:pos x="connsiteX0" y="connsiteY0"/>
                  </a:cxn>
                  <a:cxn ang="0">
                    <a:pos x="connsiteX1" y="connsiteY1"/>
                  </a:cxn>
                </a:cxnLst>
                <a:rect l="l" t="t" r="r" b="b"/>
                <a:pathLst>
                  <a:path w="38226" h="5969">
                    <a:moveTo>
                      <a:pt x="38227" y="0"/>
                    </a:moveTo>
                    <a:lnTo>
                      <a:pt x="0" y="5969"/>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4" name="Freeform: Shape 163">
                <a:extLst>
                  <a:ext uri="{FF2B5EF4-FFF2-40B4-BE49-F238E27FC236}">
                    <a16:creationId xmlns:a16="http://schemas.microsoft.com/office/drawing/2014/main" id="{B8B4932D-6713-7410-9E08-46CA180252A6}"/>
                  </a:ext>
                </a:extLst>
              </p:cNvPr>
              <p:cNvSpPr/>
              <p:nvPr/>
            </p:nvSpPr>
            <p:spPr>
              <a:xfrm>
                <a:off x="6708775" y="4641977"/>
                <a:ext cx="42671" cy="42672"/>
              </a:xfrm>
              <a:custGeom>
                <a:avLst/>
                <a:gdLst>
                  <a:gd name="connsiteX0" fmla="*/ 42672 w 42671"/>
                  <a:gd name="connsiteY0" fmla="*/ 21336 h 42672"/>
                  <a:gd name="connsiteX1" fmla="*/ 21336 w 42671"/>
                  <a:gd name="connsiteY1" fmla="*/ 42672 h 42672"/>
                  <a:gd name="connsiteX2" fmla="*/ 0 w 42671"/>
                  <a:gd name="connsiteY2" fmla="*/ 21336 h 42672"/>
                  <a:gd name="connsiteX3" fmla="*/ 21336 w 42671"/>
                  <a:gd name="connsiteY3" fmla="*/ 0 h 42672"/>
                  <a:gd name="connsiteX4" fmla="*/ 42672 w 42671"/>
                  <a:gd name="connsiteY4" fmla="*/ 21336 h 426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1" h="42672">
                    <a:moveTo>
                      <a:pt x="42672" y="21336"/>
                    </a:moveTo>
                    <a:cubicBezTo>
                      <a:pt x="42672" y="33119"/>
                      <a:pt x="33120" y="42672"/>
                      <a:pt x="21336" y="42672"/>
                    </a:cubicBezTo>
                    <a:cubicBezTo>
                      <a:pt x="9552" y="42672"/>
                      <a:pt x="0" y="33119"/>
                      <a:pt x="0" y="21336"/>
                    </a:cubicBezTo>
                    <a:cubicBezTo>
                      <a:pt x="0" y="9553"/>
                      <a:pt x="9552" y="0"/>
                      <a:pt x="21336" y="0"/>
                    </a:cubicBezTo>
                    <a:cubicBezTo>
                      <a:pt x="33120" y="0"/>
                      <a:pt x="42672" y="9553"/>
                      <a:pt x="42672" y="21336"/>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5" name="Freeform: Shape 164">
                <a:extLst>
                  <a:ext uri="{FF2B5EF4-FFF2-40B4-BE49-F238E27FC236}">
                    <a16:creationId xmlns:a16="http://schemas.microsoft.com/office/drawing/2014/main" id="{4EFECCD0-0A80-61B1-8DD0-A451C3971918}"/>
                  </a:ext>
                </a:extLst>
              </p:cNvPr>
              <p:cNvSpPr/>
              <p:nvPr/>
            </p:nvSpPr>
            <p:spPr>
              <a:xfrm>
                <a:off x="6730110" y="4465701"/>
                <a:ext cx="12700" cy="43687"/>
              </a:xfrm>
              <a:custGeom>
                <a:avLst/>
                <a:gdLst>
                  <a:gd name="connsiteX0" fmla="*/ 0 w 12700"/>
                  <a:gd name="connsiteY0" fmla="*/ 43688 h 43687"/>
                  <a:gd name="connsiteX1" fmla="*/ 0 w 12700"/>
                  <a:gd name="connsiteY1" fmla="*/ 0 h 43687"/>
                </a:gdLst>
                <a:ahLst/>
                <a:cxnLst>
                  <a:cxn ang="0">
                    <a:pos x="connsiteX0" y="connsiteY0"/>
                  </a:cxn>
                  <a:cxn ang="0">
                    <a:pos x="connsiteX1" y="connsiteY1"/>
                  </a:cxn>
                </a:cxnLst>
                <a:rect l="l" t="t" r="r" b="b"/>
                <a:pathLst>
                  <a:path w="12700" h="43687">
                    <a:moveTo>
                      <a:pt x="0" y="43688"/>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6" name="Freeform: Shape 165">
                <a:extLst>
                  <a:ext uri="{FF2B5EF4-FFF2-40B4-BE49-F238E27FC236}">
                    <a16:creationId xmlns:a16="http://schemas.microsoft.com/office/drawing/2014/main" id="{2B9C7A6B-2FAA-9872-7E32-4464310724B4}"/>
                  </a:ext>
                </a:extLst>
              </p:cNvPr>
              <p:cNvSpPr/>
              <p:nvPr/>
            </p:nvSpPr>
            <p:spPr>
              <a:xfrm>
                <a:off x="6702044" y="4465701"/>
                <a:ext cx="56260" cy="12700"/>
              </a:xfrm>
              <a:custGeom>
                <a:avLst/>
                <a:gdLst>
                  <a:gd name="connsiteX0" fmla="*/ 0 w 56260"/>
                  <a:gd name="connsiteY0" fmla="*/ 0 h 12700"/>
                  <a:gd name="connsiteX1" fmla="*/ 56261 w 56260"/>
                  <a:gd name="connsiteY1" fmla="*/ 0 h 12700"/>
                </a:gdLst>
                <a:ahLst/>
                <a:cxnLst>
                  <a:cxn ang="0">
                    <a:pos x="connsiteX0" y="connsiteY0"/>
                  </a:cxn>
                  <a:cxn ang="0">
                    <a:pos x="connsiteX1" y="connsiteY1"/>
                  </a:cxn>
                </a:cxnLst>
                <a:rect l="l" t="t" r="r" b="b"/>
                <a:pathLst>
                  <a:path w="56260" h="12700">
                    <a:moveTo>
                      <a:pt x="0" y="0"/>
                    </a:moveTo>
                    <a:lnTo>
                      <a:pt x="56261"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cxnSp>
          <p:nvCxnSpPr>
            <p:cNvPr id="176" name="Straight Connector 175">
              <a:extLst>
                <a:ext uri="{FF2B5EF4-FFF2-40B4-BE49-F238E27FC236}">
                  <a16:creationId xmlns:a16="http://schemas.microsoft.com/office/drawing/2014/main" id="{0BCDFD25-A003-B744-38BC-80EA81C10CE8}"/>
                </a:ext>
              </a:extLst>
            </p:cNvPr>
            <p:cNvCxnSpPr>
              <a:cxnSpLocks/>
              <a:stCxn id="58" idx="1"/>
              <a:endCxn id="84" idx="6"/>
            </p:cNvCxnSpPr>
            <p:nvPr/>
          </p:nvCxnSpPr>
          <p:spPr>
            <a:xfrm flipH="1">
              <a:off x="5100639" y="1875978"/>
              <a:ext cx="20879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0528ECD-B6D5-928B-0AA1-3F9797F1F357}"/>
                </a:ext>
              </a:extLst>
            </p:cNvPr>
            <p:cNvCxnSpPr>
              <a:cxnSpLocks/>
              <a:stCxn id="31" idx="1"/>
              <a:endCxn id="80" idx="6"/>
            </p:cNvCxnSpPr>
            <p:nvPr/>
          </p:nvCxnSpPr>
          <p:spPr>
            <a:xfrm flipH="1">
              <a:off x="5100639" y="2634347"/>
              <a:ext cx="208650"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5D69A4B-96C8-86FE-A330-03155B514C3D}"/>
                </a:ext>
              </a:extLst>
            </p:cNvPr>
            <p:cNvCxnSpPr>
              <a:cxnSpLocks/>
              <a:stCxn id="55" idx="1"/>
              <a:endCxn id="76" idx="6"/>
            </p:cNvCxnSpPr>
            <p:nvPr/>
          </p:nvCxnSpPr>
          <p:spPr>
            <a:xfrm flipH="1">
              <a:off x="5100639" y="3392716"/>
              <a:ext cx="208649"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48E1B5D-1017-B958-2DEE-410F93446180}"/>
                </a:ext>
              </a:extLst>
            </p:cNvPr>
            <p:cNvCxnSpPr>
              <a:cxnSpLocks/>
              <a:stCxn id="64" idx="1"/>
              <a:endCxn id="72" idx="6"/>
            </p:cNvCxnSpPr>
            <p:nvPr/>
          </p:nvCxnSpPr>
          <p:spPr>
            <a:xfrm flipH="1">
              <a:off x="5100639" y="4151085"/>
              <a:ext cx="20879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FA23EE8E-7E68-6A3E-0C15-0F9CDA6EA102}"/>
                </a:ext>
              </a:extLst>
            </p:cNvPr>
            <p:cNvCxnSpPr>
              <a:cxnSpLocks/>
              <a:stCxn id="7" idx="1"/>
              <a:endCxn id="10" idx="6"/>
            </p:cNvCxnSpPr>
            <p:nvPr/>
          </p:nvCxnSpPr>
          <p:spPr>
            <a:xfrm flipH="1">
              <a:off x="5100639" y="4909453"/>
              <a:ext cx="208650"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018D357-83D4-502C-1A2E-42C432421ECF}"/>
                </a:ext>
              </a:extLst>
            </p:cNvPr>
            <p:cNvCxnSpPr>
              <a:cxnSpLocks/>
              <a:stCxn id="61" idx="1"/>
              <a:endCxn id="68" idx="6"/>
            </p:cNvCxnSpPr>
            <p:nvPr/>
          </p:nvCxnSpPr>
          <p:spPr>
            <a:xfrm flipH="1">
              <a:off x="5100639" y="5667823"/>
              <a:ext cx="208649"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182" name="Title 4">
            <a:extLst>
              <a:ext uri="{FF2B5EF4-FFF2-40B4-BE49-F238E27FC236}">
                <a16:creationId xmlns:a16="http://schemas.microsoft.com/office/drawing/2014/main" id="{E2A7C7ED-9F72-7064-51C9-211017A5BC90}"/>
              </a:ext>
            </a:extLst>
          </p:cNvPr>
          <p:cNvSpPr txBox="1">
            <a:spLocks/>
          </p:cNvSpPr>
          <p:nvPr/>
        </p:nvSpPr>
        <p:spPr>
          <a:xfrm>
            <a:off x="566927" y="686514"/>
            <a:ext cx="9799201" cy="747897"/>
          </a:xfrm>
          <a:prstGeom prst="rect">
            <a:avLst/>
          </a:prstGeom>
        </p:spPr>
        <p:txBody>
          <a:bodyPr vert="horz" wrap="square" lIns="0" tIns="0" rIns="0" bIns="0" rtlCol="0" anchor="t" anchorCtr="0">
            <a:spAutoFit/>
          </a:bodyPr>
          <a:lstStyle>
            <a:lvl1pPr algn="l" defTabSz="457200" rtl="0" eaLnBrk="1" latinLnBrk="0" hangingPunct="1">
              <a:lnSpc>
                <a:spcPct val="90000"/>
              </a:lnSpc>
              <a:spcBef>
                <a:spcPct val="0"/>
              </a:spcBef>
              <a:buNone/>
              <a:defRPr sz="2600" b="1" kern="1200">
                <a:solidFill>
                  <a:schemeClr val="tx2"/>
                </a:solidFill>
                <a:latin typeface="+mj-lt"/>
                <a:ea typeface="+mj-ea"/>
                <a:cs typeface="+mj-cs"/>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5400" b="1" i="0" u="none" strike="noStrike" kern="1200" cap="none" spc="0" normalizeH="0" baseline="0" noProof="0">
                <a:ln>
                  <a:noFill/>
                </a:ln>
                <a:solidFill>
                  <a:prstClr val="white"/>
                </a:solidFill>
                <a:effectLst/>
                <a:uLnTx/>
                <a:uFillTx/>
                <a:latin typeface="CVS Health Sans"/>
                <a:ea typeface="+mj-ea"/>
                <a:cs typeface="+mj-cs"/>
              </a:rPr>
              <a:t>Contents</a:t>
            </a:r>
          </a:p>
        </p:txBody>
      </p:sp>
    </p:spTree>
    <p:extLst>
      <p:ext uri="{BB962C8B-B14F-4D97-AF65-F5344CB8AC3E}">
        <p14:creationId xmlns:p14="http://schemas.microsoft.com/office/powerpoint/2010/main" val="3596879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t>Third-Party Landing Zone (3PLZ) – RFP Overview</a:t>
            </a:r>
          </a:p>
        </p:txBody>
      </p:sp>
      <p:sp>
        <p:nvSpPr>
          <p:cNvPr id="3" name="Subtitle 2"/>
          <p:cNvSpPr>
            <a:spLocks noGrp="1"/>
          </p:cNvSpPr>
          <p:nvPr>
            <p:ph type="subTitle" idx="1"/>
          </p:nvPr>
        </p:nvSpPr>
        <p:spPr/>
        <p:txBody>
          <a:bodyPr>
            <a:normAutofit fontScale="70000" lnSpcReduction="20000"/>
          </a:bodyPr>
          <a:lstStyle/>
          <a:p>
            <a:r>
              <a:t>Vendor-Neutral Requirements for Self-Service Third-Party Connectivity</a:t>
            </a:r>
            <a:r>
              <a:rPr lang="en-US"/>
              <a:t> Solution </a:t>
            </a:r>
            <a:endParaRPr/>
          </a:p>
          <a:p>
            <a:endParaRPr/>
          </a:p>
          <a:p>
            <a:r>
              <a:rPr lang="en-US"/>
              <a:t>Michael J. Martin </a:t>
            </a:r>
          </a:p>
          <a:p>
            <a:r>
              <a:rPr lang="en-US"/>
              <a:t>Network Security Engineering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27B5-B62F-6785-8550-6AC72427F1E6}"/>
              </a:ext>
            </a:extLst>
          </p:cNvPr>
          <p:cNvSpPr>
            <a:spLocks noGrp="1"/>
          </p:cNvSpPr>
          <p:nvPr>
            <p:ph type="title"/>
          </p:nvPr>
        </p:nvSpPr>
        <p:spPr>
          <a:xfrm>
            <a:off x="2342459" y="1691328"/>
            <a:ext cx="5507673" cy="699516"/>
          </a:xfrm>
        </p:spPr>
        <p:txBody>
          <a:bodyPr anchor="t">
            <a:normAutofit fontScale="90000"/>
          </a:bodyPr>
          <a:lstStyle/>
          <a:p>
            <a:r>
              <a:rPr lang="en-US"/>
              <a:t>A Case For Change</a:t>
            </a:r>
          </a:p>
        </p:txBody>
      </p:sp>
      <p:sp>
        <p:nvSpPr>
          <p:cNvPr id="4" name="Content Placeholder 3">
            <a:extLst>
              <a:ext uri="{FF2B5EF4-FFF2-40B4-BE49-F238E27FC236}">
                <a16:creationId xmlns:a16="http://schemas.microsoft.com/office/drawing/2014/main" id="{F74347F7-1C3A-BE77-BE2B-7F915A9C6EA5}"/>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342457" y="2497693"/>
            <a:ext cx="5507674" cy="3618492"/>
          </a:xfrm>
        </p:spPr>
        <p:txBody>
          <a:bodyPr>
            <a:normAutofit/>
          </a:bodyPr>
          <a:lstStyle/>
          <a:p>
            <a:pPr marL="0" indent="0">
              <a:buNone/>
            </a:pPr>
            <a:r>
              <a:rPr lang="en-US"/>
              <a:t>Traditional enterprise approaches to third-party connectivity are no longer sufficient. They lack isolation, auditability, and scalability—creating security gaps and reducing business agility. Manual processes introduce inefficiencies and increase risk, while growing third-party interactions amplify these challenges. At the same time, evolving regulatory requirements and sophisticated cyber threats demand a standardized, automated approach that enforces least privilege, segmentation, and identity-aware controls to ensure compliance and operational resilience.</a:t>
            </a:r>
          </a:p>
          <a:p>
            <a:pPr marL="0" indent="0">
              <a:buNone/>
            </a:pPr>
            <a:endParaRPr lang="en-US"/>
          </a:p>
          <a:p>
            <a:pPr marL="0" indent="0">
              <a:buNone/>
            </a:pPr>
            <a:r>
              <a:rPr lang="en-US"/>
              <a:t>To address these challenges, the enterprise must </a:t>
            </a:r>
            <a:r>
              <a:rPr lang="en-US" b="1"/>
              <a:t>transition from insecure, unsupportable legacy models to a modern, service-oriented capability</a:t>
            </a:r>
            <a:r>
              <a:rPr lang="en-US"/>
              <a:t>. This new approach empowers business units through </a:t>
            </a:r>
            <a:r>
              <a:rPr lang="en-US" b="1"/>
              <a:t>self-service onboarding, automation, and end-to-end governance</a:t>
            </a:r>
            <a:r>
              <a:rPr lang="en-US"/>
              <a:t>, delivering a secure, repeatable, and compliant connectivity framework that accelerates time-to-market while reducing operational risk.</a:t>
            </a:r>
            <a:br>
              <a:rPr lang="en-US"/>
            </a:br>
            <a:endParaRPr lang="en-US" sz="1050"/>
          </a:p>
        </p:txBody>
      </p:sp>
      <p:pic>
        <p:nvPicPr>
          <p:cNvPr id="5" name="Content Placeholder 4" descr="Abstract  Digital concept which shows network security optimization and internet technology  ">
            <a:extLst>
              <a:ext uri="{FF2B5EF4-FFF2-40B4-BE49-F238E27FC236}">
                <a16:creationId xmlns:a16="http://schemas.microsoft.com/office/drawing/2014/main" id="{64AD47C7-B7E5-445D-AEFE-7E79FBD16C7B}"/>
              </a:ext>
            </a:extLst>
          </p:cNvPr>
          <p:cNvPicPr>
            <a:picLocks noGrp="1" noChangeAspect="1"/>
          </p:cNvPicPr>
          <p:nvPr>
            <p:ph type="pic" sz="quarter" idx="13"/>
          </p:nvPr>
        </p:nvPicPr>
        <p:blipFill>
          <a:blip r:embed="rId3"/>
          <a:srcRect l="20124" r="41310"/>
          <a:stretch>
            <a:fillRect/>
          </a:stretch>
        </p:blipFill>
        <p:spPr>
          <a:xfrm>
            <a:off x="8021583" y="857258"/>
            <a:ext cx="2644829" cy="5143493"/>
          </a:xfrm>
          <a:prstGeom prst="rect">
            <a:avLst/>
          </a:prstGeom>
          <a:noFill/>
        </p:spPr>
      </p:pic>
    </p:spTree>
    <p:extLst>
      <p:ext uri="{BB962C8B-B14F-4D97-AF65-F5344CB8AC3E}">
        <p14:creationId xmlns:p14="http://schemas.microsoft.com/office/powerpoint/2010/main" val="3086897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6AA65-8D1D-9F32-C051-F574E7C17C56}"/>
              </a:ext>
            </a:extLst>
          </p:cNvPr>
          <p:cNvSpPr>
            <a:spLocks noGrp="1"/>
          </p:cNvSpPr>
          <p:nvPr>
            <p:ph type="title"/>
          </p:nvPr>
        </p:nvSpPr>
        <p:spPr>
          <a:xfrm>
            <a:off x="2342459" y="1691328"/>
            <a:ext cx="5507673" cy="699516"/>
          </a:xfrm>
        </p:spPr>
        <p:txBody>
          <a:bodyPr anchor="t">
            <a:noAutofit/>
          </a:bodyPr>
          <a:lstStyle/>
          <a:p>
            <a:r>
              <a:rPr lang="en-US" sz="2800"/>
              <a:t>Delivering Change a Strategic Shift</a:t>
            </a:r>
          </a:p>
        </p:txBody>
      </p:sp>
      <p:sp>
        <p:nvSpPr>
          <p:cNvPr id="4" name="Content Placeholder 3">
            <a:extLst>
              <a:ext uri="{FF2B5EF4-FFF2-40B4-BE49-F238E27FC236}">
                <a16:creationId xmlns:a16="http://schemas.microsoft.com/office/drawing/2014/main" id="{A42973BB-E57A-EB07-5E80-CE87098530B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2342457" y="2497693"/>
            <a:ext cx="5507674" cy="3074432"/>
          </a:xfrm>
        </p:spPr>
        <p:txBody>
          <a:bodyPr>
            <a:normAutofit/>
          </a:bodyPr>
          <a:lstStyle/>
          <a:p>
            <a:pPr marL="0" indent="0">
              <a:buNone/>
            </a:pPr>
            <a:r>
              <a:rPr lang="en-US" sz="1050" b="1"/>
              <a:t>Empowering Application Teams</a:t>
            </a:r>
            <a:br>
              <a:rPr lang="en-US" sz="1050"/>
            </a:br>
            <a:r>
              <a:rPr lang="en-US" sz="1050"/>
              <a:t>This shift enables application teams to independently manage connectivity through a </a:t>
            </a:r>
            <a:r>
              <a:rPr lang="en-US" sz="1050" b="1"/>
              <a:t>self-service, outcome-driven model</a:t>
            </a:r>
            <a:r>
              <a:rPr lang="en-US" sz="1050"/>
              <a:t>, reducing reliance on centralized processes and accelerating delivery</a:t>
            </a:r>
          </a:p>
          <a:p>
            <a:pPr marL="0" indent="0">
              <a:buNone/>
            </a:pPr>
            <a:endParaRPr lang="en-US" sz="1050"/>
          </a:p>
          <a:p>
            <a:pPr marL="0" indent="0">
              <a:buNone/>
            </a:pPr>
            <a:r>
              <a:rPr lang="en-US" sz="1050" b="1"/>
              <a:t>Alignment with DevOps</a:t>
            </a:r>
            <a:br>
              <a:rPr lang="en-US" sz="1050"/>
            </a:br>
            <a:r>
              <a:rPr lang="en-US" sz="1050"/>
              <a:t>By allowing teams to </a:t>
            </a:r>
            <a:r>
              <a:rPr lang="en-US" sz="1050" b="1"/>
              <a:t>build, run, and own their connections securely</a:t>
            </a:r>
            <a:r>
              <a:rPr lang="en-US" sz="1050"/>
              <a:t>, this approach reinforces DevOps principles and promotes agility across the enterprise.</a:t>
            </a:r>
          </a:p>
          <a:p>
            <a:pPr marL="0" indent="0">
              <a:buNone/>
            </a:pPr>
            <a:endParaRPr lang="en-US" sz="1050"/>
          </a:p>
          <a:p>
            <a:pPr marL="0" indent="0">
              <a:buNone/>
            </a:pPr>
            <a:r>
              <a:rPr lang="en-US" sz="1050" b="1"/>
              <a:t>Automation and Scalability</a:t>
            </a:r>
            <a:br>
              <a:rPr lang="en-US" sz="1050"/>
            </a:br>
            <a:r>
              <a:rPr lang="en-US" sz="1050"/>
              <a:t>Automated delivery frameworks ensure </a:t>
            </a:r>
            <a:r>
              <a:rPr lang="en-US" sz="1050" b="1"/>
              <a:t>consistent, repeatable, and scalable connectivity</a:t>
            </a:r>
            <a:r>
              <a:rPr lang="en-US" sz="1050"/>
              <a:t>, while embedding compliance and governance controls into every step.</a:t>
            </a:r>
          </a:p>
          <a:p>
            <a:pPr marL="0" indent="0">
              <a:buNone/>
            </a:pPr>
            <a:endParaRPr lang="en-US" sz="1050"/>
          </a:p>
          <a:p>
            <a:pPr marL="0" indent="0">
              <a:buNone/>
            </a:pPr>
            <a:r>
              <a:rPr lang="en-US" sz="1050" b="1"/>
              <a:t>Operational Efficiency and Ownership</a:t>
            </a:r>
            <a:br>
              <a:rPr lang="en-US" sz="1050"/>
            </a:br>
            <a:r>
              <a:rPr lang="en-US" sz="1050"/>
              <a:t>The strategic shift fosters </a:t>
            </a:r>
            <a:r>
              <a:rPr lang="en-US" sz="1050" b="1"/>
              <a:t>enterprise-wide efficiency</a:t>
            </a:r>
            <a:r>
              <a:rPr lang="en-US" sz="1050"/>
              <a:t>, reducing manual effort and reinforcing a culture of </a:t>
            </a:r>
            <a:r>
              <a:rPr lang="en-US" sz="1050" b="1"/>
              <a:t>ownership and accountability</a:t>
            </a:r>
            <a:r>
              <a:rPr lang="en-US" sz="1050"/>
              <a:t> for secure connectivity.</a:t>
            </a:r>
          </a:p>
          <a:p>
            <a:pPr marL="0" indent="0">
              <a:buNone/>
            </a:pPr>
            <a:endParaRPr lang="en-US" sz="1050"/>
          </a:p>
        </p:txBody>
      </p:sp>
      <p:pic>
        <p:nvPicPr>
          <p:cNvPr id="5" name="Content Placeholder 4" descr="technology and innovation concept">
            <a:extLst>
              <a:ext uri="{FF2B5EF4-FFF2-40B4-BE49-F238E27FC236}">
                <a16:creationId xmlns:a16="http://schemas.microsoft.com/office/drawing/2014/main" id="{54B32554-D336-4EC3-AEC3-49BE05606E00}"/>
              </a:ext>
            </a:extLst>
          </p:cNvPr>
          <p:cNvPicPr>
            <a:picLocks noGrp="1" noChangeAspect="1"/>
          </p:cNvPicPr>
          <p:nvPr>
            <p:ph type="pic" sz="quarter" idx="13"/>
          </p:nvPr>
        </p:nvPicPr>
        <p:blipFill>
          <a:blip r:embed="rId3"/>
          <a:srcRect l="30026" r="31408"/>
          <a:stretch>
            <a:fillRect/>
          </a:stretch>
        </p:blipFill>
        <p:spPr>
          <a:xfrm>
            <a:off x="8021583" y="857258"/>
            <a:ext cx="2644829" cy="5143493"/>
          </a:xfrm>
          <a:prstGeom prst="rect">
            <a:avLst/>
          </a:prstGeom>
          <a:noFill/>
        </p:spPr>
      </p:pic>
    </p:spTree>
    <p:extLst>
      <p:ext uri="{BB962C8B-B14F-4D97-AF65-F5344CB8AC3E}">
        <p14:creationId xmlns:p14="http://schemas.microsoft.com/office/powerpoint/2010/main" val="2985552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F204-4DE7-5237-F554-C1D3129B4AF7}"/>
              </a:ext>
            </a:extLst>
          </p:cNvPr>
          <p:cNvSpPr>
            <a:spLocks noGrp="1"/>
          </p:cNvSpPr>
          <p:nvPr>
            <p:ph type="title"/>
          </p:nvPr>
        </p:nvSpPr>
        <p:spPr>
          <a:xfrm>
            <a:off x="1979612" y="1025910"/>
            <a:ext cx="5556040" cy="1143000"/>
          </a:xfrm>
        </p:spPr>
        <p:txBody>
          <a:bodyPr>
            <a:normAutofit/>
          </a:bodyPr>
          <a:lstStyle/>
          <a:p>
            <a:r>
              <a:rPr lang="en-US" sz="3200"/>
              <a:t>Proposed Way Forward: 3PLZ </a:t>
            </a:r>
          </a:p>
        </p:txBody>
      </p:sp>
      <p:sp>
        <p:nvSpPr>
          <p:cNvPr id="23" name="TextBox 22">
            <a:extLst>
              <a:ext uri="{FF2B5EF4-FFF2-40B4-BE49-F238E27FC236}">
                <a16:creationId xmlns:a16="http://schemas.microsoft.com/office/drawing/2014/main" id="{60976298-F65A-0C7D-990B-93201AC1548C}"/>
              </a:ext>
            </a:extLst>
          </p:cNvPr>
          <p:cNvSpPr txBox="1"/>
          <p:nvPr/>
        </p:nvSpPr>
        <p:spPr>
          <a:xfrm>
            <a:off x="1797943" y="2168910"/>
            <a:ext cx="6101046" cy="3231654"/>
          </a:xfrm>
          <a:prstGeom prst="rect">
            <a:avLst/>
          </a:prstGeom>
          <a:noFill/>
        </p:spPr>
        <p:txBody>
          <a:bodyPr wrap="square">
            <a:spAutoFit/>
          </a:bodyPr>
          <a:lstStyle/>
          <a:p>
            <a:r>
              <a:rPr lang="en-US" sz="1050" b="1">
                <a:solidFill>
                  <a:prstClr val="black"/>
                </a:solidFill>
                <a:latin typeface="Calibri"/>
              </a:rPr>
              <a:t>Standardized IPSec Connectivity</a:t>
            </a:r>
          </a:p>
          <a:p>
            <a:r>
              <a:rPr lang="en-US" sz="1050">
                <a:solidFill>
                  <a:prstClr val="black"/>
                </a:solidFill>
                <a:latin typeface="Calibri"/>
              </a:rPr>
              <a:t>The solution delivers </a:t>
            </a:r>
            <a:r>
              <a:rPr lang="en-US" sz="1050" b="1">
                <a:solidFill>
                  <a:prstClr val="black"/>
                </a:solidFill>
                <a:latin typeface="Calibri"/>
              </a:rPr>
              <a:t>secure, standardized IPSec VPN connectivity</a:t>
            </a:r>
            <a:r>
              <a:rPr lang="en-US" sz="1050">
                <a:solidFill>
                  <a:prstClr val="black"/>
                </a:solidFill>
                <a:latin typeface="Calibri"/>
              </a:rPr>
              <a:t> for third-party access, supporting leading platforms such as </a:t>
            </a:r>
            <a:r>
              <a:rPr lang="en-US" sz="1050" b="1">
                <a:solidFill>
                  <a:prstClr val="black"/>
                </a:solidFill>
                <a:latin typeface="Calibri"/>
              </a:rPr>
              <a:t>Cisco, Arista, Palo Alto, and Fortinet</a:t>
            </a:r>
            <a:r>
              <a:rPr lang="en-US" sz="1050">
                <a:solidFill>
                  <a:prstClr val="black"/>
                </a:solidFill>
                <a:latin typeface="Calibri"/>
              </a:rPr>
              <a:t>. Configurations are validated through virtual lab testing and require only basic, easily collectable data points for deployment.</a:t>
            </a:r>
            <a:br>
              <a:rPr lang="en-US" sz="1050">
                <a:solidFill>
                  <a:prstClr val="black"/>
                </a:solidFill>
                <a:latin typeface="Calibri"/>
              </a:rPr>
            </a:br>
            <a:r>
              <a:rPr lang="en-US" sz="1050">
                <a:solidFill>
                  <a:prstClr val="black"/>
                </a:solidFill>
                <a:latin typeface="Calibri"/>
              </a:rPr>
              <a:t>Connectivity supports </a:t>
            </a:r>
            <a:r>
              <a:rPr lang="en-US" sz="1050" b="1">
                <a:solidFill>
                  <a:prstClr val="black"/>
                </a:solidFill>
                <a:latin typeface="Calibri"/>
              </a:rPr>
              <a:t>peer-to-peer routing via BGP or static IP</a:t>
            </a:r>
            <a:r>
              <a:rPr lang="en-US" sz="1050">
                <a:solidFill>
                  <a:prstClr val="black"/>
                </a:solidFill>
                <a:latin typeface="Calibri"/>
              </a:rPr>
              <a:t>, restricted exclusively between the </a:t>
            </a:r>
            <a:r>
              <a:rPr lang="en-US" sz="1050" b="1">
                <a:solidFill>
                  <a:prstClr val="black"/>
                </a:solidFill>
                <a:latin typeface="Calibri"/>
              </a:rPr>
              <a:t>Virtual Tenant</a:t>
            </a:r>
            <a:r>
              <a:rPr lang="en-US" sz="1050">
                <a:solidFill>
                  <a:prstClr val="black"/>
                </a:solidFill>
                <a:latin typeface="Calibri"/>
              </a:rPr>
              <a:t> and the third-party network. All communication between third parties and the enterprise occurs through </a:t>
            </a:r>
            <a:r>
              <a:rPr lang="en-US" sz="1050" b="1">
                <a:solidFill>
                  <a:prstClr val="black"/>
                </a:solidFill>
                <a:latin typeface="Calibri"/>
              </a:rPr>
              <a:t>application-specific proxies</a:t>
            </a:r>
            <a:r>
              <a:rPr lang="en-US" sz="1050">
                <a:solidFill>
                  <a:prstClr val="black"/>
                </a:solidFill>
                <a:latin typeface="Calibri"/>
              </a:rPr>
              <a:t>, ensuring isolation and security.</a:t>
            </a:r>
            <a:br>
              <a:rPr lang="en-US" sz="1050">
                <a:solidFill>
                  <a:prstClr val="black"/>
                </a:solidFill>
                <a:latin typeface="Calibri"/>
              </a:rPr>
            </a:br>
            <a:r>
              <a:rPr lang="en-US" sz="1050">
                <a:solidFill>
                  <a:prstClr val="black"/>
                </a:solidFill>
                <a:latin typeface="Calibri"/>
              </a:rPr>
              <a:t>The architecture employs </a:t>
            </a:r>
            <a:r>
              <a:rPr lang="en-US" sz="1050" b="1">
                <a:solidFill>
                  <a:prstClr val="black"/>
                </a:solidFill>
                <a:latin typeface="Calibri"/>
              </a:rPr>
              <a:t>Active/Passive HA with a single tunnel design</a:t>
            </a:r>
            <a:r>
              <a:rPr lang="en-US" sz="1050">
                <a:solidFill>
                  <a:prstClr val="black"/>
                </a:solidFill>
                <a:latin typeface="Calibri"/>
              </a:rPr>
              <a:t>, featuring </a:t>
            </a:r>
            <a:r>
              <a:rPr lang="en-US" sz="1050" b="1">
                <a:solidFill>
                  <a:prstClr val="black"/>
                </a:solidFill>
                <a:latin typeface="Calibri"/>
              </a:rPr>
              <a:t>unique per-tenant IP tunnel endpoints</a:t>
            </a:r>
            <a:r>
              <a:rPr lang="en-US" sz="1050">
                <a:solidFill>
                  <a:prstClr val="black"/>
                </a:solidFill>
                <a:latin typeface="Calibri"/>
              </a:rPr>
              <a:t> for clear segmentation.</a:t>
            </a:r>
          </a:p>
          <a:p>
            <a:endParaRPr lang="en-US" sz="1050">
              <a:solidFill>
                <a:prstClr val="black"/>
              </a:solidFill>
              <a:latin typeface="Calibri"/>
            </a:endParaRPr>
          </a:p>
          <a:p>
            <a:r>
              <a:rPr lang="en-US" sz="1050" b="1">
                <a:solidFill>
                  <a:prstClr val="black"/>
                </a:solidFill>
                <a:latin typeface="Calibri"/>
              </a:rPr>
              <a:t>Virtual Tenant Architecture</a:t>
            </a:r>
          </a:p>
          <a:p>
            <a:r>
              <a:rPr lang="en-US" sz="1050">
                <a:solidFill>
                  <a:prstClr val="black"/>
                </a:solidFill>
                <a:latin typeface="Calibri"/>
              </a:rPr>
              <a:t>The Virtual Landing Zone operates on a </a:t>
            </a:r>
            <a:r>
              <a:rPr lang="en-US" sz="1050" b="1">
                <a:solidFill>
                  <a:prstClr val="black"/>
                </a:solidFill>
                <a:latin typeface="Calibri"/>
              </a:rPr>
              <a:t>split-brain proxy model</a:t>
            </a:r>
            <a:r>
              <a:rPr lang="en-US" sz="1050">
                <a:solidFill>
                  <a:prstClr val="black"/>
                </a:solidFill>
                <a:latin typeface="Calibri"/>
              </a:rPr>
              <a:t>, maintaining separate routing domains for third-party and enterprise environments. It includes </a:t>
            </a:r>
            <a:r>
              <a:rPr lang="en-US" sz="1050" b="1">
                <a:solidFill>
                  <a:prstClr val="black"/>
                </a:solidFill>
                <a:latin typeface="Calibri"/>
              </a:rPr>
              <a:t>DNS rewriting capabilities</a:t>
            </a:r>
            <a:r>
              <a:rPr lang="en-US" sz="1050">
                <a:solidFill>
                  <a:prstClr val="black"/>
                </a:solidFill>
                <a:latin typeface="Calibri"/>
              </a:rPr>
              <a:t>, enabling declarative forwarding for enterprise domains (public and private FQDNs), with responses contingent on successful authoritative lookups. A </a:t>
            </a:r>
            <a:r>
              <a:rPr lang="en-US" sz="1050" b="1">
                <a:solidFill>
                  <a:prstClr val="black"/>
                </a:solidFill>
                <a:latin typeface="Calibri"/>
              </a:rPr>
              <a:t>unique per-tenant/proxy addressing model</a:t>
            </a:r>
            <a:r>
              <a:rPr lang="en-US" sz="1050">
                <a:solidFill>
                  <a:prstClr val="black"/>
                </a:solidFill>
                <a:latin typeface="Calibri"/>
              </a:rPr>
              <a:t> ensures strong isolation and traceability across all connections.</a:t>
            </a:r>
          </a:p>
          <a:p>
            <a:br>
              <a:rPr lang="en-US" sz="1800">
                <a:solidFill>
                  <a:prstClr val="black"/>
                </a:solidFill>
                <a:latin typeface="Calibri"/>
              </a:rPr>
            </a:br>
            <a:endParaRPr lang="en-US" sz="1800">
              <a:solidFill>
                <a:prstClr val="black"/>
              </a:solidFill>
              <a:latin typeface="Calibri"/>
            </a:endParaRPr>
          </a:p>
        </p:txBody>
      </p:sp>
      <p:pic>
        <p:nvPicPr>
          <p:cNvPr id="24" name="Content Placeholder 4" descr="Computer network security firewall cyber data protection">
            <a:extLst>
              <a:ext uri="{FF2B5EF4-FFF2-40B4-BE49-F238E27FC236}">
                <a16:creationId xmlns:a16="http://schemas.microsoft.com/office/drawing/2014/main" id="{DEF07821-8801-47D7-CC5F-96724CDEC1AE}"/>
              </a:ext>
            </a:extLst>
          </p:cNvPr>
          <p:cNvPicPr>
            <a:picLocks noChangeAspect="1"/>
          </p:cNvPicPr>
          <p:nvPr/>
        </p:nvPicPr>
        <p:blipFill>
          <a:blip r:embed="rId3"/>
          <a:srcRect l="26269" r="35166"/>
          <a:stretch>
            <a:fillRect/>
          </a:stretch>
        </p:blipFill>
        <p:spPr>
          <a:xfrm>
            <a:off x="8021584" y="1371986"/>
            <a:ext cx="2644829" cy="5143493"/>
          </a:xfrm>
          <a:prstGeom prst="rect">
            <a:avLst/>
          </a:prstGeom>
          <a:noFill/>
        </p:spPr>
      </p:pic>
    </p:spTree>
    <p:extLst>
      <p:ext uri="{BB962C8B-B14F-4D97-AF65-F5344CB8AC3E}">
        <p14:creationId xmlns:p14="http://schemas.microsoft.com/office/powerpoint/2010/main" val="3212857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0D407A-DE16-48B6-9B12-E0A2E139A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FD4071-FA93-9B29-6EA3-03C77808B913}"/>
              </a:ext>
            </a:extLst>
          </p:cNvPr>
          <p:cNvSpPr>
            <a:spLocks noGrp="1"/>
          </p:cNvSpPr>
          <p:nvPr>
            <p:ph type="title"/>
          </p:nvPr>
        </p:nvSpPr>
        <p:spPr>
          <a:xfrm>
            <a:off x="1797944" y="1025910"/>
            <a:ext cx="6041971" cy="1143000"/>
          </a:xfrm>
        </p:spPr>
        <p:txBody>
          <a:bodyPr>
            <a:normAutofit/>
          </a:bodyPr>
          <a:lstStyle/>
          <a:p>
            <a:r>
              <a:rPr lang="en-US" sz="3200"/>
              <a:t>Vision for A 3rd Party Landing Zone</a:t>
            </a:r>
          </a:p>
        </p:txBody>
      </p:sp>
      <p:sp>
        <p:nvSpPr>
          <p:cNvPr id="23" name="TextBox 22">
            <a:extLst>
              <a:ext uri="{FF2B5EF4-FFF2-40B4-BE49-F238E27FC236}">
                <a16:creationId xmlns:a16="http://schemas.microsoft.com/office/drawing/2014/main" id="{0BBFD6FE-988F-E681-9B54-C6CB7608C999}"/>
              </a:ext>
            </a:extLst>
          </p:cNvPr>
          <p:cNvSpPr txBox="1"/>
          <p:nvPr/>
        </p:nvSpPr>
        <p:spPr>
          <a:xfrm>
            <a:off x="1797943" y="2168910"/>
            <a:ext cx="6101046" cy="3277820"/>
          </a:xfrm>
          <a:prstGeom prst="rect">
            <a:avLst/>
          </a:prstGeom>
          <a:noFill/>
        </p:spPr>
        <p:txBody>
          <a:bodyPr wrap="square">
            <a:spAutoFit/>
          </a:bodyPr>
          <a:lstStyle/>
          <a:p>
            <a:r>
              <a:rPr lang="en-US" sz="1050" b="1">
                <a:solidFill>
                  <a:prstClr val="black"/>
                </a:solidFill>
                <a:latin typeface="Calibri"/>
              </a:rPr>
              <a:t>Secure Tenant Architecture</a:t>
            </a:r>
          </a:p>
          <a:p>
            <a:r>
              <a:rPr lang="en-US" sz="1050">
                <a:solidFill>
                  <a:prstClr val="black"/>
                </a:solidFill>
                <a:latin typeface="Calibri"/>
              </a:rPr>
              <a:t>Deliver a secure and compliant third-party connectivity solution by implementing </a:t>
            </a:r>
            <a:r>
              <a:rPr lang="en-US" sz="1050" b="1">
                <a:solidFill>
                  <a:prstClr val="black"/>
                </a:solidFill>
                <a:latin typeface="Calibri"/>
              </a:rPr>
              <a:t>IPSec VPN tunnels to a Virtual Landing Zone</a:t>
            </a:r>
            <a:r>
              <a:rPr lang="en-US" sz="1050">
                <a:solidFill>
                  <a:prstClr val="black"/>
                </a:solidFill>
                <a:latin typeface="Calibri"/>
              </a:rPr>
              <a:t>, ensuring isolation and protection of enterprise applications from external access. This architecture aligns with </a:t>
            </a:r>
            <a:r>
              <a:rPr lang="en-US" sz="1050" b="1">
                <a:solidFill>
                  <a:prstClr val="black"/>
                </a:solidFill>
                <a:latin typeface="Calibri"/>
              </a:rPr>
              <a:t>SOC 2, ISO 27001, and NIST CSF / 800-171 / 800-207 standards</a:t>
            </a:r>
            <a:r>
              <a:rPr lang="en-US" sz="1050">
                <a:solidFill>
                  <a:prstClr val="black"/>
                </a:solidFill>
                <a:latin typeface="Calibri"/>
              </a:rPr>
              <a:t>, providing a governance-driven approach that meets regulatory and security requirements.</a:t>
            </a:r>
          </a:p>
          <a:p>
            <a:endParaRPr lang="en-US" sz="1050">
              <a:solidFill>
                <a:prstClr val="black"/>
              </a:solidFill>
              <a:latin typeface="Calibri"/>
            </a:endParaRPr>
          </a:p>
          <a:p>
            <a:r>
              <a:rPr lang="en-US" sz="1050" b="1">
                <a:solidFill>
                  <a:prstClr val="black"/>
                </a:solidFill>
                <a:latin typeface="Calibri"/>
              </a:rPr>
              <a:t>Granular Access Control</a:t>
            </a:r>
          </a:p>
          <a:p>
            <a:r>
              <a:rPr lang="en-US" sz="1050">
                <a:solidFill>
                  <a:prstClr val="black"/>
                </a:solidFill>
                <a:latin typeface="Calibri"/>
              </a:rPr>
              <a:t>Enforce per-partner connectivity through </a:t>
            </a:r>
            <a:r>
              <a:rPr lang="en-US" sz="1050" b="1">
                <a:solidFill>
                  <a:prstClr val="black"/>
                </a:solidFill>
                <a:latin typeface="Calibri"/>
              </a:rPr>
              <a:t>service-specific proxies within the Virtual Landing Zone</a:t>
            </a:r>
            <a:r>
              <a:rPr lang="en-US" sz="1050">
                <a:solidFill>
                  <a:prstClr val="black"/>
                </a:solidFill>
                <a:latin typeface="Calibri"/>
              </a:rPr>
              <a:t>, applying </a:t>
            </a:r>
            <a:r>
              <a:rPr lang="en-US" sz="1050" b="1">
                <a:solidFill>
                  <a:prstClr val="black"/>
                </a:solidFill>
                <a:latin typeface="Calibri"/>
              </a:rPr>
              <a:t>least-privilege principles</a:t>
            </a:r>
            <a:r>
              <a:rPr lang="en-US" sz="1050">
                <a:solidFill>
                  <a:prstClr val="black"/>
                </a:solidFill>
                <a:latin typeface="Calibri"/>
              </a:rPr>
              <a:t> and segmentation to deliver auditable, fine-grained access. Identity-aware controls strengthen the security posture by ensuring access decisions are context-driven and aligned with organizational policies.</a:t>
            </a:r>
          </a:p>
          <a:p>
            <a:endParaRPr lang="en-US" sz="1050">
              <a:solidFill>
                <a:prstClr val="black"/>
              </a:solidFill>
              <a:latin typeface="Calibri"/>
            </a:endParaRPr>
          </a:p>
          <a:p>
            <a:r>
              <a:rPr lang="en-US" sz="1050" b="1">
                <a:solidFill>
                  <a:prstClr val="black"/>
                </a:solidFill>
                <a:latin typeface="Calibri"/>
              </a:rPr>
              <a:t>Repeatable, Compliant Connectivity through Automation and Self-Service Onboarding</a:t>
            </a:r>
          </a:p>
          <a:p>
            <a:r>
              <a:rPr lang="en-US" sz="1050">
                <a:solidFill>
                  <a:prstClr val="black"/>
                </a:solidFill>
                <a:latin typeface="Calibri"/>
              </a:rPr>
              <a:t>Streamline partner onboarding and minimize manual effort, accelerating time-to-market while enhancing governance and reducing operational risk. Delivered via an </a:t>
            </a:r>
            <a:r>
              <a:rPr lang="en-US" sz="1050" b="1">
                <a:solidFill>
                  <a:prstClr val="black"/>
                </a:solidFill>
                <a:latin typeface="Calibri"/>
              </a:rPr>
              <a:t>intuitive self-service portal</a:t>
            </a:r>
            <a:r>
              <a:rPr lang="en-US" sz="1050">
                <a:solidFill>
                  <a:prstClr val="black"/>
                </a:solidFill>
                <a:latin typeface="Calibri"/>
              </a:rPr>
              <a:t>, this solution provides a </a:t>
            </a:r>
            <a:r>
              <a:rPr lang="en-US" sz="1050" b="1">
                <a:solidFill>
                  <a:prstClr val="black"/>
                </a:solidFill>
                <a:latin typeface="Calibri"/>
              </a:rPr>
              <a:t>secure, standardized connectivity framework</a:t>
            </a:r>
            <a:r>
              <a:rPr lang="en-US" sz="1050">
                <a:solidFill>
                  <a:prstClr val="black"/>
                </a:solidFill>
                <a:latin typeface="Calibri"/>
              </a:rPr>
              <a:t> with a pre-hardened environment for quick, consistent onboarding. Easy-to-deploy interfaces and minimal configuration ensure a seamless experience while maintaining strict compliance with industry security standards.</a:t>
            </a:r>
          </a:p>
          <a:p>
            <a:endParaRPr lang="en-US" sz="1800">
              <a:solidFill>
                <a:prstClr val="black"/>
              </a:solidFill>
              <a:latin typeface="Calibri"/>
            </a:endParaRPr>
          </a:p>
        </p:txBody>
      </p:sp>
      <p:pic>
        <p:nvPicPr>
          <p:cNvPr id="24" name="Content Placeholder 4" descr="Computer network security firewall cyber data protection">
            <a:extLst>
              <a:ext uri="{FF2B5EF4-FFF2-40B4-BE49-F238E27FC236}">
                <a16:creationId xmlns:a16="http://schemas.microsoft.com/office/drawing/2014/main" id="{47562A30-2362-B3F7-910A-D3A22EEFF3FF}"/>
              </a:ext>
            </a:extLst>
          </p:cNvPr>
          <p:cNvPicPr>
            <a:picLocks noChangeAspect="1"/>
          </p:cNvPicPr>
          <p:nvPr/>
        </p:nvPicPr>
        <p:blipFill>
          <a:blip r:embed="rId3"/>
          <a:srcRect l="26269" r="35166"/>
          <a:stretch>
            <a:fillRect/>
          </a:stretch>
        </p:blipFill>
        <p:spPr>
          <a:xfrm>
            <a:off x="8021584" y="1371986"/>
            <a:ext cx="2644829" cy="5143493"/>
          </a:xfrm>
          <a:prstGeom prst="rect">
            <a:avLst/>
          </a:prstGeom>
          <a:noFill/>
        </p:spPr>
      </p:pic>
    </p:spTree>
    <p:extLst>
      <p:ext uri="{BB962C8B-B14F-4D97-AF65-F5344CB8AC3E}">
        <p14:creationId xmlns:p14="http://schemas.microsoft.com/office/powerpoint/2010/main" val="1659290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p:cNvSpPr>
            <a:spLocks noGrp="1"/>
          </p:cNvSpPr>
          <p:nvPr>
            <p:ph type="title"/>
          </p:nvPr>
        </p:nvSpPr>
        <p:spPr>
          <a:xfrm>
            <a:off x="2551109" y="348866"/>
            <a:ext cx="7533018" cy="877729"/>
          </a:xfrm>
        </p:spPr>
        <p:txBody>
          <a:bodyPr anchor="ctr">
            <a:normAutofit fontScale="90000"/>
          </a:bodyPr>
          <a:lstStyle/>
          <a:p>
            <a:r>
              <a:rPr lang="en-US" sz="3500">
                <a:solidFill>
                  <a:srgbClr val="FFFFFF"/>
                </a:solidFill>
              </a:rPr>
              <a:t>Service Pattern Catalog (Initial Use Cases)</a:t>
            </a:r>
          </a:p>
        </p:txBody>
      </p:sp>
      <p:sp>
        <p:nvSpPr>
          <p:cNvPr id="3" name="Rectangle 2" descr="Server">
            <a:extLst>
              <a:ext uri="{FF2B5EF4-FFF2-40B4-BE49-F238E27FC236}">
                <a16:creationId xmlns:a16="http://schemas.microsoft.com/office/drawing/2014/main" id="{120C9E89-F989-091E-C2AE-4EF7FAD8B7B9}"/>
              </a:ext>
            </a:extLst>
          </p:cNvPr>
          <p:cNvSpPr/>
          <p:nvPr/>
        </p:nvSpPr>
        <p:spPr>
          <a:xfrm>
            <a:off x="2143698" y="1924820"/>
            <a:ext cx="669990" cy="6699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00">
              <a:solidFill>
                <a:prstClr val="white"/>
              </a:solidFill>
              <a:latin typeface="Calibri"/>
            </a:endParaRPr>
          </a:p>
        </p:txBody>
      </p:sp>
      <p:sp>
        <p:nvSpPr>
          <p:cNvPr id="4" name="Rectangle 3" descr="User Network">
            <a:extLst>
              <a:ext uri="{FF2B5EF4-FFF2-40B4-BE49-F238E27FC236}">
                <a16:creationId xmlns:a16="http://schemas.microsoft.com/office/drawing/2014/main" id="{2C894598-5531-75A4-E712-1E6A5B1DC11E}"/>
              </a:ext>
            </a:extLst>
          </p:cNvPr>
          <p:cNvSpPr/>
          <p:nvPr/>
        </p:nvSpPr>
        <p:spPr>
          <a:xfrm>
            <a:off x="2143698" y="2688199"/>
            <a:ext cx="669990" cy="66999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00">
              <a:solidFill>
                <a:prstClr val="white"/>
              </a:solidFill>
              <a:latin typeface="Calibri"/>
            </a:endParaRPr>
          </a:p>
        </p:txBody>
      </p:sp>
      <p:sp>
        <p:nvSpPr>
          <p:cNvPr id="5" name="Rectangle 4" descr="Computer">
            <a:extLst>
              <a:ext uri="{FF2B5EF4-FFF2-40B4-BE49-F238E27FC236}">
                <a16:creationId xmlns:a16="http://schemas.microsoft.com/office/drawing/2014/main" id="{8CE39477-2470-9B50-8CB4-80ED8D0A96C6}"/>
              </a:ext>
            </a:extLst>
          </p:cNvPr>
          <p:cNvSpPr/>
          <p:nvPr/>
        </p:nvSpPr>
        <p:spPr>
          <a:xfrm>
            <a:off x="2143698" y="3498997"/>
            <a:ext cx="669990" cy="66999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00">
              <a:solidFill>
                <a:prstClr val="white"/>
              </a:solidFill>
              <a:latin typeface="Calibri"/>
            </a:endParaRPr>
          </a:p>
        </p:txBody>
      </p:sp>
      <p:sp>
        <p:nvSpPr>
          <p:cNvPr id="6" name="Rectangle 5" descr="Unlock">
            <a:extLst>
              <a:ext uri="{FF2B5EF4-FFF2-40B4-BE49-F238E27FC236}">
                <a16:creationId xmlns:a16="http://schemas.microsoft.com/office/drawing/2014/main" id="{AD08AE1B-2662-F7A5-C8BB-FC2E09D54EE1}"/>
              </a:ext>
            </a:extLst>
          </p:cNvPr>
          <p:cNvSpPr/>
          <p:nvPr/>
        </p:nvSpPr>
        <p:spPr>
          <a:xfrm>
            <a:off x="2073897" y="4263191"/>
            <a:ext cx="669990" cy="669990"/>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00">
              <a:solidFill>
                <a:prstClr val="white"/>
              </a:solidFill>
              <a:latin typeface="Calibri"/>
            </a:endParaRPr>
          </a:p>
        </p:txBody>
      </p:sp>
      <p:sp>
        <p:nvSpPr>
          <p:cNvPr id="7" name="Rectangle 6" descr="Soap">
            <a:extLst>
              <a:ext uri="{FF2B5EF4-FFF2-40B4-BE49-F238E27FC236}">
                <a16:creationId xmlns:a16="http://schemas.microsoft.com/office/drawing/2014/main" id="{5B8E4F06-D68A-9C99-A167-5165484F4CB0}"/>
              </a:ext>
            </a:extLst>
          </p:cNvPr>
          <p:cNvSpPr/>
          <p:nvPr/>
        </p:nvSpPr>
        <p:spPr>
          <a:xfrm>
            <a:off x="2073897" y="5073989"/>
            <a:ext cx="669990" cy="669990"/>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00">
              <a:solidFill>
                <a:prstClr val="white"/>
              </a:solidFill>
              <a:latin typeface="Calibri"/>
            </a:endParaRPr>
          </a:p>
        </p:txBody>
      </p:sp>
      <p:sp>
        <p:nvSpPr>
          <p:cNvPr id="8" name="Rectangle 7" descr="Web Design">
            <a:extLst>
              <a:ext uri="{FF2B5EF4-FFF2-40B4-BE49-F238E27FC236}">
                <a16:creationId xmlns:a16="http://schemas.microsoft.com/office/drawing/2014/main" id="{3CD44C4B-9EF1-0935-DE94-B1DADF0FDB07}"/>
              </a:ext>
            </a:extLst>
          </p:cNvPr>
          <p:cNvSpPr/>
          <p:nvPr/>
        </p:nvSpPr>
        <p:spPr>
          <a:xfrm>
            <a:off x="2073897" y="5931572"/>
            <a:ext cx="669990" cy="669990"/>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sz="1800">
              <a:solidFill>
                <a:prstClr val="white"/>
              </a:solidFill>
              <a:latin typeface="Calibri"/>
            </a:endParaRPr>
          </a:p>
        </p:txBody>
      </p:sp>
      <p:sp>
        <p:nvSpPr>
          <p:cNvPr id="10" name="TextBox 9">
            <a:extLst>
              <a:ext uri="{FF2B5EF4-FFF2-40B4-BE49-F238E27FC236}">
                <a16:creationId xmlns:a16="http://schemas.microsoft.com/office/drawing/2014/main" id="{7E569B86-84EB-AA7B-769F-E981BA888ABF}"/>
              </a:ext>
            </a:extLst>
          </p:cNvPr>
          <p:cNvSpPr txBox="1"/>
          <p:nvPr/>
        </p:nvSpPr>
        <p:spPr>
          <a:xfrm>
            <a:off x="2997607" y="2024432"/>
            <a:ext cx="6449660" cy="369332"/>
          </a:xfrm>
          <a:prstGeom prst="rect">
            <a:avLst/>
          </a:prstGeom>
          <a:noFill/>
        </p:spPr>
        <p:txBody>
          <a:bodyPr wrap="square">
            <a:spAutoFit/>
          </a:bodyPr>
          <a:lstStyle/>
          <a:p>
            <a:r>
              <a:rPr lang="en-US" sz="1800">
                <a:solidFill>
                  <a:prstClr val="black"/>
                </a:solidFill>
                <a:latin typeface="Calibri"/>
              </a:rPr>
              <a:t>Secure File Transfer – SFTP / SSH / MFT (e.g., IBM Sterling)</a:t>
            </a:r>
          </a:p>
        </p:txBody>
      </p:sp>
      <p:sp>
        <p:nvSpPr>
          <p:cNvPr id="12" name="TextBox 11">
            <a:extLst>
              <a:ext uri="{FF2B5EF4-FFF2-40B4-BE49-F238E27FC236}">
                <a16:creationId xmlns:a16="http://schemas.microsoft.com/office/drawing/2014/main" id="{828C08A2-DF1F-BFAF-FE92-03800187F7A3}"/>
              </a:ext>
            </a:extLst>
          </p:cNvPr>
          <p:cNvSpPr txBox="1"/>
          <p:nvPr/>
        </p:nvSpPr>
        <p:spPr>
          <a:xfrm>
            <a:off x="2997607" y="2696412"/>
            <a:ext cx="6449660" cy="646331"/>
          </a:xfrm>
          <a:prstGeom prst="rect">
            <a:avLst/>
          </a:prstGeom>
          <a:noFill/>
        </p:spPr>
        <p:txBody>
          <a:bodyPr wrap="square">
            <a:spAutoFit/>
          </a:bodyPr>
          <a:lstStyle/>
          <a:p>
            <a:r>
              <a:rPr lang="en-US" sz="1800">
                <a:solidFill>
                  <a:prstClr val="black"/>
                </a:solidFill>
                <a:latin typeface="Calibri"/>
              </a:rPr>
              <a:t>Collaboration Access – M365, </a:t>
            </a:r>
            <a:r>
              <a:rPr lang="en-US" sz="1800" err="1">
                <a:solidFill>
                  <a:prstClr val="black"/>
                </a:solidFill>
                <a:latin typeface="Calibri"/>
              </a:rPr>
              <a:t>eShare</a:t>
            </a:r>
            <a:r>
              <a:rPr lang="en-US" sz="1800">
                <a:solidFill>
                  <a:prstClr val="black"/>
                </a:solidFill>
                <a:latin typeface="Calibri"/>
              </a:rPr>
              <a:t>, Slack via proxied, logged access</a:t>
            </a:r>
          </a:p>
        </p:txBody>
      </p:sp>
      <p:sp>
        <p:nvSpPr>
          <p:cNvPr id="14" name="TextBox 13">
            <a:extLst>
              <a:ext uri="{FF2B5EF4-FFF2-40B4-BE49-F238E27FC236}">
                <a16:creationId xmlns:a16="http://schemas.microsoft.com/office/drawing/2014/main" id="{EDCAFCB3-7FA0-9C0E-77F9-FD3349FA9AF8}"/>
              </a:ext>
            </a:extLst>
          </p:cNvPr>
          <p:cNvSpPr txBox="1"/>
          <p:nvPr/>
        </p:nvSpPr>
        <p:spPr>
          <a:xfrm>
            <a:off x="2997607" y="3627072"/>
            <a:ext cx="6449660" cy="369332"/>
          </a:xfrm>
          <a:prstGeom prst="rect">
            <a:avLst/>
          </a:prstGeom>
          <a:noFill/>
        </p:spPr>
        <p:txBody>
          <a:bodyPr wrap="square">
            <a:spAutoFit/>
          </a:bodyPr>
          <a:lstStyle/>
          <a:p>
            <a:r>
              <a:rPr lang="en-US" sz="1800">
                <a:solidFill>
                  <a:prstClr val="black"/>
                </a:solidFill>
                <a:latin typeface="Calibri"/>
              </a:rPr>
              <a:t>Virtual Desktop (VDI) – Citrix / Microsoft VDI via per-tenant proxies</a:t>
            </a:r>
          </a:p>
        </p:txBody>
      </p:sp>
      <p:sp>
        <p:nvSpPr>
          <p:cNvPr id="16" name="TextBox 15">
            <a:extLst>
              <a:ext uri="{FF2B5EF4-FFF2-40B4-BE49-F238E27FC236}">
                <a16:creationId xmlns:a16="http://schemas.microsoft.com/office/drawing/2014/main" id="{5ACA20E3-3D2C-70EB-789B-FC1ADEAFA5AE}"/>
              </a:ext>
            </a:extLst>
          </p:cNvPr>
          <p:cNvSpPr txBox="1"/>
          <p:nvPr/>
        </p:nvSpPr>
        <p:spPr>
          <a:xfrm>
            <a:off x="2997607" y="4299052"/>
            <a:ext cx="6449660" cy="646331"/>
          </a:xfrm>
          <a:prstGeom prst="rect">
            <a:avLst/>
          </a:prstGeom>
          <a:noFill/>
        </p:spPr>
        <p:txBody>
          <a:bodyPr wrap="square">
            <a:spAutoFit/>
          </a:bodyPr>
          <a:lstStyle/>
          <a:p>
            <a:r>
              <a:rPr lang="en-US" sz="1800">
                <a:solidFill>
                  <a:prstClr val="black"/>
                </a:solidFill>
                <a:latin typeface="Calibri"/>
              </a:rPr>
              <a:t>Web Applications – Internal HTTPS apps via reverse proxies with </a:t>
            </a:r>
            <a:r>
              <a:rPr lang="en-US" sz="1800" err="1">
                <a:solidFill>
                  <a:prstClr val="black"/>
                </a:solidFill>
                <a:latin typeface="Calibri"/>
              </a:rPr>
              <a:t>mTLS</a:t>
            </a:r>
            <a:endParaRPr lang="en-US" sz="1800">
              <a:solidFill>
                <a:prstClr val="black"/>
              </a:solidFill>
              <a:latin typeface="Calibri"/>
            </a:endParaRPr>
          </a:p>
        </p:txBody>
      </p:sp>
      <p:sp>
        <p:nvSpPr>
          <p:cNvPr id="18" name="TextBox 17">
            <a:extLst>
              <a:ext uri="{FF2B5EF4-FFF2-40B4-BE49-F238E27FC236}">
                <a16:creationId xmlns:a16="http://schemas.microsoft.com/office/drawing/2014/main" id="{77BC9765-3A30-FBF4-B283-82D4B6C0268E}"/>
              </a:ext>
            </a:extLst>
          </p:cNvPr>
          <p:cNvSpPr txBox="1"/>
          <p:nvPr/>
        </p:nvSpPr>
        <p:spPr>
          <a:xfrm>
            <a:off x="2997607" y="5073990"/>
            <a:ext cx="6449660" cy="646331"/>
          </a:xfrm>
          <a:prstGeom prst="rect">
            <a:avLst/>
          </a:prstGeom>
          <a:noFill/>
        </p:spPr>
        <p:txBody>
          <a:bodyPr wrap="square">
            <a:spAutoFit/>
          </a:bodyPr>
          <a:lstStyle/>
          <a:p>
            <a:r>
              <a:rPr lang="en-US" sz="1800">
                <a:solidFill>
                  <a:prstClr val="black"/>
                </a:solidFill>
                <a:latin typeface="Calibri"/>
              </a:rPr>
              <a:t>Web APIs – REST/SOAP APIs with </a:t>
            </a:r>
            <a:r>
              <a:rPr lang="en-US" sz="1800" err="1">
                <a:solidFill>
                  <a:prstClr val="black"/>
                </a:solidFill>
                <a:latin typeface="Calibri"/>
              </a:rPr>
              <a:t>mTLS</a:t>
            </a:r>
            <a:r>
              <a:rPr lang="en-US" sz="1800">
                <a:solidFill>
                  <a:prstClr val="black"/>
                </a:solidFill>
                <a:latin typeface="Calibri"/>
              </a:rPr>
              <a:t> and token/claim-based controls</a:t>
            </a:r>
          </a:p>
        </p:txBody>
      </p:sp>
      <p:sp>
        <p:nvSpPr>
          <p:cNvPr id="20" name="TextBox 19">
            <a:extLst>
              <a:ext uri="{FF2B5EF4-FFF2-40B4-BE49-F238E27FC236}">
                <a16:creationId xmlns:a16="http://schemas.microsoft.com/office/drawing/2014/main" id="{51EE7D16-292E-2C5D-2A6E-5D773D92A91F}"/>
              </a:ext>
            </a:extLst>
          </p:cNvPr>
          <p:cNvSpPr txBox="1"/>
          <p:nvPr/>
        </p:nvSpPr>
        <p:spPr>
          <a:xfrm>
            <a:off x="2997607" y="6047030"/>
            <a:ext cx="6449660" cy="369332"/>
          </a:xfrm>
          <a:prstGeom prst="rect">
            <a:avLst/>
          </a:prstGeom>
          <a:noFill/>
        </p:spPr>
        <p:txBody>
          <a:bodyPr wrap="square">
            <a:spAutoFit/>
          </a:bodyPr>
          <a:lstStyle/>
          <a:p>
            <a:r>
              <a:rPr lang="en-US" sz="1800">
                <a:solidFill>
                  <a:prstClr val="black"/>
                </a:solidFill>
                <a:latin typeface="Calibri"/>
              </a:rPr>
              <a:t>Each pattern must support both Enterprise and Internet/SaaS paths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BD57135-206F-C3BD-79F4-43C4B5A887F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C22DC44-22DF-C7F5-486B-0BB2FAD0B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07460FDE-AEA5-5665-9B19-A22187B3A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406F0C6D-AA4B-85C5-D223-224ACF7F5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7A1743EF-C995-CD94-0A4E-D0ACE4C3E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646C0240-5E02-26E6-C747-8A7AC1609880}"/>
              </a:ext>
            </a:extLst>
          </p:cNvPr>
          <p:cNvSpPr>
            <a:spLocks noGrp="1"/>
          </p:cNvSpPr>
          <p:nvPr>
            <p:ph type="title"/>
          </p:nvPr>
        </p:nvSpPr>
        <p:spPr>
          <a:xfrm>
            <a:off x="2551109" y="348866"/>
            <a:ext cx="7533018" cy="877729"/>
          </a:xfrm>
        </p:spPr>
        <p:txBody>
          <a:bodyPr anchor="ctr">
            <a:normAutofit/>
          </a:bodyPr>
          <a:lstStyle/>
          <a:p>
            <a:r>
              <a:rPr lang="en-US" sz="3500">
                <a:solidFill>
                  <a:srgbClr val="FFFFFF"/>
                </a:solidFill>
              </a:rPr>
              <a:t>High Level Architectural View </a:t>
            </a:r>
          </a:p>
        </p:txBody>
      </p:sp>
      <p:pic>
        <p:nvPicPr>
          <p:cNvPr id="15" name="Picture 14" descr="A diagram of a cloud computing system&#10;&#10;AI-generated content may be incorrect.">
            <a:extLst>
              <a:ext uri="{FF2B5EF4-FFF2-40B4-BE49-F238E27FC236}">
                <a16:creationId xmlns:a16="http://schemas.microsoft.com/office/drawing/2014/main" id="{D2D3E508-104C-8B8A-D0A2-D98D7E3C1ADD}"/>
              </a:ext>
            </a:extLst>
          </p:cNvPr>
          <p:cNvPicPr>
            <a:picLocks noChangeAspect="1"/>
          </p:cNvPicPr>
          <p:nvPr/>
        </p:nvPicPr>
        <p:blipFill>
          <a:blip r:embed="rId3"/>
          <a:stretch>
            <a:fillRect/>
          </a:stretch>
        </p:blipFill>
        <p:spPr>
          <a:xfrm>
            <a:off x="1934752" y="2215081"/>
            <a:ext cx="8487933" cy="2812039"/>
          </a:xfrm>
          <a:prstGeom prst="rect">
            <a:avLst/>
          </a:prstGeom>
        </p:spPr>
      </p:pic>
      <p:sp>
        <p:nvSpPr>
          <p:cNvPr id="17" name="TextBox 16">
            <a:extLst>
              <a:ext uri="{FF2B5EF4-FFF2-40B4-BE49-F238E27FC236}">
                <a16:creationId xmlns:a16="http://schemas.microsoft.com/office/drawing/2014/main" id="{267627B0-A76B-D850-25A4-04FE92A922F0}"/>
              </a:ext>
            </a:extLst>
          </p:cNvPr>
          <p:cNvSpPr txBox="1"/>
          <p:nvPr/>
        </p:nvSpPr>
        <p:spPr>
          <a:xfrm>
            <a:off x="1934751" y="5296421"/>
            <a:ext cx="7529922" cy="738664"/>
          </a:xfrm>
          <a:prstGeom prst="rect">
            <a:avLst/>
          </a:prstGeom>
          <a:noFill/>
        </p:spPr>
        <p:txBody>
          <a:bodyPr wrap="square" rtlCol="0">
            <a:spAutoFit/>
          </a:bodyPr>
          <a:lstStyle/>
          <a:p>
            <a:r>
              <a:rPr lang="en-US" sz="1400">
                <a:solidFill>
                  <a:prstClr val="black"/>
                </a:solidFill>
                <a:latin typeface="Calibri"/>
              </a:rPr>
              <a:t>3</a:t>
            </a:r>
            <a:r>
              <a:rPr lang="en-US" sz="1400" baseline="30000">
                <a:solidFill>
                  <a:prstClr val="black"/>
                </a:solidFill>
                <a:latin typeface="Calibri"/>
              </a:rPr>
              <a:t>rd</a:t>
            </a:r>
            <a:r>
              <a:rPr lang="en-US" sz="1400">
                <a:solidFill>
                  <a:prstClr val="black"/>
                </a:solidFill>
                <a:latin typeface="Calibri"/>
              </a:rPr>
              <a:t> party users utilize their corporate DNS to resolve our enterprise targets. User application traffic is sent to the 3PLZ target IP’s (Provided By L3PLZ DNS Service). User sessions are then connected (using platform optimized proxies) to our corporate Internet or Intranet application.   </a:t>
            </a:r>
          </a:p>
        </p:txBody>
      </p:sp>
    </p:spTree>
    <p:extLst>
      <p:ext uri="{BB962C8B-B14F-4D97-AF65-F5344CB8AC3E}">
        <p14:creationId xmlns:p14="http://schemas.microsoft.com/office/powerpoint/2010/main" val="4214142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1C17928-10D7-59DD-A698-0927CD6E15D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132629D-84B8-D147-F19B-B34BB7C53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5554299E-BA74-B6BF-8F6E-86F624EDA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1A7C0DA9-EC62-5EDC-07B6-B9FD493EF0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C50F7038-D625-CE0E-F0A3-E56201F510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8FF9A4BB-5492-1FD5-B652-E46470FF34DD}"/>
              </a:ext>
            </a:extLst>
          </p:cNvPr>
          <p:cNvSpPr>
            <a:spLocks noGrp="1"/>
          </p:cNvSpPr>
          <p:nvPr>
            <p:ph type="title"/>
          </p:nvPr>
        </p:nvSpPr>
        <p:spPr>
          <a:xfrm>
            <a:off x="2327903" y="349113"/>
            <a:ext cx="7533018" cy="877729"/>
          </a:xfrm>
        </p:spPr>
        <p:txBody>
          <a:bodyPr anchor="ctr">
            <a:normAutofit/>
          </a:bodyPr>
          <a:lstStyle/>
          <a:p>
            <a:r>
              <a:rPr lang="en-US" sz="3500">
                <a:solidFill>
                  <a:srgbClr val="FFFFFF"/>
                </a:solidFill>
              </a:rPr>
              <a:t>Appendix </a:t>
            </a:r>
          </a:p>
        </p:txBody>
      </p:sp>
    </p:spTree>
    <p:extLst>
      <p:ext uri="{BB962C8B-B14F-4D97-AF65-F5344CB8AC3E}">
        <p14:creationId xmlns:p14="http://schemas.microsoft.com/office/powerpoint/2010/main" val="4247556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DD2BB5C-1C68-23CA-6A32-A756CACAED25}"/>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0721309-6A84-1A8E-A087-7A508F64B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6B74F5EB-79D9-0E0B-6623-BD8AE3230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C5AC6CEA-69C5-C8F6-AB14-C3E2503010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4B9A7C90-E4F8-7E24-F409-0C4B4C66A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A3C594DF-6A28-FEAA-D818-D5EDBE7D8B9C}"/>
              </a:ext>
            </a:extLst>
          </p:cNvPr>
          <p:cNvSpPr>
            <a:spLocks noGrp="1"/>
          </p:cNvSpPr>
          <p:nvPr>
            <p:ph type="title"/>
          </p:nvPr>
        </p:nvSpPr>
        <p:spPr>
          <a:xfrm>
            <a:off x="2327903" y="349113"/>
            <a:ext cx="7533018" cy="877729"/>
          </a:xfrm>
        </p:spPr>
        <p:txBody>
          <a:bodyPr anchor="ctr">
            <a:normAutofit/>
          </a:bodyPr>
          <a:lstStyle/>
          <a:p>
            <a:r>
              <a:rPr lang="en-US" sz="3600">
                <a:solidFill>
                  <a:schemeClr val="bg1"/>
                </a:solidFill>
              </a:rPr>
              <a:t>Self-Service Portal Experience</a:t>
            </a:r>
            <a:endParaRPr lang="en-US" sz="3500">
              <a:solidFill>
                <a:schemeClr val="bg1"/>
              </a:solidFill>
            </a:endParaRPr>
          </a:p>
        </p:txBody>
      </p:sp>
      <p:sp>
        <p:nvSpPr>
          <p:cNvPr id="4" name="TextBox 3">
            <a:extLst>
              <a:ext uri="{FF2B5EF4-FFF2-40B4-BE49-F238E27FC236}">
                <a16:creationId xmlns:a16="http://schemas.microsoft.com/office/drawing/2014/main" id="{CD497EC5-32DB-6C98-A76F-88E0E3285502}"/>
              </a:ext>
            </a:extLst>
          </p:cNvPr>
          <p:cNvSpPr txBox="1"/>
          <p:nvPr/>
        </p:nvSpPr>
        <p:spPr>
          <a:xfrm>
            <a:off x="1891780" y="1985189"/>
            <a:ext cx="3919355" cy="2154436"/>
          </a:xfrm>
          <a:prstGeom prst="rect">
            <a:avLst/>
          </a:prstGeom>
          <a:noFill/>
        </p:spPr>
        <p:txBody>
          <a:bodyPr wrap="square">
            <a:spAutoFit/>
          </a:bodyPr>
          <a:lstStyle/>
          <a:p>
            <a:r>
              <a:rPr lang="en-US" sz="1400">
                <a:solidFill>
                  <a:prstClr val="black"/>
                </a:solidFill>
                <a:latin typeface="Calibri"/>
              </a:rPr>
              <a:t>Web portal is the primary front door for application teams and product managers to deliver capabilities.</a:t>
            </a:r>
          </a:p>
          <a:p>
            <a:endParaRPr lang="en-US" sz="1800">
              <a:solidFill>
                <a:prstClr val="black"/>
              </a:solidFill>
              <a:latin typeface="Calibri"/>
            </a:endParaRPr>
          </a:p>
          <a:p>
            <a:r>
              <a:rPr lang="en-US" sz="1400">
                <a:solidFill>
                  <a:prstClr val="black"/>
                </a:solidFill>
                <a:latin typeface="Calibri"/>
              </a:rPr>
              <a:t>“Shift Left” Delivery approach.</a:t>
            </a:r>
          </a:p>
          <a:p>
            <a:endParaRPr lang="en-US" sz="1800">
              <a:solidFill>
                <a:prstClr val="black"/>
              </a:solidFill>
              <a:latin typeface="Calibri"/>
            </a:endParaRPr>
          </a:p>
          <a:p>
            <a:endParaRPr lang="en-US" sz="1400">
              <a:solidFill>
                <a:prstClr val="black"/>
              </a:solidFill>
              <a:latin typeface="Calibri"/>
            </a:endParaRPr>
          </a:p>
          <a:p>
            <a:r>
              <a:rPr lang="en-US" sz="1400">
                <a:solidFill>
                  <a:prstClr val="black"/>
                </a:solidFill>
                <a:latin typeface="Calibri"/>
              </a:rPr>
              <a:t>Embracing the KISS principle.</a:t>
            </a:r>
          </a:p>
          <a:p>
            <a:endParaRPr lang="en-US" sz="1400">
              <a:solidFill>
                <a:prstClr val="black"/>
              </a:solidFill>
              <a:latin typeface="Calibri"/>
            </a:endParaRPr>
          </a:p>
        </p:txBody>
      </p:sp>
      <p:sp>
        <p:nvSpPr>
          <p:cNvPr id="5" name="TextBox 4">
            <a:extLst>
              <a:ext uri="{FF2B5EF4-FFF2-40B4-BE49-F238E27FC236}">
                <a16:creationId xmlns:a16="http://schemas.microsoft.com/office/drawing/2014/main" id="{4F5DF515-54AD-B76D-EFAF-E5DEE359E2A8}"/>
              </a:ext>
            </a:extLst>
          </p:cNvPr>
          <p:cNvSpPr txBox="1"/>
          <p:nvPr/>
        </p:nvSpPr>
        <p:spPr>
          <a:xfrm>
            <a:off x="6180501" y="1985190"/>
            <a:ext cx="4572000" cy="2431435"/>
          </a:xfrm>
          <a:prstGeom prst="rect">
            <a:avLst/>
          </a:prstGeom>
          <a:noFill/>
        </p:spPr>
        <p:txBody>
          <a:bodyPr wrap="square">
            <a:spAutoFit/>
          </a:bodyPr>
          <a:lstStyle/>
          <a:p>
            <a:r>
              <a:rPr lang="en-US" sz="1400">
                <a:solidFill>
                  <a:prstClr val="black"/>
                </a:solidFill>
                <a:latin typeface="Calibri"/>
              </a:rPr>
              <a:t>Web and API driven delivery interface enabling easy adoption for both technical and not-technical users.</a:t>
            </a:r>
          </a:p>
          <a:p>
            <a:endParaRPr lang="en-US" sz="1800">
              <a:solidFill>
                <a:prstClr val="black"/>
              </a:solidFill>
              <a:latin typeface="Calibri"/>
            </a:endParaRPr>
          </a:p>
          <a:p>
            <a:r>
              <a:rPr lang="en-US" sz="1400">
                <a:solidFill>
                  <a:prstClr val="black"/>
                </a:solidFill>
                <a:latin typeface="Calibri"/>
              </a:rPr>
              <a:t>Service and pattern driven configuration, built on easily collected data</a:t>
            </a:r>
          </a:p>
          <a:p>
            <a:endParaRPr lang="en-US" sz="1800">
              <a:solidFill>
                <a:prstClr val="black"/>
              </a:solidFill>
              <a:latin typeface="Calibri"/>
            </a:endParaRPr>
          </a:p>
          <a:p>
            <a:r>
              <a:rPr lang="en-US" sz="1400">
                <a:solidFill>
                  <a:prstClr val="black"/>
                </a:solidFill>
                <a:latin typeface="Calibri"/>
              </a:rPr>
              <a:t>No deep network expertise required for requestors. Portal delivers tested configurations based on well defined patterns.</a:t>
            </a:r>
          </a:p>
          <a:p>
            <a:endParaRPr lang="en-US" sz="1800">
              <a:solidFill>
                <a:prstClr val="black"/>
              </a:solidFill>
              <a:latin typeface="Calibri"/>
            </a:endParaRPr>
          </a:p>
        </p:txBody>
      </p:sp>
    </p:spTree>
    <p:extLst>
      <p:ext uri="{BB962C8B-B14F-4D97-AF65-F5344CB8AC3E}">
        <p14:creationId xmlns:p14="http://schemas.microsoft.com/office/powerpoint/2010/main" val="4083584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13A52F6-5117-C7B0-A3D6-BA363A33B2D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EDD9741-AC73-2D92-EF96-B28CA3209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8A34069D-FE39-5BFD-5875-D764F5C9C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71DC220E-6F94-D639-A257-A603CB94C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4C652C0E-DFA1-52BE-34A8-64D6D4306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D1B226CD-DEC2-61E2-CFF6-60C444DB302F}"/>
              </a:ext>
            </a:extLst>
          </p:cNvPr>
          <p:cNvSpPr>
            <a:spLocks noGrp="1"/>
          </p:cNvSpPr>
          <p:nvPr>
            <p:ph type="title"/>
          </p:nvPr>
        </p:nvSpPr>
        <p:spPr>
          <a:xfrm>
            <a:off x="2327903" y="349113"/>
            <a:ext cx="7533018" cy="877729"/>
          </a:xfrm>
        </p:spPr>
        <p:txBody>
          <a:bodyPr anchor="ctr">
            <a:normAutofit fontScale="90000"/>
          </a:bodyPr>
          <a:lstStyle/>
          <a:p>
            <a:r>
              <a:rPr lang="en-US" sz="3600">
                <a:solidFill>
                  <a:schemeClr val="bg1"/>
                </a:solidFill>
              </a:rPr>
              <a:t>Virtual Landing Zone (VLZ) &amp; Tenant Model</a:t>
            </a:r>
            <a:endParaRPr lang="en-US" sz="3500">
              <a:solidFill>
                <a:schemeClr val="bg1"/>
              </a:solidFill>
            </a:endParaRPr>
          </a:p>
        </p:txBody>
      </p:sp>
      <p:sp>
        <p:nvSpPr>
          <p:cNvPr id="3" name="Content Placeholder 2">
            <a:extLst>
              <a:ext uri="{FF2B5EF4-FFF2-40B4-BE49-F238E27FC236}">
                <a16:creationId xmlns:a16="http://schemas.microsoft.com/office/drawing/2014/main" id="{5C14FFF2-8AA6-F221-C668-C739DFAFA51A}"/>
              </a:ext>
            </a:extLst>
          </p:cNvPr>
          <p:cNvSpPr>
            <a:spLocks noGrp="1"/>
          </p:cNvSpPr>
          <p:nvPr>
            <p:ph idx="1"/>
          </p:nvPr>
        </p:nvSpPr>
        <p:spPr>
          <a:xfrm>
            <a:off x="2122347" y="2518113"/>
            <a:ext cx="3598268" cy="3909457"/>
          </a:xfrm>
        </p:spPr>
        <p:txBody>
          <a:bodyPr>
            <a:normAutofit/>
          </a:bodyPr>
          <a:lstStyle/>
          <a:p>
            <a:r>
              <a:rPr sz="1600"/>
              <a:t>Each third-party connection is a dedicated tenant (VLZ)</a:t>
            </a:r>
            <a:endParaRPr lang="en-US" sz="1600"/>
          </a:p>
          <a:p>
            <a:r>
              <a:rPr lang="en-US" sz="1600"/>
              <a:t>Provides the enterprise side of the Peer 2 Peer IPSec tunnel</a:t>
            </a:r>
          </a:p>
          <a:p>
            <a:r>
              <a:rPr lang="en-US" sz="1600"/>
              <a:t>Single HA-FT IPSec Connection per VLZ </a:t>
            </a:r>
          </a:p>
          <a:p>
            <a:r>
              <a:rPr sz="1600"/>
              <a:t>VLZ is a no-access zone: no direct routing to internal networks</a:t>
            </a:r>
            <a:endParaRPr lang="en-US" sz="1600"/>
          </a:p>
          <a:p>
            <a:r>
              <a:rPr lang="en-US" sz="1600"/>
              <a:t>Virtual Landing Zone is physical, but discrete (A tenant can have more than one VLZ)</a:t>
            </a:r>
            <a:endParaRPr sz="1600"/>
          </a:p>
        </p:txBody>
      </p:sp>
      <p:sp>
        <p:nvSpPr>
          <p:cNvPr id="4" name="Content Placeholder 2">
            <a:extLst>
              <a:ext uri="{FF2B5EF4-FFF2-40B4-BE49-F238E27FC236}">
                <a16:creationId xmlns:a16="http://schemas.microsoft.com/office/drawing/2014/main" id="{F4C09E11-D712-2398-959A-29E12F408C84}"/>
              </a:ext>
            </a:extLst>
          </p:cNvPr>
          <p:cNvSpPr txBox="1">
            <a:spLocks/>
          </p:cNvSpPr>
          <p:nvPr/>
        </p:nvSpPr>
        <p:spPr>
          <a:xfrm>
            <a:off x="6483198" y="2518112"/>
            <a:ext cx="3598268" cy="375473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solidFill>
                  <a:prstClr val="black"/>
                </a:solidFill>
                <a:latin typeface="Calibri"/>
              </a:rPr>
              <a:t>A Tenant is logical (more than one VLZ can exist in a tenant)</a:t>
            </a:r>
          </a:p>
          <a:p>
            <a:r>
              <a:rPr lang="en-US" sz="1600">
                <a:solidFill>
                  <a:prstClr val="black"/>
                </a:solidFill>
                <a:latin typeface="Calibri"/>
              </a:rPr>
              <a:t>Each tenant is a unique identity, mapped to a business identity</a:t>
            </a:r>
          </a:p>
          <a:p>
            <a:pPr lvl="1" fontAlgn="auto"/>
            <a:r>
              <a:rPr lang="en-US" sz="1200">
                <a:solidFill>
                  <a:prstClr val="black"/>
                </a:solidFill>
                <a:latin typeface="Calibri"/>
              </a:rPr>
              <a:t>A VLZ is owned by tenant</a:t>
            </a:r>
            <a:endParaRPr lang="en-US" sz="1600">
              <a:solidFill>
                <a:prstClr val="black"/>
              </a:solidFill>
              <a:latin typeface="Calibri"/>
            </a:endParaRPr>
          </a:p>
          <a:p>
            <a:r>
              <a:rPr lang="en-US" sz="1600">
                <a:solidFill>
                  <a:prstClr val="black"/>
                </a:solidFill>
                <a:latin typeface="Calibri"/>
              </a:rPr>
              <a:t>Each VLZ is distinctive:</a:t>
            </a:r>
          </a:p>
          <a:p>
            <a:pPr lvl="1" fontAlgn="auto"/>
            <a:r>
              <a:rPr lang="en-US" sz="1200">
                <a:solidFill>
                  <a:prstClr val="black"/>
                </a:solidFill>
                <a:latin typeface="Calibri"/>
              </a:rPr>
              <a:t>Address blocks</a:t>
            </a:r>
          </a:p>
          <a:p>
            <a:pPr lvl="1" fontAlgn="auto"/>
            <a:r>
              <a:rPr lang="en-US" sz="1200">
                <a:solidFill>
                  <a:prstClr val="black"/>
                </a:solidFill>
                <a:latin typeface="Calibri"/>
              </a:rPr>
              <a:t>Tunnel interfaces, </a:t>
            </a:r>
          </a:p>
          <a:p>
            <a:pPr lvl="1" fontAlgn="auto"/>
            <a:r>
              <a:rPr lang="en-US" sz="1200">
                <a:solidFill>
                  <a:prstClr val="black"/>
                </a:solidFill>
                <a:latin typeface="Calibri"/>
              </a:rPr>
              <a:t>EBGP ASN</a:t>
            </a:r>
          </a:p>
          <a:p>
            <a:pPr lvl="1" fontAlgn="auto"/>
            <a:r>
              <a:rPr lang="en-US" sz="1200">
                <a:solidFill>
                  <a:prstClr val="black"/>
                </a:solidFill>
                <a:latin typeface="Calibri"/>
              </a:rPr>
              <a:t>DNS Resolver </a:t>
            </a:r>
          </a:p>
          <a:p>
            <a:pPr lvl="1" fontAlgn="auto"/>
            <a:r>
              <a:rPr lang="en-US" sz="1200">
                <a:solidFill>
                  <a:prstClr val="black"/>
                </a:solidFill>
                <a:latin typeface="Calibri"/>
              </a:rPr>
              <a:t>Service Connections</a:t>
            </a:r>
          </a:p>
          <a:p>
            <a:pPr lvl="1" fontAlgn="auto"/>
            <a:endParaRPr lang="en-US" sz="1200">
              <a:solidFill>
                <a:prstClr val="black"/>
              </a:solidFill>
              <a:latin typeface="Calibri"/>
            </a:endParaRPr>
          </a:p>
          <a:p>
            <a:r>
              <a:rPr lang="en-US" sz="1600">
                <a:solidFill>
                  <a:prstClr val="black"/>
                </a:solidFill>
                <a:latin typeface="Calibri"/>
              </a:rPr>
              <a:t>Availability is built around applications using FQDN reachability </a:t>
            </a:r>
          </a:p>
          <a:p>
            <a:pPr marL="457200" lvl="1" indent="0" fontAlgn="auto">
              <a:buNone/>
            </a:pPr>
            <a:endParaRPr lang="en-US" sz="1600">
              <a:solidFill>
                <a:prstClr val="black"/>
              </a:solidFill>
              <a:latin typeface="Calibri"/>
            </a:endParaRPr>
          </a:p>
        </p:txBody>
      </p:sp>
      <p:sp>
        <p:nvSpPr>
          <p:cNvPr id="5" name="TextBox 4">
            <a:extLst>
              <a:ext uri="{FF2B5EF4-FFF2-40B4-BE49-F238E27FC236}">
                <a16:creationId xmlns:a16="http://schemas.microsoft.com/office/drawing/2014/main" id="{D57A5E44-7C12-4B11-84A8-2EAC6484BAF1}"/>
              </a:ext>
            </a:extLst>
          </p:cNvPr>
          <p:cNvSpPr txBox="1"/>
          <p:nvPr/>
        </p:nvSpPr>
        <p:spPr>
          <a:xfrm>
            <a:off x="2467506" y="1829567"/>
            <a:ext cx="2907950" cy="461665"/>
          </a:xfrm>
          <a:prstGeom prst="rect">
            <a:avLst/>
          </a:prstGeom>
          <a:noFill/>
        </p:spPr>
        <p:txBody>
          <a:bodyPr wrap="square" rtlCol="0">
            <a:spAutoFit/>
          </a:bodyPr>
          <a:lstStyle/>
          <a:p>
            <a:r>
              <a:rPr lang="en-US" sz="2400">
                <a:solidFill>
                  <a:prstClr val="black"/>
                </a:solidFill>
                <a:latin typeface="Calibri"/>
              </a:rPr>
              <a:t>Virtual Landing Zone</a:t>
            </a:r>
          </a:p>
        </p:txBody>
      </p:sp>
      <p:sp>
        <p:nvSpPr>
          <p:cNvPr id="6" name="TextBox 5">
            <a:extLst>
              <a:ext uri="{FF2B5EF4-FFF2-40B4-BE49-F238E27FC236}">
                <a16:creationId xmlns:a16="http://schemas.microsoft.com/office/drawing/2014/main" id="{B1D3B27C-AB26-6EF8-5F5A-82062EF24224}"/>
              </a:ext>
            </a:extLst>
          </p:cNvPr>
          <p:cNvSpPr txBox="1"/>
          <p:nvPr/>
        </p:nvSpPr>
        <p:spPr>
          <a:xfrm>
            <a:off x="6566959" y="1829567"/>
            <a:ext cx="2907950" cy="461665"/>
          </a:xfrm>
          <a:prstGeom prst="rect">
            <a:avLst/>
          </a:prstGeom>
          <a:noFill/>
        </p:spPr>
        <p:txBody>
          <a:bodyPr wrap="square" rtlCol="0">
            <a:spAutoFit/>
          </a:bodyPr>
          <a:lstStyle/>
          <a:p>
            <a:r>
              <a:rPr lang="en-US" sz="2400">
                <a:solidFill>
                  <a:prstClr val="black"/>
                </a:solidFill>
                <a:latin typeface="Calibri"/>
              </a:rPr>
              <a:t>Secure Tenant Model</a:t>
            </a:r>
          </a:p>
        </p:txBody>
      </p:sp>
    </p:spTree>
    <p:extLst>
      <p:ext uri="{BB962C8B-B14F-4D97-AF65-F5344CB8AC3E}">
        <p14:creationId xmlns:p14="http://schemas.microsoft.com/office/powerpoint/2010/main" val="1358938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98">
            <a:extLst>
              <a:ext uri="{FF2B5EF4-FFF2-40B4-BE49-F238E27FC236}">
                <a16:creationId xmlns:a16="http://schemas.microsoft.com/office/drawing/2014/main" id="{4B3B2D61-1CB7-6476-AA80-EF3CD2133D59}"/>
              </a:ext>
            </a:extLst>
          </p:cNvPr>
          <p:cNvSpPr>
            <a:spLocks noGrp="1"/>
          </p:cNvSpPr>
          <p:nvPr>
            <p:ph type="title"/>
          </p:nvPr>
        </p:nvSpPr>
        <p:spPr>
          <a:xfrm>
            <a:off x="566928" y="685800"/>
            <a:ext cx="9666001" cy="712800"/>
          </a:xfrm>
        </p:spPr>
        <p:txBody>
          <a:bodyPr/>
          <a:lstStyle/>
          <a:p>
            <a:r>
              <a:rPr lang="en-US" b="1"/>
              <a:t>Case for Change: Third-Party Landing Zone </a:t>
            </a:r>
            <a:br>
              <a:rPr lang="en-US" b="1"/>
            </a:br>
            <a:endParaRPr lang="en-US" b="1"/>
          </a:p>
        </p:txBody>
      </p:sp>
      <p:sp>
        <p:nvSpPr>
          <p:cNvPr id="10" name="Rectangle: Rounded Corners 9">
            <a:extLst>
              <a:ext uri="{FF2B5EF4-FFF2-40B4-BE49-F238E27FC236}">
                <a16:creationId xmlns:a16="http://schemas.microsoft.com/office/drawing/2014/main" id="{12532D18-5CAB-B94B-F07A-91443F66F5E7}"/>
              </a:ext>
            </a:extLst>
          </p:cNvPr>
          <p:cNvSpPr/>
          <p:nvPr/>
        </p:nvSpPr>
        <p:spPr bwMode="gray">
          <a:xfrm>
            <a:off x="576674" y="1527273"/>
            <a:ext cx="11042239" cy="654311"/>
          </a:xfrm>
          <a:prstGeom prst="roundRect">
            <a:avLst>
              <a:gd name="adj" fmla="val 9227"/>
            </a:avLst>
          </a:prstGeom>
          <a:gradFill flip="none" rotWithShape="1">
            <a:gsLst>
              <a:gs pos="0">
                <a:srgbClr val="0A4B8C">
                  <a:shade val="30000"/>
                  <a:satMod val="115000"/>
                </a:srgbClr>
              </a:gs>
              <a:gs pos="50000">
                <a:srgbClr val="0A4B8C">
                  <a:shade val="67500"/>
                  <a:satMod val="115000"/>
                </a:srgbClr>
              </a:gs>
              <a:gs pos="100000">
                <a:srgbClr val="0A4B8C">
                  <a:shade val="100000"/>
                  <a:satMod val="115000"/>
                </a:srgbClr>
              </a:gs>
            </a:gsLst>
            <a:lin ang="1890000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100584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prstClr val="white"/>
                </a:solidFill>
                <a:effectLst/>
                <a:uLnTx/>
                <a:uFillTx/>
                <a:latin typeface="CVS Health Sans"/>
                <a:ea typeface="+mn-ea"/>
                <a:cs typeface="+mn-cs"/>
              </a:rPr>
              <a:t>To address the security and operational issues of legacy connectivity models, </a:t>
            </a:r>
            <a:r>
              <a:rPr kumimoji="0" lang="en-US" sz="1200" b="1" i="0" u="none" strike="noStrike" kern="1200" cap="none" spc="0" normalizeH="0" baseline="0" noProof="0">
                <a:ln>
                  <a:noFill/>
                </a:ln>
                <a:solidFill>
                  <a:prstClr val="white"/>
                </a:solidFill>
                <a:effectLst/>
                <a:uLnTx/>
                <a:uFillTx/>
                <a:latin typeface="CVS Health Sans"/>
                <a:ea typeface="+mn-ea"/>
                <a:cs typeface="+mn-cs"/>
              </a:rPr>
              <a:t>we need to transition to a modern and automated solution </a:t>
            </a:r>
            <a:r>
              <a:rPr kumimoji="0" lang="en-US" sz="1200" b="0" i="0" u="none" strike="noStrike" kern="1200" cap="none" spc="0" normalizeH="0" baseline="0" noProof="0">
                <a:ln>
                  <a:noFill/>
                </a:ln>
                <a:solidFill>
                  <a:prstClr val="white"/>
                </a:solidFill>
                <a:effectLst/>
                <a:uLnTx/>
                <a:uFillTx/>
                <a:latin typeface="CVS Health Sans"/>
                <a:ea typeface="+mn-ea"/>
                <a:cs typeface="+mn-cs"/>
              </a:rPr>
              <a:t>that </a:t>
            </a:r>
            <a:r>
              <a:rPr kumimoji="0" lang="en-US" sz="1200" b="1" i="0" u="none" strike="noStrike" kern="1200" cap="none" spc="0" normalizeH="0" baseline="0" noProof="0">
                <a:ln>
                  <a:noFill/>
                </a:ln>
                <a:solidFill>
                  <a:prstClr val="white"/>
                </a:solidFill>
                <a:effectLst/>
                <a:uLnTx/>
                <a:uFillTx/>
                <a:latin typeface="CVS Health Sans"/>
                <a:ea typeface="+mn-ea"/>
                <a:cs typeface="+mn-cs"/>
              </a:rPr>
              <a:t>empowers application teams with self-service capabilities </a:t>
            </a:r>
            <a:r>
              <a:rPr kumimoji="0" lang="en-US" sz="1200" b="0" i="0" u="none" strike="noStrike" kern="1200" cap="none" spc="0" normalizeH="0" baseline="0" noProof="0">
                <a:ln>
                  <a:noFill/>
                </a:ln>
                <a:solidFill>
                  <a:prstClr val="white"/>
                </a:solidFill>
                <a:effectLst/>
                <a:uLnTx/>
                <a:uFillTx/>
                <a:latin typeface="CVS Health Sans"/>
                <a:ea typeface="+mn-ea"/>
                <a:cs typeface="+mn-cs"/>
              </a:rPr>
              <a:t>while ensuring </a:t>
            </a:r>
            <a:r>
              <a:rPr kumimoji="0" lang="en-US" sz="1200" b="1" i="0" u="none" strike="noStrike" kern="1200" cap="none" spc="0" normalizeH="0" baseline="0" noProof="0">
                <a:ln>
                  <a:noFill/>
                </a:ln>
                <a:solidFill>
                  <a:prstClr val="white"/>
                </a:solidFill>
                <a:effectLst/>
                <a:uLnTx/>
                <a:uFillTx/>
                <a:latin typeface="CVS Health Sans"/>
                <a:ea typeface="+mn-ea"/>
                <a:cs typeface="+mn-cs"/>
              </a:rPr>
              <a:t>strong compliance and scalability.</a:t>
            </a:r>
          </a:p>
        </p:txBody>
      </p:sp>
      <p:grpSp>
        <p:nvGrpSpPr>
          <p:cNvPr id="11" name="Group 10">
            <a:extLst>
              <a:ext uri="{FF2B5EF4-FFF2-40B4-BE49-F238E27FC236}">
                <a16:creationId xmlns:a16="http://schemas.microsoft.com/office/drawing/2014/main" id="{2A3CEE75-C531-5C05-5747-3B96DC477459}"/>
              </a:ext>
            </a:extLst>
          </p:cNvPr>
          <p:cNvGrpSpPr/>
          <p:nvPr/>
        </p:nvGrpSpPr>
        <p:grpSpPr>
          <a:xfrm>
            <a:off x="576675" y="1611042"/>
            <a:ext cx="919808" cy="449291"/>
            <a:chOff x="576675" y="5203635"/>
            <a:chExt cx="1077500" cy="263525"/>
          </a:xfrm>
        </p:grpSpPr>
        <p:sp>
          <p:nvSpPr>
            <p:cNvPr id="14" name="Rectangle: Top Corners Rounded 13">
              <a:extLst>
                <a:ext uri="{FF2B5EF4-FFF2-40B4-BE49-F238E27FC236}">
                  <a16:creationId xmlns:a16="http://schemas.microsoft.com/office/drawing/2014/main" id="{376B5446-F1A8-7048-7D16-2712BA644B2A}"/>
                </a:ext>
              </a:extLst>
            </p:cNvPr>
            <p:cNvSpPr/>
            <p:nvPr/>
          </p:nvSpPr>
          <p:spPr bwMode="gray">
            <a:xfrm rot="5400000">
              <a:off x="983662" y="4796648"/>
              <a:ext cx="263525" cy="1077500"/>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6" name="TextBox 15">
              <a:extLst>
                <a:ext uri="{FF2B5EF4-FFF2-40B4-BE49-F238E27FC236}">
                  <a16:creationId xmlns:a16="http://schemas.microsoft.com/office/drawing/2014/main" id="{F18717DE-768F-29F4-50BF-13E44154F6C0}"/>
                </a:ext>
              </a:extLst>
            </p:cNvPr>
            <p:cNvSpPr txBox="1"/>
            <p:nvPr/>
          </p:nvSpPr>
          <p:spPr>
            <a:xfrm>
              <a:off x="684213" y="5281241"/>
              <a:ext cx="851473" cy="108313"/>
            </a:xfrm>
            <a:prstGeom prst="rect">
              <a:avLst/>
            </a:prstGeom>
            <a:noFill/>
            <a:effectLst/>
          </p:spPr>
          <p:txBody>
            <a:bodyPr wrap="square" lIns="0" tIns="0" rIns="0" bIns="0" rtlCol="0" anchor="ctr">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VS Health Sans"/>
                  <a:ea typeface="Calibri" panose="020F0502020204030204" pitchFamily="34" charset="0"/>
                  <a:cs typeface="Calibri" panose="020F0502020204030204" pitchFamily="34" charset="0"/>
                </a:rPr>
                <a:t>Overview</a:t>
              </a:r>
            </a:p>
          </p:txBody>
        </p:sp>
      </p:grpSp>
      <p:grpSp>
        <p:nvGrpSpPr>
          <p:cNvPr id="17" name="Group 16">
            <a:extLst>
              <a:ext uri="{FF2B5EF4-FFF2-40B4-BE49-F238E27FC236}">
                <a16:creationId xmlns:a16="http://schemas.microsoft.com/office/drawing/2014/main" id="{5759E93D-5F1B-B85F-0665-B963CAEFEEDB}"/>
              </a:ext>
            </a:extLst>
          </p:cNvPr>
          <p:cNvGrpSpPr/>
          <p:nvPr/>
        </p:nvGrpSpPr>
        <p:grpSpPr>
          <a:xfrm>
            <a:off x="576676" y="2570206"/>
            <a:ext cx="5431944" cy="3449593"/>
            <a:chOff x="576675" y="2758980"/>
            <a:chExt cx="2686504" cy="2287846"/>
          </a:xfrm>
        </p:grpSpPr>
        <p:sp>
          <p:nvSpPr>
            <p:cNvPr id="18" name="Rectangle: Rounded Corners 17">
              <a:extLst>
                <a:ext uri="{FF2B5EF4-FFF2-40B4-BE49-F238E27FC236}">
                  <a16:creationId xmlns:a16="http://schemas.microsoft.com/office/drawing/2014/main" id="{78C68931-4823-76AD-0596-DE6A83165016}"/>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19" name="Rectangle: Rounded Corners 18">
              <a:extLst>
                <a:ext uri="{FF2B5EF4-FFF2-40B4-BE49-F238E27FC236}">
                  <a16:creationId xmlns:a16="http://schemas.microsoft.com/office/drawing/2014/main" id="{434951AE-468B-CB14-F24A-00E2950BC773}"/>
                </a:ext>
              </a:extLst>
            </p:cNvPr>
            <p:cNvSpPr>
              <a:spLocks/>
            </p:cNvSpPr>
            <p:nvPr/>
          </p:nvSpPr>
          <p:spPr>
            <a:xfrm>
              <a:off x="576675" y="2758980"/>
              <a:ext cx="2686504" cy="22305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20" name="Group 19">
            <a:extLst>
              <a:ext uri="{FF2B5EF4-FFF2-40B4-BE49-F238E27FC236}">
                <a16:creationId xmlns:a16="http://schemas.microsoft.com/office/drawing/2014/main" id="{D4AD56B2-3D36-E02D-6145-D38EDC656552}"/>
              </a:ext>
            </a:extLst>
          </p:cNvPr>
          <p:cNvGrpSpPr/>
          <p:nvPr/>
        </p:nvGrpSpPr>
        <p:grpSpPr>
          <a:xfrm>
            <a:off x="6186970" y="2570206"/>
            <a:ext cx="5431944" cy="3449593"/>
            <a:chOff x="576675" y="2758980"/>
            <a:chExt cx="2686504" cy="2287846"/>
          </a:xfrm>
        </p:grpSpPr>
        <p:sp>
          <p:nvSpPr>
            <p:cNvPr id="21" name="Rectangle: Rounded Corners 20">
              <a:extLst>
                <a:ext uri="{FF2B5EF4-FFF2-40B4-BE49-F238E27FC236}">
                  <a16:creationId xmlns:a16="http://schemas.microsoft.com/office/drawing/2014/main" id="{4FA8AEAB-FAFC-3AF1-FBEE-E1AFBB83BF8B}"/>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22" name="Rectangle: Rounded Corners 21">
              <a:extLst>
                <a:ext uri="{FF2B5EF4-FFF2-40B4-BE49-F238E27FC236}">
                  <a16:creationId xmlns:a16="http://schemas.microsoft.com/office/drawing/2014/main" id="{F2B491D0-0997-D8E1-C9F7-22555FDCC75F}"/>
                </a:ext>
              </a:extLst>
            </p:cNvPr>
            <p:cNvSpPr>
              <a:spLocks/>
            </p:cNvSpPr>
            <p:nvPr/>
          </p:nvSpPr>
          <p:spPr>
            <a:xfrm>
              <a:off x="576675" y="2758980"/>
              <a:ext cx="2686504" cy="22305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23" name="Rectangle: Rounded Corners 22">
            <a:extLst>
              <a:ext uri="{FF2B5EF4-FFF2-40B4-BE49-F238E27FC236}">
                <a16:creationId xmlns:a16="http://schemas.microsoft.com/office/drawing/2014/main" id="{B6924431-C370-7154-8A93-ED538C252616}"/>
              </a:ext>
            </a:extLst>
          </p:cNvPr>
          <p:cNvSpPr>
            <a:spLocks/>
          </p:cNvSpPr>
          <p:nvPr/>
        </p:nvSpPr>
        <p:spPr>
          <a:xfrm>
            <a:off x="1949396" y="2340437"/>
            <a:ext cx="2685600" cy="435600"/>
          </a:xfrm>
          <a:prstGeom prst="roundRect">
            <a:avLst>
              <a:gd name="adj" fmla="val 25315"/>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Current State</a:t>
            </a:r>
          </a:p>
        </p:txBody>
      </p:sp>
      <p:sp>
        <p:nvSpPr>
          <p:cNvPr id="24" name="Rectangle 23">
            <a:extLst>
              <a:ext uri="{FF2B5EF4-FFF2-40B4-BE49-F238E27FC236}">
                <a16:creationId xmlns:a16="http://schemas.microsoft.com/office/drawing/2014/main" id="{9DEFEE69-D8A4-1C5E-C56F-2411DAD0E33B}"/>
              </a:ext>
            </a:extLst>
          </p:cNvPr>
          <p:cNvSpPr>
            <a:spLocks/>
          </p:cNvSpPr>
          <p:nvPr/>
        </p:nvSpPr>
        <p:spPr>
          <a:xfrm>
            <a:off x="1442281" y="4018692"/>
            <a:ext cx="4492801" cy="569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267AC0"/>
                </a:solidFill>
                <a:effectLst/>
                <a:uLnTx/>
                <a:uFillTx/>
                <a:latin typeface="CVS Health Sans"/>
                <a:ea typeface="+mn-ea"/>
                <a:cs typeface="Calibri" panose="020F0502020204030204" pitchFamily="34" charset="0"/>
              </a:rPr>
              <a:t>Inefficient Manual Processes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Security gaps reduce business agility.</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Amplified challenges due to growing third-party interactions.</a:t>
            </a:r>
          </a:p>
        </p:txBody>
      </p:sp>
      <p:sp>
        <p:nvSpPr>
          <p:cNvPr id="25" name="Rectangle 24">
            <a:extLst>
              <a:ext uri="{FF2B5EF4-FFF2-40B4-BE49-F238E27FC236}">
                <a16:creationId xmlns:a16="http://schemas.microsoft.com/office/drawing/2014/main" id="{F7B77A3C-7089-B157-68C7-760098E7364C}"/>
              </a:ext>
            </a:extLst>
          </p:cNvPr>
          <p:cNvSpPr>
            <a:spLocks/>
          </p:cNvSpPr>
          <p:nvPr/>
        </p:nvSpPr>
        <p:spPr>
          <a:xfrm>
            <a:off x="1442764" y="5035831"/>
            <a:ext cx="4352401" cy="569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267AC0"/>
                </a:solidFill>
                <a:effectLst/>
                <a:uLnTx/>
                <a:uFillTx/>
                <a:latin typeface="CVS Health Sans"/>
                <a:ea typeface="+mn-ea"/>
                <a:cs typeface="Calibri" panose="020F0502020204030204" pitchFamily="34" charset="0"/>
              </a:rPr>
              <a:t>Increased Operational Risk</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Evolving regulatory requirements and sophisticated cyber threats.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Lack of standardized security measures.</a:t>
            </a:r>
          </a:p>
        </p:txBody>
      </p:sp>
      <p:sp>
        <p:nvSpPr>
          <p:cNvPr id="26" name="Rectangle 25">
            <a:extLst>
              <a:ext uri="{FF2B5EF4-FFF2-40B4-BE49-F238E27FC236}">
                <a16:creationId xmlns:a16="http://schemas.microsoft.com/office/drawing/2014/main" id="{EBF9E22F-7085-6802-E708-09B5388E8A16}"/>
              </a:ext>
            </a:extLst>
          </p:cNvPr>
          <p:cNvSpPr>
            <a:spLocks/>
          </p:cNvSpPr>
          <p:nvPr/>
        </p:nvSpPr>
        <p:spPr>
          <a:xfrm>
            <a:off x="1442710" y="3001551"/>
            <a:ext cx="4431600" cy="56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267AC0"/>
                </a:solidFill>
                <a:effectLst/>
                <a:uLnTx/>
                <a:uFillTx/>
                <a:latin typeface="CVS Health Sans"/>
                <a:ea typeface="+mn-ea"/>
                <a:cs typeface="Calibri" panose="020F0502020204030204" pitchFamily="34" charset="0"/>
              </a:rPr>
              <a:t>Unsupportable Legacy Models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Lack of isolation, auditability, and scalability. </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Manual processes introduce inefficiencies and increase risk.</a:t>
            </a:r>
          </a:p>
        </p:txBody>
      </p:sp>
      <p:grpSp>
        <p:nvGrpSpPr>
          <p:cNvPr id="27" name="Group 26">
            <a:extLst>
              <a:ext uri="{FF2B5EF4-FFF2-40B4-BE49-F238E27FC236}">
                <a16:creationId xmlns:a16="http://schemas.microsoft.com/office/drawing/2014/main" id="{FE4D8F50-A6CD-4566-2A4F-F75A399E018D}"/>
              </a:ext>
            </a:extLst>
          </p:cNvPr>
          <p:cNvGrpSpPr/>
          <p:nvPr/>
        </p:nvGrpSpPr>
        <p:grpSpPr>
          <a:xfrm>
            <a:off x="648194" y="2923219"/>
            <a:ext cx="722024" cy="726050"/>
            <a:chOff x="-877145" y="2196042"/>
            <a:chExt cx="731520" cy="735600"/>
          </a:xfrm>
        </p:grpSpPr>
        <p:sp>
          <p:nvSpPr>
            <p:cNvPr id="28" name="Google Shape;18625;p1449">
              <a:extLst>
                <a:ext uri="{FF2B5EF4-FFF2-40B4-BE49-F238E27FC236}">
                  <a16:creationId xmlns:a16="http://schemas.microsoft.com/office/drawing/2014/main" id="{8130A41F-8981-D2FA-B794-39DAFA7ABD38}"/>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0" name="Google Shape;18628;p1449">
              <a:extLst>
                <a:ext uri="{FF2B5EF4-FFF2-40B4-BE49-F238E27FC236}">
                  <a16:creationId xmlns:a16="http://schemas.microsoft.com/office/drawing/2014/main" id="{7F136967-A632-60A3-9DEA-9A4167F49E9F}"/>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1" name="Google Shape;18629;p1449">
              <a:extLst>
                <a:ext uri="{FF2B5EF4-FFF2-40B4-BE49-F238E27FC236}">
                  <a16:creationId xmlns:a16="http://schemas.microsoft.com/office/drawing/2014/main" id="{095BEA50-8F9A-73D7-8943-3011A84F2ED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34" name="Group 33">
            <a:extLst>
              <a:ext uri="{FF2B5EF4-FFF2-40B4-BE49-F238E27FC236}">
                <a16:creationId xmlns:a16="http://schemas.microsoft.com/office/drawing/2014/main" id="{30390ED7-A13B-5D2C-C6E2-AE8CF385E4DB}"/>
              </a:ext>
            </a:extLst>
          </p:cNvPr>
          <p:cNvGrpSpPr/>
          <p:nvPr/>
        </p:nvGrpSpPr>
        <p:grpSpPr>
          <a:xfrm>
            <a:off x="648194" y="3940360"/>
            <a:ext cx="722024" cy="726050"/>
            <a:chOff x="-877145" y="2196042"/>
            <a:chExt cx="731520" cy="735600"/>
          </a:xfrm>
        </p:grpSpPr>
        <p:sp>
          <p:nvSpPr>
            <p:cNvPr id="35" name="Google Shape;18625;p1449">
              <a:extLst>
                <a:ext uri="{FF2B5EF4-FFF2-40B4-BE49-F238E27FC236}">
                  <a16:creationId xmlns:a16="http://schemas.microsoft.com/office/drawing/2014/main" id="{BE9FD18F-913E-26D6-FCA5-AF6430370B84}"/>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6" name="Google Shape;18628;p1449">
              <a:extLst>
                <a:ext uri="{FF2B5EF4-FFF2-40B4-BE49-F238E27FC236}">
                  <a16:creationId xmlns:a16="http://schemas.microsoft.com/office/drawing/2014/main" id="{51E07B65-BE59-1C09-04DC-3BC1299E086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7" name="Google Shape;18629;p1449">
              <a:extLst>
                <a:ext uri="{FF2B5EF4-FFF2-40B4-BE49-F238E27FC236}">
                  <a16:creationId xmlns:a16="http://schemas.microsoft.com/office/drawing/2014/main" id="{BCE27013-B7F4-2CFF-56B1-C3E9C2ACE702}"/>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38" name="Group 37">
            <a:extLst>
              <a:ext uri="{FF2B5EF4-FFF2-40B4-BE49-F238E27FC236}">
                <a16:creationId xmlns:a16="http://schemas.microsoft.com/office/drawing/2014/main" id="{05DA5817-5DA7-0A98-22A6-1EDA2B37C3B7}"/>
              </a:ext>
            </a:extLst>
          </p:cNvPr>
          <p:cNvGrpSpPr/>
          <p:nvPr/>
        </p:nvGrpSpPr>
        <p:grpSpPr>
          <a:xfrm>
            <a:off x="648194" y="4957499"/>
            <a:ext cx="722024" cy="726050"/>
            <a:chOff x="-877145" y="2196042"/>
            <a:chExt cx="731520" cy="735600"/>
          </a:xfrm>
        </p:grpSpPr>
        <p:sp>
          <p:nvSpPr>
            <p:cNvPr id="39" name="Google Shape;18625;p1449">
              <a:extLst>
                <a:ext uri="{FF2B5EF4-FFF2-40B4-BE49-F238E27FC236}">
                  <a16:creationId xmlns:a16="http://schemas.microsoft.com/office/drawing/2014/main" id="{278A1B60-742D-F394-799F-A97293455452}"/>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0" name="Google Shape;18628;p1449">
              <a:extLst>
                <a:ext uri="{FF2B5EF4-FFF2-40B4-BE49-F238E27FC236}">
                  <a16:creationId xmlns:a16="http://schemas.microsoft.com/office/drawing/2014/main" id="{3C347B16-C3C4-63BC-AC0C-F33D5D8EBF40}"/>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1" name="Google Shape;18629;p1449">
              <a:extLst>
                <a:ext uri="{FF2B5EF4-FFF2-40B4-BE49-F238E27FC236}">
                  <a16:creationId xmlns:a16="http://schemas.microsoft.com/office/drawing/2014/main" id="{D0670AF9-D701-C1C9-31FF-34910DA9145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42" name="Rectangle: Rounded Corners 41">
            <a:extLst>
              <a:ext uri="{FF2B5EF4-FFF2-40B4-BE49-F238E27FC236}">
                <a16:creationId xmlns:a16="http://schemas.microsoft.com/office/drawing/2014/main" id="{7B1DC0BF-D544-D9F9-2C66-92B63FFEFD81}"/>
              </a:ext>
            </a:extLst>
          </p:cNvPr>
          <p:cNvSpPr>
            <a:spLocks/>
          </p:cNvSpPr>
          <p:nvPr/>
        </p:nvSpPr>
        <p:spPr>
          <a:xfrm>
            <a:off x="7559690" y="2340438"/>
            <a:ext cx="2686504" cy="435465"/>
          </a:xfrm>
          <a:prstGeom prst="roundRect">
            <a:avLst>
              <a:gd name="adj" fmla="val 22986"/>
            </a:avLst>
          </a:prstGeom>
          <a:solidFill>
            <a:srgbClr val="0B315E"/>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Future State</a:t>
            </a:r>
          </a:p>
        </p:txBody>
      </p:sp>
      <p:sp>
        <p:nvSpPr>
          <p:cNvPr id="43" name="Rectangle 42">
            <a:extLst>
              <a:ext uri="{FF2B5EF4-FFF2-40B4-BE49-F238E27FC236}">
                <a16:creationId xmlns:a16="http://schemas.microsoft.com/office/drawing/2014/main" id="{01253198-E4C5-0A6D-4EDD-3ECDA2713E2B}"/>
              </a:ext>
            </a:extLst>
          </p:cNvPr>
          <p:cNvSpPr>
            <a:spLocks/>
          </p:cNvSpPr>
          <p:nvPr/>
        </p:nvSpPr>
        <p:spPr>
          <a:xfrm>
            <a:off x="7119614" y="4018691"/>
            <a:ext cx="4492535" cy="569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0A4B8C"/>
                </a:solidFill>
                <a:effectLst/>
                <a:uLnTx/>
                <a:uFillTx/>
                <a:latin typeface="CVS Health Sans"/>
                <a:ea typeface="+mn-ea"/>
                <a:cs typeface="Calibri" panose="020F0502020204030204" pitchFamily="34" charset="0"/>
              </a:rPr>
              <a:t>Automated Processes and Self-Service</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Empower business units through self-service onboarding.</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Automation enhances operational efficiency and reduces risks.</a:t>
            </a:r>
          </a:p>
        </p:txBody>
      </p:sp>
      <p:sp>
        <p:nvSpPr>
          <p:cNvPr id="44" name="Rectangle 43">
            <a:extLst>
              <a:ext uri="{FF2B5EF4-FFF2-40B4-BE49-F238E27FC236}">
                <a16:creationId xmlns:a16="http://schemas.microsoft.com/office/drawing/2014/main" id="{8398EF22-3F17-E1F4-14CD-DCCA6097FB11}"/>
              </a:ext>
            </a:extLst>
          </p:cNvPr>
          <p:cNvSpPr>
            <a:spLocks/>
          </p:cNvSpPr>
          <p:nvPr/>
        </p:nvSpPr>
        <p:spPr>
          <a:xfrm>
            <a:off x="7120098" y="4958887"/>
            <a:ext cx="4517076" cy="723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0A4B8C"/>
                </a:solidFill>
                <a:effectLst/>
                <a:uLnTx/>
                <a:uFillTx/>
                <a:latin typeface="CVS Health Sans"/>
                <a:ea typeface="+mn-ea"/>
                <a:cs typeface="Calibri" panose="020F0502020204030204" pitchFamily="34" charset="0"/>
              </a:rPr>
              <a:t>End-to-End Governance and Compliance</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Standardized, automated approach for least privilege and segmentation.</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Enhanced identity-aware controls ensure compliance and operational resilience.</a:t>
            </a:r>
          </a:p>
        </p:txBody>
      </p:sp>
      <p:sp>
        <p:nvSpPr>
          <p:cNvPr id="45" name="Rectangle 44">
            <a:extLst>
              <a:ext uri="{FF2B5EF4-FFF2-40B4-BE49-F238E27FC236}">
                <a16:creationId xmlns:a16="http://schemas.microsoft.com/office/drawing/2014/main" id="{B9C1BE8F-FC07-8958-6C39-389B477F6B44}"/>
              </a:ext>
            </a:extLst>
          </p:cNvPr>
          <p:cNvSpPr>
            <a:spLocks/>
          </p:cNvSpPr>
          <p:nvPr/>
        </p:nvSpPr>
        <p:spPr>
          <a:xfrm>
            <a:off x="7120043" y="3001550"/>
            <a:ext cx="4430472" cy="5693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kumimoji="0" lang="en-US" sz="1200" b="1" i="0" u="none" strike="noStrike" kern="1200" cap="none" spc="0" normalizeH="0" baseline="0" noProof="0">
                <a:ln>
                  <a:noFill/>
                </a:ln>
                <a:solidFill>
                  <a:srgbClr val="0A4B8C"/>
                </a:solidFill>
                <a:effectLst/>
                <a:uLnTx/>
                <a:uFillTx/>
                <a:latin typeface="CVS Health Sans"/>
                <a:ea typeface="+mn-ea"/>
                <a:cs typeface="Calibri" panose="020F0502020204030204" pitchFamily="34" charset="0"/>
              </a:rPr>
              <a:t>Modern Service-Oriented Capabilities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Transition to secure, repeatable, and compliant solutions.</a:t>
            </a:r>
          </a:p>
          <a:p>
            <a:pPr marL="171450" marR="0" lvl="0" indent="-171450" algn="l" defTabSz="4572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Improved isolation, auditability, and scalability. </a:t>
            </a:r>
          </a:p>
        </p:txBody>
      </p:sp>
      <p:grpSp>
        <p:nvGrpSpPr>
          <p:cNvPr id="46" name="Group 45">
            <a:extLst>
              <a:ext uri="{FF2B5EF4-FFF2-40B4-BE49-F238E27FC236}">
                <a16:creationId xmlns:a16="http://schemas.microsoft.com/office/drawing/2014/main" id="{35C6B253-DB83-F052-3ADB-2C9116B69D55}"/>
              </a:ext>
            </a:extLst>
          </p:cNvPr>
          <p:cNvGrpSpPr/>
          <p:nvPr/>
        </p:nvGrpSpPr>
        <p:grpSpPr>
          <a:xfrm>
            <a:off x="6325527" y="2923219"/>
            <a:ext cx="722024" cy="726050"/>
            <a:chOff x="-877145" y="2196042"/>
            <a:chExt cx="731520" cy="735600"/>
          </a:xfrm>
        </p:grpSpPr>
        <p:sp>
          <p:nvSpPr>
            <p:cNvPr id="47" name="Google Shape;18625;p1449">
              <a:extLst>
                <a:ext uri="{FF2B5EF4-FFF2-40B4-BE49-F238E27FC236}">
                  <a16:creationId xmlns:a16="http://schemas.microsoft.com/office/drawing/2014/main" id="{9596155F-65DE-1802-BBF4-1299CE352165}"/>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8" name="Google Shape;18628;p1449">
              <a:extLst>
                <a:ext uri="{FF2B5EF4-FFF2-40B4-BE49-F238E27FC236}">
                  <a16:creationId xmlns:a16="http://schemas.microsoft.com/office/drawing/2014/main" id="{DD9925B6-23BD-7DD6-CCE5-E27441134BA7}"/>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9" name="Google Shape;18629;p1449">
              <a:extLst>
                <a:ext uri="{FF2B5EF4-FFF2-40B4-BE49-F238E27FC236}">
                  <a16:creationId xmlns:a16="http://schemas.microsoft.com/office/drawing/2014/main" id="{113743E5-C55B-A7B1-17CD-D327E99D0BCA}"/>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0" name="Group 49">
            <a:extLst>
              <a:ext uri="{FF2B5EF4-FFF2-40B4-BE49-F238E27FC236}">
                <a16:creationId xmlns:a16="http://schemas.microsoft.com/office/drawing/2014/main" id="{A623CADD-F281-6273-AFA6-FC887CEBEAA2}"/>
              </a:ext>
            </a:extLst>
          </p:cNvPr>
          <p:cNvGrpSpPr/>
          <p:nvPr/>
        </p:nvGrpSpPr>
        <p:grpSpPr>
          <a:xfrm>
            <a:off x="6325527" y="3940360"/>
            <a:ext cx="722024" cy="726050"/>
            <a:chOff x="-877145" y="2196042"/>
            <a:chExt cx="731520" cy="735600"/>
          </a:xfrm>
        </p:grpSpPr>
        <p:sp>
          <p:nvSpPr>
            <p:cNvPr id="51" name="Google Shape;18625;p1449">
              <a:extLst>
                <a:ext uri="{FF2B5EF4-FFF2-40B4-BE49-F238E27FC236}">
                  <a16:creationId xmlns:a16="http://schemas.microsoft.com/office/drawing/2014/main" id="{B4B6CB9F-6BA1-F8DD-53B2-32C64748E90D}"/>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2" name="Google Shape;18628;p1449">
              <a:extLst>
                <a:ext uri="{FF2B5EF4-FFF2-40B4-BE49-F238E27FC236}">
                  <a16:creationId xmlns:a16="http://schemas.microsoft.com/office/drawing/2014/main" id="{DC5A8D07-5455-5F63-7C01-1B52DBF52D3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3" name="Google Shape;18629;p1449">
              <a:extLst>
                <a:ext uri="{FF2B5EF4-FFF2-40B4-BE49-F238E27FC236}">
                  <a16:creationId xmlns:a16="http://schemas.microsoft.com/office/drawing/2014/main" id="{A97ADE05-29F5-196C-B9D9-7102CA291294}"/>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4" name="Group 53">
            <a:extLst>
              <a:ext uri="{FF2B5EF4-FFF2-40B4-BE49-F238E27FC236}">
                <a16:creationId xmlns:a16="http://schemas.microsoft.com/office/drawing/2014/main" id="{B2F5CF83-8943-6425-2661-E86C21C3CCAC}"/>
              </a:ext>
            </a:extLst>
          </p:cNvPr>
          <p:cNvGrpSpPr/>
          <p:nvPr/>
        </p:nvGrpSpPr>
        <p:grpSpPr>
          <a:xfrm>
            <a:off x="6325527" y="4957499"/>
            <a:ext cx="722024" cy="726050"/>
            <a:chOff x="-877145" y="2196042"/>
            <a:chExt cx="731520" cy="735600"/>
          </a:xfrm>
        </p:grpSpPr>
        <p:sp>
          <p:nvSpPr>
            <p:cNvPr id="55" name="Google Shape;18625;p1449">
              <a:extLst>
                <a:ext uri="{FF2B5EF4-FFF2-40B4-BE49-F238E27FC236}">
                  <a16:creationId xmlns:a16="http://schemas.microsoft.com/office/drawing/2014/main" id="{763EE2BB-1A67-3257-3D02-5D853C8E5D17}"/>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6" name="Google Shape;18628;p1449">
              <a:extLst>
                <a:ext uri="{FF2B5EF4-FFF2-40B4-BE49-F238E27FC236}">
                  <a16:creationId xmlns:a16="http://schemas.microsoft.com/office/drawing/2014/main" id="{25C79EE3-D51A-5B1F-06FC-F1FC40794B5F}"/>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7" name="Google Shape;18629;p1449">
              <a:extLst>
                <a:ext uri="{FF2B5EF4-FFF2-40B4-BE49-F238E27FC236}">
                  <a16:creationId xmlns:a16="http://schemas.microsoft.com/office/drawing/2014/main" id="{19579D80-9715-88D9-C838-63280AABC27B}"/>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8" name="Graphic 3">
            <a:extLst>
              <a:ext uri="{FF2B5EF4-FFF2-40B4-BE49-F238E27FC236}">
                <a16:creationId xmlns:a16="http://schemas.microsoft.com/office/drawing/2014/main" id="{7C25DF90-4B0D-F15A-2509-56E64F8439BC}"/>
              </a:ext>
            </a:extLst>
          </p:cNvPr>
          <p:cNvGrpSpPr/>
          <p:nvPr/>
        </p:nvGrpSpPr>
        <p:grpSpPr>
          <a:xfrm>
            <a:off x="804372" y="3120986"/>
            <a:ext cx="409669" cy="330517"/>
            <a:chOff x="659765" y="1938655"/>
            <a:chExt cx="669904" cy="540472"/>
          </a:xfrm>
          <a:noFill/>
        </p:grpSpPr>
        <p:sp>
          <p:nvSpPr>
            <p:cNvPr id="59" name="Freeform: Shape 58">
              <a:extLst>
                <a:ext uri="{FF2B5EF4-FFF2-40B4-BE49-F238E27FC236}">
                  <a16:creationId xmlns:a16="http://schemas.microsoft.com/office/drawing/2014/main" id="{4B8C7B50-FBB6-8372-7BA2-714C31710728}"/>
                </a:ext>
              </a:extLst>
            </p:cNvPr>
            <p:cNvSpPr/>
            <p:nvPr/>
          </p:nvSpPr>
          <p:spPr>
            <a:xfrm>
              <a:off x="994536" y="1938655"/>
              <a:ext cx="147066" cy="147065"/>
            </a:xfrm>
            <a:custGeom>
              <a:avLst/>
              <a:gdLst>
                <a:gd name="connsiteX0" fmla="*/ 147066 w 147066"/>
                <a:gd name="connsiteY0" fmla="*/ 73533 h 147065"/>
                <a:gd name="connsiteX1" fmla="*/ 73533 w 147066"/>
                <a:gd name="connsiteY1" fmla="*/ 147066 h 147065"/>
                <a:gd name="connsiteX2" fmla="*/ 0 w 147066"/>
                <a:gd name="connsiteY2" fmla="*/ 73533 h 147065"/>
                <a:gd name="connsiteX3" fmla="*/ 73533 w 147066"/>
                <a:gd name="connsiteY3" fmla="*/ 0 h 147065"/>
                <a:gd name="connsiteX4" fmla="*/ 147066 w 147066"/>
                <a:gd name="connsiteY4" fmla="*/ 73533 h 147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066" h="147065">
                  <a:moveTo>
                    <a:pt x="147066" y="73533"/>
                  </a:moveTo>
                  <a:cubicBezTo>
                    <a:pt x="147066" y="114144"/>
                    <a:pt x="114144" y="147066"/>
                    <a:pt x="73533" y="147066"/>
                  </a:cubicBezTo>
                  <a:cubicBezTo>
                    <a:pt x="32922" y="147066"/>
                    <a:pt x="0" y="114144"/>
                    <a:pt x="0" y="73533"/>
                  </a:cubicBezTo>
                  <a:cubicBezTo>
                    <a:pt x="0" y="32922"/>
                    <a:pt x="32922" y="0"/>
                    <a:pt x="73533" y="0"/>
                  </a:cubicBezTo>
                  <a:cubicBezTo>
                    <a:pt x="114144" y="0"/>
                    <a:pt x="147066" y="32922"/>
                    <a:pt x="147066" y="7353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0" name="Freeform: Shape 59">
              <a:extLst>
                <a:ext uri="{FF2B5EF4-FFF2-40B4-BE49-F238E27FC236}">
                  <a16:creationId xmlns:a16="http://schemas.microsoft.com/office/drawing/2014/main" id="{7672E0AC-5513-A221-C34F-C9A79960F557}"/>
                </a:ext>
              </a:extLst>
            </p:cNvPr>
            <p:cNvSpPr/>
            <p:nvPr/>
          </p:nvSpPr>
          <p:spPr>
            <a:xfrm>
              <a:off x="895096" y="2101976"/>
              <a:ext cx="360806" cy="197104"/>
            </a:xfrm>
            <a:custGeom>
              <a:avLst/>
              <a:gdLst>
                <a:gd name="connsiteX0" fmla="*/ 0 w 360806"/>
                <a:gd name="connsiteY0" fmla="*/ 163830 h 197104"/>
                <a:gd name="connsiteX1" fmla="*/ 11684 w 360806"/>
                <a:gd name="connsiteY1" fmla="*/ 60452 h 197104"/>
                <a:gd name="connsiteX2" fmla="*/ 104775 w 360806"/>
                <a:gd name="connsiteY2" fmla="*/ 0 h 197104"/>
                <a:gd name="connsiteX3" fmla="*/ 163195 w 360806"/>
                <a:gd name="connsiteY3" fmla="*/ 106045 h 197104"/>
                <a:gd name="connsiteX4" fmla="*/ 194437 w 360806"/>
                <a:gd name="connsiteY4" fmla="*/ 106045 h 197104"/>
                <a:gd name="connsiteX5" fmla="*/ 249682 w 360806"/>
                <a:gd name="connsiteY5" fmla="*/ 0 h 197104"/>
                <a:gd name="connsiteX6" fmla="*/ 350520 w 360806"/>
                <a:gd name="connsiteY6" fmla="*/ 75438 h 197104"/>
                <a:gd name="connsiteX7" fmla="*/ 360807 w 360806"/>
                <a:gd name="connsiteY7" fmla="*/ 197104 h 197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06" h="197104">
                  <a:moveTo>
                    <a:pt x="0" y="163830"/>
                  </a:moveTo>
                  <a:cubicBezTo>
                    <a:pt x="0" y="163830"/>
                    <a:pt x="1270" y="91059"/>
                    <a:pt x="11684" y="60452"/>
                  </a:cubicBezTo>
                  <a:cubicBezTo>
                    <a:pt x="22098" y="29845"/>
                    <a:pt x="67056" y="9779"/>
                    <a:pt x="104775" y="0"/>
                  </a:cubicBezTo>
                  <a:cubicBezTo>
                    <a:pt x="137160" y="60452"/>
                    <a:pt x="163195" y="106045"/>
                    <a:pt x="163195" y="106045"/>
                  </a:cubicBezTo>
                  <a:lnTo>
                    <a:pt x="194437" y="106045"/>
                  </a:lnTo>
                  <a:lnTo>
                    <a:pt x="249682" y="0"/>
                  </a:lnTo>
                  <a:cubicBezTo>
                    <a:pt x="249682" y="0"/>
                    <a:pt x="342011" y="11684"/>
                    <a:pt x="350520" y="75438"/>
                  </a:cubicBezTo>
                  <a:cubicBezTo>
                    <a:pt x="359029" y="139192"/>
                    <a:pt x="360807" y="197104"/>
                    <a:pt x="360807" y="197104"/>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1" name="Freeform: Shape 60">
              <a:extLst>
                <a:ext uri="{FF2B5EF4-FFF2-40B4-BE49-F238E27FC236}">
                  <a16:creationId xmlns:a16="http://schemas.microsoft.com/office/drawing/2014/main" id="{D2933EDA-CCEA-E046-767E-9ACCD36332C4}"/>
                </a:ext>
              </a:extLst>
            </p:cNvPr>
            <p:cNvSpPr/>
            <p:nvPr/>
          </p:nvSpPr>
          <p:spPr>
            <a:xfrm>
              <a:off x="659765" y="2238501"/>
              <a:ext cx="154051" cy="221107"/>
            </a:xfrm>
            <a:custGeom>
              <a:avLst/>
              <a:gdLst>
                <a:gd name="connsiteX0" fmla="*/ 0 w 154051"/>
                <a:gd name="connsiteY0" fmla="*/ 0 h 221107"/>
                <a:gd name="connsiteX1" fmla="*/ 154051 w 154051"/>
                <a:gd name="connsiteY1" fmla="*/ 0 h 221107"/>
                <a:gd name="connsiteX2" fmla="*/ 154051 w 154051"/>
                <a:gd name="connsiteY2" fmla="*/ 221107 h 221107"/>
                <a:gd name="connsiteX3" fmla="*/ 33147 w 154051"/>
                <a:gd name="connsiteY3" fmla="*/ 221107 h 221107"/>
              </a:gdLst>
              <a:ahLst/>
              <a:cxnLst>
                <a:cxn ang="0">
                  <a:pos x="connsiteX0" y="connsiteY0"/>
                </a:cxn>
                <a:cxn ang="0">
                  <a:pos x="connsiteX1" y="connsiteY1"/>
                </a:cxn>
                <a:cxn ang="0">
                  <a:pos x="connsiteX2" y="connsiteY2"/>
                </a:cxn>
                <a:cxn ang="0">
                  <a:pos x="connsiteX3" y="connsiteY3"/>
                </a:cxn>
              </a:cxnLst>
              <a:rect l="l" t="t" r="r" b="b"/>
              <a:pathLst>
                <a:path w="154051" h="221107">
                  <a:moveTo>
                    <a:pt x="0" y="0"/>
                  </a:moveTo>
                  <a:lnTo>
                    <a:pt x="154051" y="0"/>
                  </a:lnTo>
                  <a:lnTo>
                    <a:pt x="154051" y="221107"/>
                  </a:lnTo>
                  <a:lnTo>
                    <a:pt x="33147" y="221107"/>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2" name="Freeform: Shape 61">
              <a:extLst>
                <a:ext uri="{FF2B5EF4-FFF2-40B4-BE49-F238E27FC236}">
                  <a16:creationId xmlns:a16="http://schemas.microsoft.com/office/drawing/2014/main" id="{304D3A83-7D75-E7E6-7C39-6E0FB2F2DA42}"/>
                </a:ext>
              </a:extLst>
            </p:cNvPr>
            <p:cNvSpPr/>
            <p:nvPr/>
          </p:nvSpPr>
          <p:spPr>
            <a:xfrm>
              <a:off x="813816" y="2265807"/>
              <a:ext cx="319277" cy="126238"/>
            </a:xfrm>
            <a:custGeom>
              <a:avLst/>
              <a:gdLst>
                <a:gd name="connsiteX0" fmla="*/ 0 w 319277"/>
                <a:gd name="connsiteY0" fmla="*/ 0 h 126238"/>
                <a:gd name="connsiteX1" fmla="*/ 92964 w 319277"/>
                <a:gd name="connsiteY1" fmla="*/ 0 h 126238"/>
                <a:gd name="connsiteX2" fmla="*/ 166878 w 319277"/>
                <a:gd name="connsiteY2" fmla="*/ 31750 h 126238"/>
                <a:gd name="connsiteX3" fmla="*/ 210058 w 319277"/>
                <a:gd name="connsiteY3" fmla="*/ 43561 h 126238"/>
                <a:gd name="connsiteX4" fmla="*/ 290957 w 319277"/>
                <a:gd name="connsiteY4" fmla="*/ 43561 h 126238"/>
                <a:gd name="connsiteX5" fmla="*/ 319278 w 319277"/>
                <a:gd name="connsiteY5" fmla="*/ 71882 h 126238"/>
                <a:gd name="connsiteX6" fmla="*/ 319278 w 319277"/>
                <a:gd name="connsiteY6" fmla="*/ 71882 h 126238"/>
                <a:gd name="connsiteX7" fmla="*/ 290957 w 319277"/>
                <a:gd name="connsiteY7" fmla="*/ 100203 h 126238"/>
                <a:gd name="connsiteX8" fmla="*/ 194691 w 319277"/>
                <a:gd name="connsiteY8" fmla="*/ 100203 h 126238"/>
                <a:gd name="connsiteX9" fmla="*/ 148463 w 319277"/>
                <a:gd name="connsiteY9" fmla="*/ 122047 h 126238"/>
                <a:gd name="connsiteX10" fmla="*/ 145034 w 319277"/>
                <a:gd name="connsiteY10" fmla="*/ 126238 h 12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9277" h="126238">
                  <a:moveTo>
                    <a:pt x="0" y="0"/>
                  </a:moveTo>
                  <a:lnTo>
                    <a:pt x="92964" y="0"/>
                  </a:lnTo>
                  <a:cubicBezTo>
                    <a:pt x="110109" y="0"/>
                    <a:pt x="145034" y="18923"/>
                    <a:pt x="166878" y="31750"/>
                  </a:cubicBezTo>
                  <a:cubicBezTo>
                    <a:pt x="179959" y="39497"/>
                    <a:pt x="194945" y="43561"/>
                    <a:pt x="210058" y="43561"/>
                  </a:cubicBezTo>
                  <a:lnTo>
                    <a:pt x="290957" y="43561"/>
                  </a:lnTo>
                  <a:cubicBezTo>
                    <a:pt x="306578" y="43561"/>
                    <a:pt x="319278" y="56261"/>
                    <a:pt x="319278" y="71882"/>
                  </a:cubicBezTo>
                  <a:lnTo>
                    <a:pt x="319278" y="71882"/>
                  </a:lnTo>
                  <a:cubicBezTo>
                    <a:pt x="319278" y="87503"/>
                    <a:pt x="306578" y="100203"/>
                    <a:pt x="290957" y="100203"/>
                  </a:cubicBezTo>
                  <a:lnTo>
                    <a:pt x="194691" y="100203"/>
                  </a:lnTo>
                  <a:cubicBezTo>
                    <a:pt x="176784" y="100203"/>
                    <a:pt x="159893" y="108204"/>
                    <a:pt x="148463" y="122047"/>
                  </a:cubicBezTo>
                  <a:lnTo>
                    <a:pt x="145034" y="126238"/>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3" name="Freeform: Shape 62">
              <a:extLst>
                <a:ext uri="{FF2B5EF4-FFF2-40B4-BE49-F238E27FC236}">
                  <a16:creationId xmlns:a16="http://schemas.microsoft.com/office/drawing/2014/main" id="{6DBB2941-23B6-83BE-444E-2AC3F11B5DE0}"/>
                </a:ext>
              </a:extLst>
            </p:cNvPr>
            <p:cNvSpPr/>
            <p:nvPr/>
          </p:nvSpPr>
          <p:spPr>
            <a:xfrm>
              <a:off x="813816" y="2282935"/>
              <a:ext cx="515853" cy="196191"/>
            </a:xfrm>
            <a:custGeom>
              <a:avLst/>
              <a:gdLst>
                <a:gd name="connsiteX0" fmla="*/ 0 w 515853"/>
                <a:gd name="connsiteY0" fmla="*/ 149368 h 196191"/>
                <a:gd name="connsiteX1" fmla="*/ 43815 w 515853"/>
                <a:gd name="connsiteY1" fmla="*/ 149368 h 196191"/>
                <a:gd name="connsiteX2" fmla="*/ 62230 w 515853"/>
                <a:gd name="connsiteY2" fmla="*/ 152289 h 196191"/>
                <a:gd name="connsiteX3" fmla="*/ 183642 w 515853"/>
                <a:gd name="connsiteY3" fmla="*/ 191786 h 196191"/>
                <a:gd name="connsiteX4" fmla="*/ 252222 w 515853"/>
                <a:gd name="connsiteY4" fmla="*/ 186325 h 196191"/>
                <a:gd name="connsiteX5" fmla="*/ 498475 w 515853"/>
                <a:gd name="connsiteY5" fmla="*/ 60341 h 196191"/>
                <a:gd name="connsiteX6" fmla="*/ 512445 w 515853"/>
                <a:gd name="connsiteY6" fmla="*/ 17669 h 196191"/>
                <a:gd name="connsiteX7" fmla="*/ 512445 w 515853"/>
                <a:gd name="connsiteY7" fmla="*/ 17669 h 196191"/>
                <a:gd name="connsiteX8" fmla="*/ 470535 w 515853"/>
                <a:gd name="connsiteY8" fmla="*/ 2937 h 196191"/>
                <a:gd name="connsiteX9" fmla="*/ 300228 w 515853"/>
                <a:gd name="connsiteY9" fmla="*/ 81423 h 196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53" h="196191">
                  <a:moveTo>
                    <a:pt x="0" y="149368"/>
                  </a:moveTo>
                  <a:lnTo>
                    <a:pt x="43815" y="149368"/>
                  </a:lnTo>
                  <a:cubicBezTo>
                    <a:pt x="50038" y="149368"/>
                    <a:pt x="56388" y="150384"/>
                    <a:pt x="62230" y="152289"/>
                  </a:cubicBezTo>
                  <a:lnTo>
                    <a:pt x="183642" y="191786"/>
                  </a:lnTo>
                  <a:cubicBezTo>
                    <a:pt x="206248" y="199152"/>
                    <a:pt x="231013" y="197247"/>
                    <a:pt x="252222" y="186325"/>
                  </a:cubicBezTo>
                  <a:lnTo>
                    <a:pt x="498475" y="60341"/>
                  </a:lnTo>
                  <a:cubicBezTo>
                    <a:pt x="514096" y="52340"/>
                    <a:pt x="520319" y="33290"/>
                    <a:pt x="512445" y="17669"/>
                  </a:cubicBezTo>
                  <a:lnTo>
                    <a:pt x="512445" y="17669"/>
                  </a:lnTo>
                  <a:cubicBezTo>
                    <a:pt x="504698" y="2302"/>
                    <a:pt x="486156" y="-4302"/>
                    <a:pt x="470535" y="2937"/>
                  </a:cubicBezTo>
                  <a:lnTo>
                    <a:pt x="300228" y="81423"/>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64" name="Graphic 3">
            <a:extLst>
              <a:ext uri="{FF2B5EF4-FFF2-40B4-BE49-F238E27FC236}">
                <a16:creationId xmlns:a16="http://schemas.microsoft.com/office/drawing/2014/main" id="{A5D0EE31-2FC8-F69A-20C9-C16530E37607}"/>
              </a:ext>
            </a:extLst>
          </p:cNvPr>
          <p:cNvGrpSpPr/>
          <p:nvPr/>
        </p:nvGrpSpPr>
        <p:grpSpPr>
          <a:xfrm>
            <a:off x="856944" y="4151123"/>
            <a:ext cx="304525" cy="304524"/>
            <a:chOff x="6339205" y="5379847"/>
            <a:chExt cx="497967" cy="497966"/>
          </a:xfrm>
          <a:noFill/>
        </p:grpSpPr>
        <p:sp>
          <p:nvSpPr>
            <p:cNvPr id="65" name="Freeform: Shape 64">
              <a:extLst>
                <a:ext uri="{FF2B5EF4-FFF2-40B4-BE49-F238E27FC236}">
                  <a16:creationId xmlns:a16="http://schemas.microsoft.com/office/drawing/2014/main" id="{9F1BE3FE-C5DA-E699-D851-4751C20BE871}"/>
                </a:ext>
              </a:extLst>
            </p:cNvPr>
            <p:cNvSpPr/>
            <p:nvPr/>
          </p:nvSpPr>
          <p:spPr>
            <a:xfrm>
              <a:off x="6365875" y="5721096"/>
              <a:ext cx="129285" cy="129285"/>
            </a:xfrm>
            <a:custGeom>
              <a:avLst/>
              <a:gdLst>
                <a:gd name="connsiteX0" fmla="*/ 129286 w 129285"/>
                <a:gd name="connsiteY0" fmla="*/ 64643 h 129285"/>
                <a:gd name="connsiteX1" fmla="*/ 64643 w 129285"/>
                <a:gd name="connsiteY1" fmla="*/ 129286 h 129285"/>
                <a:gd name="connsiteX2" fmla="*/ 0 w 129285"/>
                <a:gd name="connsiteY2" fmla="*/ 64643 h 129285"/>
                <a:gd name="connsiteX3" fmla="*/ 64643 w 129285"/>
                <a:gd name="connsiteY3" fmla="*/ 0 h 129285"/>
                <a:gd name="connsiteX4" fmla="*/ 129286 w 129285"/>
                <a:gd name="connsiteY4" fmla="*/ 64643 h 129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85" h="129285">
                  <a:moveTo>
                    <a:pt x="129286" y="64643"/>
                  </a:moveTo>
                  <a:cubicBezTo>
                    <a:pt x="129286" y="100344"/>
                    <a:pt x="100344" y="129286"/>
                    <a:pt x="64643" y="129286"/>
                  </a:cubicBezTo>
                  <a:cubicBezTo>
                    <a:pt x="28942" y="129286"/>
                    <a:pt x="0" y="100344"/>
                    <a:pt x="0" y="64643"/>
                  </a:cubicBezTo>
                  <a:cubicBezTo>
                    <a:pt x="0" y="28942"/>
                    <a:pt x="28942" y="0"/>
                    <a:pt x="64643" y="0"/>
                  </a:cubicBezTo>
                  <a:cubicBezTo>
                    <a:pt x="100344" y="0"/>
                    <a:pt x="129286" y="28942"/>
                    <a:pt x="129286" y="6464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6" name="Freeform: Shape 65">
              <a:extLst>
                <a:ext uri="{FF2B5EF4-FFF2-40B4-BE49-F238E27FC236}">
                  <a16:creationId xmlns:a16="http://schemas.microsoft.com/office/drawing/2014/main" id="{E6C7BA0A-074C-35DB-B4D5-99D3E873ACA8}"/>
                </a:ext>
              </a:extLst>
            </p:cNvPr>
            <p:cNvSpPr/>
            <p:nvPr/>
          </p:nvSpPr>
          <p:spPr>
            <a:xfrm>
              <a:off x="6430517" y="5403977"/>
              <a:ext cx="316484" cy="316991"/>
            </a:xfrm>
            <a:custGeom>
              <a:avLst/>
              <a:gdLst>
                <a:gd name="connsiteX0" fmla="*/ 316484 w 316484"/>
                <a:gd name="connsiteY0" fmla="*/ 0 h 316991"/>
                <a:gd name="connsiteX1" fmla="*/ 316484 w 316484"/>
                <a:gd name="connsiteY1" fmla="*/ 214249 h 316991"/>
                <a:gd name="connsiteX2" fmla="*/ 0 w 316484"/>
                <a:gd name="connsiteY2" fmla="*/ 214249 h 316991"/>
                <a:gd name="connsiteX3" fmla="*/ 0 w 316484"/>
                <a:gd name="connsiteY3" fmla="*/ 316992 h 316991"/>
              </a:gdLst>
              <a:ahLst/>
              <a:cxnLst>
                <a:cxn ang="0">
                  <a:pos x="connsiteX0" y="connsiteY0"/>
                </a:cxn>
                <a:cxn ang="0">
                  <a:pos x="connsiteX1" y="connsiteY1"/>
                </a:cxn>
                <a:cxn ang="0">
                  <a:pos x="connsiteX2" y="connsiteY2"/>
                </a:cxn>
                <a:cxn ang="0">
                  <a:pos x="connsiteX3" y="connsiteY3"/>
                </a:cxn>
              </a:cxnLst>
              <a:rect l="l" t="t" r="r" b="b"/>
              <a:pathLst>
                <a:path w="316484" h="316991">
                  <a:moveTo>
                    <a:pt x="316484" y="0"/>
                  </a:moveTo>
                  <a:lnTo>
                    <a:pt x="316484" y="214249"/>
                  </a:lnTo>
                  <a:lnTo>
                    <a:pt x="0" y="214249"/>
                  </a:lnTo>
                  <a:lnTo>
                    <a:pt x="0" y="316992"/>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67" name="Graphic 3">
              <a:extLst>
                <a:ext uri="{FF2B5EF4-FFF2-40B4-BE49-F238E27FC236}">
                  <a16:creationId xmlns:a16="http://schemas.microsoft.com/office/drawing/2014/main" id="{9CA5E78E-8260-AE64-870C-808F0094B7A7}"/>
                </a:ext>
              </a:extLst>
            </p:cNvPr>
            <p:cNvGrpSpPr/>
            <p:nvPr/>
          </p:nvGrpSpPr>
          <p:grpSpPr>
            <a:xfrm>
              <a:off x="6677279" y="5717921"/>
              <a:ext cx="159893" cy="159892"/>
              <a:chOff x="6677279" y="5717921"/>
              <a:chExt cx="159893" cy="159892"/>
            </a:xfrm>
          </p:grpSpPr>
          <p:sp>
            <p:nvSpPr>
              <p:cNvPr id="72" name="Freeform: Shape 71">
                <a:extLst>
                  <a:ext uri="{FF2B5EF4-FFF2-40B4-BE49-F238E27FC236}">
                    <a16:creationId xmlns:a16="http://schemas.microsoft.com/office/drawing/2014/main" id="{EC695414-BF1E-A6F4-EAD1-E77ABD15A841}"/>
                  </a:ext>
                </a:extLst>
              </p:cNvPr>
              <p:cNvSpPr/>
              <p:nvPr/>
            </p:nvSpPr>
            <p:spPr>
              <a:xfrm>
                <a:off x="6677279" y="5717921"/>
                <a:ext cx="159893" cy="159892"/>
              </a:xfrm>
              <a:custGeom>
                <a:avLst/>
                <a:gdLst>
                  <a:gd name="connsiteX0" fmla="*/ 0 w 159893"/>
                  <a:gd name="connsiteY0" fmla="*/ 0 h 159892"/>
                  <a:gd name="connsiteX1" fmla="*/ 159893 w 159893"/>
                  <a:gd name="connsiteY1" fmla="*/ 159893 h 159892"/>
                </a:gdLst>
                <a:ahLst/>
                <a:cxnLst>
                  <a:cxn ang="0">
                    <a:pos x="connsiteX0" y="connsiteY0"/>
                  </a:cxn>
                  <a:cxn ang="0">
                    <a:pos x="connsiteX1" y="connsiteY1"/>
                  </a:cxn>
                </a:cxnLst>
                <a:rect l="l" t="t" r="r" b="b"/>
                <a:pathLst>
                  <a:path w="159893" h="159892">
                    <a:moveTo>
                      <a:pt x="0" y="0"/>
                    </a:moveTo>
                    <a:lnTo>
                      <a:pt x="159893"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3" name="Freeform: Shape 72">
                <a:extLst>
                  <a:ext uri="{FF2B5EF4-FFF2-40B4-BE49-F238E27FC236}">
                    <a16:creationId xmlns:a16="http://schemas.microsoft.com/office/drawing/2014/main" id="{FE0462E2-F363-59EF-8F45-2FE5FCFA6553}"/>
                  </a:ext>
                </a:extLst>
              </p:cNvPr>
              <p:cNvSpPr/>
              <p:nvPr/>
            </p:nvSpPr>
            <p:spPr>
              <a:xfrm>
                <a:off x="6677279" y="5717921"/>
                <a:ext cx="159893" cy="159892"/>
              </a:xfrm>
              <a:custGeom>
                <a:avLst/>
                <a:gdLst>
                  <a:gd name="connsiteX0" fmla="*/ 159893 w 159893"/>
                  <a:gd name="connsiteY0" fmla="*/ 0 h 159892"/>
                  <a:gd name="connsiteX1" fmla="*/ 0 w 159893"/>
                  <a:gd name="connsiteY1" fmla="*/ 159893 h 159892"/>
                </a:gdLst>
                <a:ahLst/>
                <a:cxnLst>
                  <a:cxn ang="0">
                    <a:pos x="connsiteX0" y="connsiteY0"/>
                  </a:cxn>
                  <a:cxn ang="0">
                    <a:pos x="connsiteX1" y="connsiteY1"/>
                  </a:cxn>
                </a:cxnLst>
                <a:rect l="l" t="t" r="r" b="b"/>
                <a:pathLst>
                  <a:path w="159893" h="159892">
                    <a:moveTo>
                      <a:pt x="159893" y="0"/>
                    </a:moveTo>
                    <a:lnTo>
                      <a:pt x="0"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68" name="Graphic 3">
              <a:extLst>
                <a:ext uri="{FF2B5EF4-FFF2-40B4-BE49-F238E27FC236}">
                  <a16:creationId xmlns:a16="http://schemas.microsoft.com/office/drawing/2014/main" id="{AB1CA420-9001-1124-96BE-4C412D538332}"/>
                </a:ext>
              </a:extLst>
            </p:cNvPr>
            <p:cNvGrpSpPr/>
            <p:nvPr/>
          </p:nvGrpSpPr>
          <p:grpSpPr>
            <a:xfrm>
              <a:off x="6339205" y="5379847"/>
              <a:ext cx="159893" cy="159892"/>
              <a:chOff x="6339205" y="5379847"/>
              <a:chExt cx="159893" cy="159892"/>
            </a:xfrm>
          </p:grpSpPr>
          <p:sp>
            <p:nvSpPr>
              <p:cNvPr id="70" name="Freeform: Shape 69">
                <a:extLst>
                  <a:ext uri="{FF2B5EF4-FFF2-40B4-BE49-F238E27FC236}">
                    <a16:creationId xmlns:a16="http://schemas.microsoft.com/office/drawing/2014/main" id="{9A74A283-1348-1582-0BDA-F98F266039B9}"/>
                  </a:ext>
                </a:extLst>
              </p:cNvPr>
              <p:cNvSpPr/>
              <p:nvPr/>
            </p:nvSpPr>
            <p:spPr>
              <a:xfrm>
                <a:off x="6339205" y="5379847"/>
                <a:ext cx="159893" cy="159892"/>
              </a:xfrm>
              <a:custGeom>
                <a:avLst/>
                <a:gdLst>
                  <a:gd name="connsiteX0" fmla="*/ 0 w 159893"/>
                  <a:gd name="connsiteY0" fmla="*/ 0 h 159892"/>
                  <a:gd name="connsiteX1" fmla="*/ 159893 w 159893"/>
                  <a:gd name="connsiteY1" fmla="*/ 159893 h 159892"/>
                </a:gdLst>
                <a:ahLst/>
                <a:cxnLst>
                  <a:cxn ang="0">
                    <a:pos x="connsiteX0" y="connsiteY0"/>
                  </a:cxn>
                  <a:cxn ang="0">
                    <a:pos x="connsiteX1" y="connsiteY1"/>
                  </a:cxn>
                </a:cxnLst>
                <a:rect l="l" t="t" r="r" b="b"/>
                <a:pathLst>
                  <a:path w="159893" h="159892">
                    <a:moveTo>
                      <a:pt x="0" y="0"/>
                    </a:moveTo>
                    <a:lnTo>
                      <a:pt x="159893"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1" name="Freeform: Shape 70">
                <a:extLst>
                  <a:ext uri="{FF2B5EF4-FFF2-40B4-BE49-F238E27FC236}">
                    <a16:creationId xmlns:a16="http://schemas.microsoft.com/office/drawing/2014/main" id="{EAD1C778-2493-707E-71E0-6F713075DFB8}"/>
                  </a:ext>
                </a:extLst>
              </p:cNvPr>
              <p:cNvSpPr/>
              <p:nvPr/>
            </p:nvSpPr>
            <p:spPr>
              <a:xfrm>
                <a:off x="6339205" y="5379847"/>
                <a:ext cx="159893" cy="159892"/>
              </a:xfrm>
              <a:custGeom>
                <a:avLst/>
                <a:gdLst>
                  <a:gd name="connsiteX0" fmla="*/ 159893 w 159893"/>
                  <a:gd name="connsiteY0" fmla="*/ 0 h 159892"/>
                  <a:gd name="connsiteX1" fmla="*/ 0 w 159893"/>
                  <a:gd name="connsiteY1" fmla="*/ 159893 h 159892"/>
                </a:gdLst>
                <a:ahLst/>
                <a:cxnLst>
                  <a:cxn ang="0">
                    <a:pos x="connsiteX0" y="connsiteY0"/>
                  </a:cxn>
                  <a:cxn ang="0">
                    <a:pos x="connsiteX1" y="connsiteY1"/>
                  </a:cxn>
                </a:cxnLst>
                <a:rect l="l" t="t" r="r" b="b"/>
                <a:pathLst>
                  <a:path w="159893" h="159892">
                    <a:moveTo>
                      <a:pt x="159893" y="0"/>
                    </a:moveTo>
                    <a:lnTo>
                      <a:pt x="0" y="159893"/>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69" name="Freeform: Shape 68">
              <a:extLst>
                <a:ext uri="{FF2B5EF4-FFF2-40B4-BE49-F238E27FC236}">
                  <a16:creationId xmlns:a16="http://schemas.microsoft.com/office/drawing/2014/main" id="{84ABCF29-D170-1419-F581-89C85364A6CA}"/>
                </a:ext>
              </a:extLst>
            </p:cNvPr>
            <p:cNvSpPr/>
            <p:nvPr/>
          </p:nvSpPr>
          <p:spPr>
            <a:xfrm>
              <a:off x="6679438" y="5403977"/>
              <a:ext cx="135001" cy="67690"/>
            </a:xfrm>
            <a:custGeom>
              <a:avLst/>
              <a:gdLst>
                <a:gd name="connsiteX0" fmla="*/ 0 w 135001"/>
                <a:gd name="connsiteY0" fmla="*/ 67183 h 67690"/>
                <a:gd name="connsiteX1" fmla="*/ 67310 w 135001"/>
                <a:gd name="connsiteY1" fmla="*/ 0 h 67690"/>
                <a:gd name="connsiteX2" fmla="*/ 135001 w 135001"/>
                <a:gd name="connsiteY2" fmla="*/ 67691 h 67690"/>
              </a:gdLst>
              <a:ahLst/>
              <a:cxnLst>
                <a:cxn ang="0">
                  <a:pos x="connsiteX0" y="connsiteY0"/>
                </a:cxn>
                <a:cxn ang="0">
                  <a:pos x="connsiteX1" y="connsiteY1"/>
                </a:cxn>
                <a:cxn ang="0">
                  <a:pos x="connsiteX2" y="connsiteY2"/>
                </a:cxn>
              </a:cxnLst>
              <a:rect l="l" t="t" r="r" b="b"/>
              <a:pathLst>
                <a:path w="135001" h="67690">
                  <a:moveTo>
                    <a:pt x="0" y="67183"/>
                  </a:moveTo>
                  <a:lnTo>
                    <a:pt x="67310" y="0"/>
                  </a:lnTo>
                  <a:lnTo>
                    <a:pt x="135001" y="67691"/>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74" name="Graphic 3">
            <a:extLst>
              <a:ext uri="{FF2B5EF4-FFF2-40B4-BE49-F238E27FC236}">
                <a16:creationId xmlns:a16="http://schemas.microsoft.com/office/drawing/2014/main" id="{C9A2ABE7-9DC0-5E92-7B42-41A5BCE27F8A}"/>
              </a:ext>
            </a:extLst>
          </p:cNvPr>
          <p:cNvGrpSpPr/>
          <p:nvPr/>
        </p:nvGrpSpPr>
        <p:grpSpPr>
          <a:xfrm>
            <a:off x="820945" y="5157340"/>
            <a:ext cx="376522" cy="326368"/>
            <a:chOff x="6280312" y="5362035"/>
            <a:chExt cx="615697" cy="533685"/>
          </a:xfrm>
          <a:noFill/>
        </p:grpSpPr>
        <p:sp>
          <p:nvSpPr>
            <p:cNvPr id="75" name="Freeform: Shape 74">
              <a:extLst>
                <a:ext uri="{FF2B5EF4-FFF2-40B4-BE49-F238E27FC236}">
                  <a16:creationId xmlns:a16="http://schemas.microsoft.com/office/drawing/2014/main" id="{56B1DACC-B9AE-A4ED-2564-D545C480A68E}"/>
                </a:ext>
              </a:extLst>
            </p:cNvPr>
            <p:cNvSpPr/>
            <p:nvPr/>
          </p:nvSpPr>
          <p:spPr>
            <a:xfrm>
              <a:off x="6554724" y="5768848"/>
              <a:ext cx="67055" cy="67055"/>
            </a:xfrm>
            <a:custGeom>
              <a:avLst/>
              <a:gdLst>
                <a:gd name="connsiteX0" fmla="*/ 67056 w 67055"/>
                <a:gd name="connsiteY0" fmla="*/ 33528 h 67055"/>
                <a:gd name="connsiteX1" fmla="*/ 33528 w 67055"/>
                <a:gd name="connsiteY1" fmla="*/ 67056 h 67055"/>
                <a:gd name="connsiteX2" fmla="*/ 0 w 67055"/>
                <a:gd name="connsiteY2" fmla="*/ 33528 h 67055"/>
                <a:gd name="connsiteX3" fmla="*/ 33528 w 67055"/>
                <a:gd name="connsiteY3" fmla="*/ 0 h 67055"/>
                <a:gd name="connsiteX4" fmla="*/ 67056 w 67055"/>
                <a:gd name="connsiteY4" fmla="*/ 33528 h 67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7055">
                  <a:moveTo>
                    <a:pt x="67056" y="33528"/>
                  </a:moveTo>
                  <a:cubicBezTo>
                    <a:pt x="67056" y="52045"/>
                    <a:pt x="52046" y="67056"/>
                    <a:pt x="33528" y="67056"/>
                  </a:cubicBezTo>
                  <a:cubicBezTo>
                    <a:pt x="15011" y="67056"/>
                    <a:pt x="0" y="52045"/>
                    <a:pt x="0" y="33528"/>
                  </a:cubicBezTo>
                  <a:cubicBezTo>
                    <a:pt x="0" y="15011"/>
                    <a:pt x="15011" y="0"/>
                    <a:pt x="33528" y="0"/>
                  </a:cubicBezTo>
                  <a:cubicBezTo>
                    <a:pt x="52045" y="0"/>
                    <a:pt x="67056" y="15011"/>
                    <a:pt x="67056" y="33528"/>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6" name="Freeform: Shape 75">
              <a:extLst>
                <a:ext uri="{FF2B5EF4-FFF2-40B4-BE49-F238E27FC236}">
                  <a16:creationId xmlns:a16="http://schemas.microsoft.com/office/drawing/2014/main" id="{E3469C39-795B-D188-8D55-63D14C62706F}"/>
                </a:ext>
              </a:extLst>
            </p:cNvPr>
            <p:cNvSpPr/>
            <p:nvPr/>
          </p:nvSpPr>
          <p:spPr>
            <a:xfrm>
              <a:off x="6555977" y="5527928"/>
              <a:ext cx="65716" cy="188976"/>
            </a:xfrm>
            <a:custGeom>
              <a:avLst/>
              <a:gdLst>
                <a:gd name="connsiteX0" fmla="*/ 46372 w 65716"/>
                <a:gd name="connsiteY0" fmla="*/ 188976 h 188976"/>
                <a:gd name="connsiteX1" fmla="*/ 18178 w 65716"/>
                <a:gd name="connsiteY1" fmla="*/ 188976 h 188976"/>
                <a:gd name="connsiteX2" fmla="*/ 144 w 65716"/>
                <a:gd name="connsiteY2" fmla="*/ 25908 h 188976"/>
                <a:gd name="connsiteX3" fmla="*/ 23258 w 65716"/>
                <a:gd name="connsiteY3" fmla="*/ 0 h 188976"/>
                <a:gd name="connsiteX4" fmla="*/ 42435 w 65716"/>
                <a:gd name="connsiteY4" fmla="*/ 0 h 188976"/>
                <a:gd name="connsiteX5" fmla="*/ 65549 w 65716"/>
                <a:gd name="connsiteY5" fmla="*/ 26035 h 188976"/>
                <a:gd name="connsiteX6" fmla="*/ 46372 w 65716"/>
                <a:gd name="connsiteY6" fmla="*/ 188976 h 1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16" h="188976">
                  <a:moveTo>
                    <a:pt x="46372" y="188976"/>
                  </a:moveTo>
                  <a:lnTo>
                    <a:pt x="18178" y="188976"/>
                  </a:lnTo>
                  <a:lnTo>
                    <a:pt x="144" y="25908"/>
                  </a:lnTo>
                  <a:cubicBezTo>
                    <a:pt x="-1380" y="12065"/>
                    <a:pt x="9415" y="0"/>
                    <a:pt x="23258" y="0"/>
                  </a:cubicBezTo>
                  <a:lnTo>
                    <a:pt x="42435" y="0"/>
                  </a:lnTo>
                  <a:cubicBezTo>
                    <a:pt x="56405" y="0"/>
                    <a:pt x="67200" y="12192"/>
                    <a:pt x="65549" y="26035"/>
                  </a:cubicBezTo>
                  <a:lnTo>
                    <a:pt x="46372" y="188976"/>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77" name="Freeform: Shape 76">
              <a:extLst>
                <a:ext uri="{FF2B5EF4-FFF2-40B4-BE49-F238E27FC236}">
                  <a16:creationId xmlns:a16="http://schemas.microsoft.com/office/drawing/2014/main" id="{5C347B36-F449-2B8D-A6E9-DB844004008B}"/>
                </a:ext>
              </a:extLst>
            </p:cNvPr>
            <p:cNvSpPr/>
            <p:nvPr/>
          </p:nvSpPr>
          <p:spPr>
            <a:xfrm>
              <a:off x="6280312" y="5362035"/>
              <a:ext cx="615697" cy="533685"/>
            </a:xfrm>
            <a:custGeom>
              <a:avLst/>
              <a:gdLst>
                <a:gd name="connsiteX0" fmla="*/ 590514 w 615697"/>
                <a:gd name="connsiteY0" fmla="*/ 533686 h 533685"/>
                <a:gd name="connsiteX1" fmla="*/ 25237 w 615697"/>
                <a:gd name="connsiteY1" fmla="*/ 533686 h 533685"/>
                <a:gd name="connsiteX2" fmla="*/ 3520 w 615697"/>
                <a:gd name="connsiteY2" fmla="*/ 495713 h 533685"/>
                <a:gd name="connsiteX3" fmla="*/ 286095 w 615697"/>
                <a:gd name="connsiteY3" fmla="*/ 12478 h 533685"/>
                <a:gd name="connsiteX4" fmla="*/ 329656 w 615697"/>
                <a:gd name="connsiteY4" fmla="*/ 12478 h 533685"/>
                <a:gd name="connsiteX5" fmla="*/ 612231 w 615697"/>
                <a:gd name="connsiteY5" fmla="*/ 495713 h 533685"/>
                <a:gd name="connsiteX6" fmla="*/ 590514 w 615697"/>
                <a:gd name="connsiteY6" fmla="*/ 533686 h 533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697" h="533685">
                  <a:moveTo>
                    <a:pt x="590514" y="533686"/>
                  </a:moveTo>
                  <a:lnTo>
                    <a:pt x="25237" y="533686"/>
                  </a:lnTo>
                  <a:cubicBezTo>
                    <a:pt x="5806" y="533686"/>
                    <a:pt x="-6386" y="512604"/>
                    <a:pt x="3520" y="495713"/>
                  </a:cubicBezTo>
                  <a:lnTo>
                    <a:pt x="286095" y="12478"/>
                  </a:lnTo>
                  <a:cubicBezTo>
                    <a:pt x="295874" y="-4159"/>
                    <a:pt x="319877" y="-4159"/>
                    <a:pt x="329656" y="12478"/>
                  </a:cubicBezTo>
                  <a:lnTo>
                    <a:pt x="612231" y="495713"/>
                  </a:lnTo>
                  <a:cubicBezTo>
                    <a:pt x="622010" y="512477"/>
                    <a:pt x="609945" y="533686"/>
                    <a:pt x="590514" y="533686"/>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78" name="Graphic 3">
            <a:extLst>
              <a:ext uri="{FF2B5EF4-FFF2-40B4-BE49-F238E27FC236}">
                <a16:creationId xmlns:a16="http://schemas.microsoft.com/office/drawing/2014/main" id="{D1DBCEE0-99AF-085E-B488-28BF1DF6FBFB}"/>
              </a:ext>
            </a:extLst>
          </p:cNvPr>
          <p:cNvGrpSpPr/>
          <p:nvPr/>
        </p:nvGrpSpPr>
        <p:grpSpPr>
          <a:xfrm>
            <a:off x="6513763" y="3122904"/>
            <a:ext cx="345553" cy="326681"/>
            <a:chOff x="7424419" y="3081782"/>
            <a:chExt cx="565058" cy="534197"/>
          </a:xfrm>
          <a:noFill/>
        </p:grpSpPr>
        <p:sp>
          <p:nvSpPr>
            <p:cNvPr id="79" name="Freeform: Shape 78">
              <a:extLst>
                <a:ext uri="{FF2B5EF4-FFF2-40B4-BE49-F238E27FC236}">
                  <a16:creationId xmlns:a16="http://schemas.microsoft.com/office/drawing/2014/main" id="{F65F229E-D28C-734F-CB11-75BC13ACC434}"/>
                </a:ext>
              </a:extLst>
            </p:cNvPr>
            <p:cNvSpPr/>
            <p:nvPr/>
          </p:nvSpPr>
          <p:spPr>
            <a:xfrm>
              <a:off x="7424419" y="3081782"/>
              <a:ext cx="287401" cy="238633"/>
            </a:xfrm>
            <a:custGeom>
              <a:avLst/>
              <a:gdLst>
                <a:gd name="connsiteX0" fmla="*/ 164847 w 287401"/>
                <a:gd name="connsiteY0" fmla="*/ 1524 h 238633"/>
                <a:gd name="connsiteX1" fmla="*/ 264034 w 287401"/>
                <a:gd name="connsiteY1" fmla="*/ 0 h 238633"/>
                <a:gd name="connsiteX2" fmla="*/ 287401 w 287401"/>
                <a:gd name="connsiteY2" fmla="*/ 23368 h 238633"/>
                <a:gd name="connsiteX3" fmla="*/ 72137 w 287401"/>
                <a:gd name="connsiteY3" fmla="*/ 238633 h 238633"/>
                <a:gd name="connsiteX4" fmla="*/ 0 w 287401"/>
                <a:gd name="connsiteY4" fmla="*/ 166497 h 238633"/>
                <a:gd name="connsiteX5" fmla="*/ 164847 w 287401"/>
                <a:gd name="connsiteY5" fmla="*/ 1524 h 23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01" h="238633">
                  <a:moveTo>
                    <a:pt x="164847" y="1524"/>
                  </a:moveTo>
                  <a:lnTo>
                    <a:pt x="264034" y="0"/>
                  </a:lnTo>
                  <a:lnTo>
                    <a:pt x="287401" y="23368"/>
                  </a:lnTo>
                  <a:lnTo>
                    <a:pt x="72137" y="238633"/>
                  </a:lnTo>
                  <a:lnTo>
                    <a:pt x="0" y="166497"/>
                  </a:lnTo>
                  <a:lnTo>
                    <a:pt x="164847" y="1524"/>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0" name="Freeform: Shape 79">
              <a:extLst>
                <a:ext uri="{FF2B5EF4-FFF2-40B4-BE49-F238E27FC236}">
                  <a16:creationId xmlns:a16="http://schemas.microsoft.com/office/drawing/2014/main" id="{5E394C9F-4BD5-2796-CCBE-95C97CF50A59}"/>
                </a:ext>
              </a:extLst>
            </p:cNvPr>
            <p:cNvSpPr/>
            <p:nvPr/>
          </p:nvSpPr>
          <p:spPr>
            <a:xfrm>
              <a:off x="7590408" y="3273171"/>
              <a:ext cx="74549" cy="74549"/>
            </a:xfrm>
            <a:custGeom>
              <a:avLst/>
              <a:gdLst>
                <a:gd name="connsiteX0" fmla="*/ 74549 w 74549"/>
                <a:gd name="connsiteY0" fmla="*/ 74549 h 74549"/>
                <a:gd name="connsiteX1" fmla="*/ 0 w 74549"/>
                <a:gd name="connsiteY1" fmla="*/ 0 h 74549"/>
              </a:gdLst>
              <a:ahLst/>
              <a:cxnLst>
                <a:cxn ang="0">
                  <a:pos x="connsiteX0" y="connsiteY0"/>
                </a:cxn>
                <a:cxn ang="0">
                  <a:pos x="connsiteX1" y="connsiteY1"/>
                </a:cxn>
              </a:cxnLst>
              <a:rect l="l" t="t" r="r" b="b"/>
              <a:pathLst>
                <a:path w="74549" h="74549">
                  <a:moveTo>
                    <a:pt x="74549" y="74549"/>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1" name="Freeform: Shape 80">
              <a:extLst>
                <a:ext uri="{FF2B5EF4-FFF2-40B4-BE49-F238E27FC236}">
                  <a16:creationId xmlns:a16="http://schemas.microsoft.com/office/drawing/2014/main" id="{EF69D4FB-D7DA-D1D4-74A5-68A21778F87B}"/>
                </a:ext>
              </a:extLst>
            </p:cNvPr>
            <p:cNvSpPr/>
            <p:nvPr/>
          </p:nvSpPr>
          <p:spPr>
            <a:xfrm>
              <a:off x="7743570" y="3390010"/>
              <a:ext cx="230283" cy="202152"/>
            </a:xfrm>
            <a:custGeom>
              <a:avLst/>
              <a:gdLst>
                <a:gd name="connsiteX0" fmla="*/ 84836 w 230283"/>
                <a:gd name="connsiteY0" fmla="*/ 0 h 202152"/>
                <a:gd name="connsiteX1" fmla="*/ 224282 w 230283"/>
                <a:gd name="connsiteY1" fmla="*/ 139446 h 202152"/>
                <a:gd name="connsiteX2" fmla="*/ 224282 w 230283"/>
                <a:gd name="connsiteY2" fmla="*/ 168529 h 202152"/>
                <a:gd name="connsiteX3" fmla="*/ 199517 w 230283"/>
                <a:gd name="connsiteY3" fmla="*/ 193294 h 202152"/>
                <a:gd name="connsiteX4" fmla="*/ 156845 w 230283"/>
                <a:gd name="connsiteY4" fmla="*/ 193294 h 202152"/>
                <a:gd name="connsiteX5" fmla="*/ 0 w 230283"/>
                <a:gd name="connsiteY5" fmla="*/ 36449 h 2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283" h="202152">
                  <a:moveTo>
                    <a:pt x="84836" y="0"/>
                  </a:moveTo>
                  <a:lnTo>
                    <a:pt x="224282" y="139446"/>
                  </a:lnTo>
                  <a:cubicBezTo>
                    <a:pt x="232284" y="147447"/>
                    <a:pt x="232284" y="160528"/>
                    <a:pt x="224282" y="168529"/>
                  </a:cubicBezTo>
                  <a:lnTo>
                    <a:pt x="199517" y="193294"/>
                  </a:lnTo>
                  <a:cubicBezTo>
                    <a:pt x="187706" y="205105"/>
                    <a:pt x="168529" y="205105"/>
                    <a:pt x="156845" y="193294"/>
                  </a:cubicBezTo>
                  <a:lnTo>
                    <a:pt x="0" y="36449"/>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2" name="Freeform: Shape 81">
              <a:extLst>
                <a:ext uri="{FF2B5EF4-FFF2-40B4-BE49-F238E27FC236}">
                  <a16:creationId xmlns:a16="http://schemas.microsoft.com/office/drawing/2014/main" id="{C7D432E7-DD6B-FCBF-FBAE-60DBA465C6E1}"/>
                </a:ext>
              </a:extLst>
            </p:cNvPr>
            <p:cNvSpPr/>
            <p:nvPr/>
          </p:nvSpPr>
          <p:spPr>
            <a:xfrm>
              <a:off x="7627747" y="3189224"/>
              <a:ext cx="97789" cy="97789"/>
            </a:xfrm>
            <a:custGeom>
              <a:avLst/>
              <a:gdLst>
                <a:gd name="connsiteX0" fmla="*/ 0 w 97789"/>
                <a:gd name="connsiteY0" fmla="*/ 0 h 97789"/>
                <a:gd name="connsiteX1" fmla="*/ 97790 w 97789"/>
                <a:gd name="connsiteY1" fmla="*/ 97790 h 97789"/>
              </a:gdLst>
              <a:ahLst/>
              <a:cxnLst>
                <a:cxn ang="0">
                  <a:pos x="connsiteX0" y="connsiteY0"/>
                </a:cxn>
                <a:cxn ang="0">
                  <a:pos x="connsiteX1" y="connsiteY1"/>
                </a:cxn>
              </a:cxnLst>
              <a:rect l="l" t="t" r="r" b="b"/>
              <a:pathLst>
                <a:path w="97789" h="97789">
                  <a:moveTo>
                    <a:pt x="0" y="0"/>
                  </a:moveTo>
                  <a:lnTo>
                    <a:pt x="97790" y="9779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83" name="Graphic 3">
              <a:extLst>
                <a:ext uri="{FF2B5EF4-FFF2-40B4-BE49-F238E27FC236}">
                  <a16:creationId xmlns:a16="http://schemas.microsoft.com/office/drawing/2014/main" id="{3503C733-4AA7-A81A-420A-A842F9F11965}"/>
                </a:ext>
              </a:extLst>
            </p:cNvPr>
            <p:cNvGrpSpPr/>
            <p:nvPr/>
          </p:nvGrpSpPr>
          <p:grpSpPr>
            <a:xfrm>
              <a:off x="7475375" y="3101876"/>
              <a:ext cx="514102" cy="514102"/>
              <a:chOff x="7475375" y="3101876"/>
              <a:chExt cx="514102" cy="514102"/>
            </a:xfrm>
            <a:noFill/>
          </p:grpSpPr>
          <p:sp>
            <p:nvSpPr>
              <p:cNvPr id="84" name="Freeform: Shape 83">
                <a:extLst>
                  <a:ext uri="{FF2B5EF4-FFF2-40B4-BE49-F238E27FC236}">
                    <a16:creationId xmlns:a16="http://schemas.microsoft.com/office/drawing/2014/main" id="{75A870D9-36CA-5B00-FFDA-C24DAD7E330C}"/>
                  </a:ext>
                </a:extLst>
              </p:cNvPr>
              <p:cNvSpPr/>
              <p:nvPr/>
            </p:nvSpPr>
            <p:spPr>
              <a:xfrm>
                <a:off x="7475375" y="3101876"/>
                <a:ext cx="514102" cy="514102"/>
              </a:xfrm>
              <a:custGeom>
                <a:avLst/>
                <a:gdLst>
                  <a:gd name="connsiteX0" fmla="*/ 219808 w 514102"/>
                  <a:gd name="connsiteY0" fmla="*/ 372970 h 514102"/>
                  <a:gd name="connsiteX1" fmla="*/ 372843 w 514102"/>
                  <a:gd name="connsiteY1" fmla="*/ 219935 h 514102"/>
                  <a:gd name="connsiteX2" fmla="*/ 396719 w 514102"/>
                  <a:gd name="connsiteY2" fmla="*/ 211553 h 514102"/>
                  <a:gd name="connsiteX3" fmla="*/ 484730 w 514102"/>
                  <a:gd name="connsiteY3" fmla="*/ 179422 h 514102"/>
                  <a:gd name="connsiteX4" fmla="*/ 508987 w 514102"/>
                  <a:gd name="connsiteY4" fmla="*/ 73504 h 514102"/>
                  <a:gd name="connsiteX5" fmla="*/ 454123 w 514102"/>
                  <a:gd name="connsiteY5" fmla="*/ 128368 h 514102"/>
                  <a:gd name="connsiteX6" fmla="*/ 395068 w 514102"/>
                  <a:gd name="connsiteY6" fmla="*/ 119097 h 514102"/>
                  <a:gd name="connsiteX7" fmla="*/ 385797 w 514102"/>
                  <a:gd name="connsiteY7" fmla="*/ 60042 h 514102"/>
                  <a:gd name="connsiteX8" fmla="*/ 440661 w 514102"/>
                  <a:gd name="connsiteY8" fmla="*/ 5178 h 514102"/>
                  <a:gd name="connsiteX9" fmla="*/ 331314 w 514102"/>
                  <a:gd name="connsiteY9" fmla="*/ 32737 h 514102"/>
                  <a:gd name="connsiteX10" fmla="*/ 302485 w 514102"/>
                  <a:gd name="connsiteY10" fmla="*/ 117700 h 514102"/>
                  <a:gd name="connsiteX11" fmla="*/ 293976 w 514102"/>
                  <a:gd name="connsiteY11" fmla="*/ 141195 h 514102"/>
                  <a:gd name="connsiteX12" fmla="*/ 141195 w 514102"/>
                  <a:gd name="connsiteY12" fmla="*/ 293976 h 514102"/>
                  <a:gd name="connsiteX13" fmla="*/ 117700 w 514102"/>
                  <a:gd name="connsiteY13" fmla="*/ 302485 h 514102"/>
                  <a:gd name="connsiteX14" fmla="*/ 32737 w 514102"/>
                  <a:gd name="connsiteY14" fmla="*/ 331314 h 514102"/>
                  <a:gd name="connsiteX15" fmla="*/ 5178 w 514102"/>
                  <a:gd name="connsiteY15" fmla="*/ 440661 h 514102"/>
                  <a:gd name="connsiteX16" fmla="*/ 60042 w 514102"/>
                  <a:gd name="connsiteY16" fmla="*/ 385797 h 514102"/>
                  <a:gd name="connsiteX17" fmla="*/ 119097 w 514102"/>
                  <a:gd name="connsiteY17" fmla="*/ 395068 h 514102"/>
                  <a:gd name="connsiteX18" fmla="*/ 128368 w 514102"/>
                  <a:gd name="connsiteY18" fmla="*/ 454123 h 514102"/>
                  <a:gd name="connsiteX19" fmla="*/ 73504 w 514102"/>
                  <a:gd name="connsiteY19" fmla="*/ 508987 h 514102"/>
                  <a:gd name="connsiteX20" fmla="*/ 179422 w 514102"/>
                  <a:gd name="connsiteY20" fmla="*/ 484730 h 514102"/>
                  <a:gd name="connsiteX21" fmla="*/ 211553 w 514102"/>
                  <a:gd name="connsiteY21" fmla="*/ 396719 h 514102"/>
                  <a:gd name="connsiteX22" fmla="*/ 219935 w 514102"/>
                  <a:gd name="connsiteY22" fmla="*/ 372843 h 51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102" h="514102">
                    <a:moveTo>
                      <a:pt x="219808" y="372970"/>
                    </a:moveTo>
                    <a:lnTo>
                      <a:pt x="372843" y="219935"/>
                    </a:lnTo>
                    <a:cubicBezTo>
                      <a:pt x="379066" y="213712"/>
                      <a:pt x="387829" y="210537"/>
                      <a:pt x="396719" y="211553"/>
                    </a:cubicBezTo>
                    <a:cubicBezTo>
                      <a:pt x="428342" y="214982"/>
                      <a:pt x="461108" y="204187"/>
                      <a:pt x="484730" y="179422"/>
                    </a:cubicBezTo>
                    <a:cubicBezTo>
                      <a:pt x="512543" y="150339"/>
                      <a:pt x="520544" y="109445"/>
                      <a:pt x="508987" y="73504"/>
                    </a:cubicBezTo>
                    <a:lnTo>
                      <a:pt x="454123" y="128368"/>
                    </a:lnTo>
                    <a:lnTo>
                      <a:pt x="395068" y="119097"/>
                    </a:lnTo>
                    <a:lnTo>
                      <a:pt x="385797" y="60042"/>
                    </a:lnTo>
                    <a:lnTo>
                      <a:pt x="440661" y="5178"/>
                    </a:lnTo>
                    <a:cubicBezTo>
                      <a:pt x="403196" y="-7014"/>
                      <a:pt x="360397" y="2384"/>
                      <a:pt x="331314" y="32737"/>
                    </a:cubicBezTo>
                    <a:cubicBezTo>
                      <a:pt x="308708" y="56359"/>
                      <a:pt x="299183" y="87601"/>
                      <a:pt x="302485" y="117700"/>
                    </a:cubicBezTo>
                    <a:cubicBezTo>
                      <a:pt x="303501" y="126463"/>
                      <a:pt x="300199" y="135099"/>
                      <a:pt x="293976" y="141195"/>
                    </a:cubicBezTo>
                    <a:lnTo>
                      <a:pt x="141195" y="293976"/>
                    </a:lnTo>
                    <a:cubicBezTo>
                      <a:pt x="134972" y="300199"/>
                      <a:pt x="126336" y="303501"/>
                      <a:pt x="117700" y="302485"/>
                    </a:cubicBezTo>
                    <a:cubicBezTo>
                      <a:pt x="87601" y="299183"/>
                      <a:pt x="56232" y="308708"/>
                      <a:pt x="32737" y="331314"/>
                    </a:cubicBezTo>
                    <a:cubicBezTo>
                      <a:pt x="2384" y="360397"/>
                      <a:pt x="-7014" y="403196"/>
                      <a:pt x="5178" y="440661"/>
                    </a:cubicBezTo>
                    <a:lnTo>
                      <a:pt x="60042" y="385797"/>
                    </a:lnTo>
                    <a:lnTo>
                      <a:pt x="119097" y="395068"/>
                    </a:lnTo>
                    <a:lnTo>
                      <a:pt x="128368" y="454123"/>
                    </a:lnTo>
                    <a:lnTo>
                      <a:pt x="73504" y="508987"/>
                    </a:lnTo>
                    <a:cubicBezTo>
                      <a:pt x="109318" y="520544"/>
                      <a:pt x="150212" y="512543"/>
                      <a:pt x="179422" y="484730"/>
                    </a:cubicBezTo>
                    <a:cubicBezTo>
                      <a:pt x="204187" y="461108"/>
                      <a:pt x="214982" y="428342"/>
                      <a:pt x="211553" y="396719"/>
                    </a:cubicBezTo>
                    <a:cubicBezTo>
                      <a:pt x="210664" y="387956"/>
                      <a:pt x="213712" y="379193"/>
                      <a:pt x="219935" y="372843"/>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5" name="Freeform: Shape 84">
                <a:extLst>
                  <a:ext uri="{FF2B5EF4-FFF2-40B4-BE49-F238E27FC236}">
                    <a16:creationId xmlns:a16="http://schemas.microsoft.com/office/drawing/2014/main" id="{591BCF15-FECE-627F-37C5-EA0EDD8E05BD}"/>
                  </a:ext>
                </a:extLst>
              </p:cNvPr>
              <p:cNvSpPr/>
              <p:nvPr/>
            </p:nvSpPr>
            <p:spPr>
              <a:xfrm>
                <a:off x="7662036" y="3288157"/>
                <a:ext cx="141097" cy="141096"/>
              </a:xfrm>
              <a:custGeom>
                <a:avLst/>
                <a:gdLst>
                  <a:gd name="connsiteX0" fmla="*/ 141097 w 141097"/>
                  <a:gd name="connsiteY0" fmla="*/ 0 h 141096"/>
                  <a:gd name="connsiteX1" fmla="*/ 0 w 141097"/>
                  <a:gd name="connsiteY1" fmla="*/ 141097 h 141096"/>
                </a:gdLst>
                <a:ahLst/>
                <a:cxnLst>
                  <a:cxn ang="0">
                    <a:pos x="connsiteX0" y="connsiteY0"/>
                  </a:cxn>
                  <a:cxn ang="0">
                    <a:pos x="connsiteX1" y="connsiteY1"/>
                  </a:cxn>
                </a:cxnLst>
                <a:rect l="l" t="t" r="r" b="b"/>
                <a:pathLst>
                  <a:path w="141097" h="141096">
                    <a:moveTo>
                      <a:pt x="141097" y="0"/>
                    </a:moveTo>
                    <a:lnTo>
                      <a:pt x="0" y="141097"/>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86" name="Graphic 3">
            <a:extLst>
              <a:ext uri="{FF2B5EF4-FFF2-40B4-BE49-F238E27FC236}">
                <a16:creationId xmlns:a16="http://schemas.microsoft.com/office/drawing/2014/main" id="{3C694040-621C-F48E-44B3-BD21FFCE4D65}"/>
              </a:ext>
            </a:extLst>
          </p:cNvPr>
          <p:cNvGrpSpPr/>
          <p:nvPr/>
        </p:nvGrpSpPr>
        <p:grpSpPr>
          <a:xfrm>
            <a:off x="6510007" y="4126853"/>
            <a:ext cx="353065" cy="353065"/>
            <a:chOff x="8536813" y="3060192"/>
            <a:chExt cx="577342" cy="577342"/>
          </a:xfrm>
          <a:noFill/>
        </p:grpSpPr>
        <p:sp>
          <p:nvSpPr>
            <p:cNvPr id="87" name="Freeform: Shape 86">
              <a:extLst>
                <a:ext uri="{FF2B5EF4-FFF2-40B4-BE49-F238E27FC236}">
                  <a16:creationId xmlns:a16="http://schemas.microsoft.com/office/drawing/2014/main" id="{954EEC1B-1606-1043-1F24-ABA70CF542F2}"/>
                </a:ext>
              </a:extLst>
            </p:cNvPr>
            <p:cNvSpPr/>
            <p:nvPr/>
          </p:nvSpPr>
          <p:spPr>
            <a:xfrm>
              <a:off x="8714740" y="3237992"/>
              <a:ext cx="221742" cy="221742"/>
            </a:xfrm>
            <a:custGeom>
              <a:avLst/>
              <a:gdLst>
                <a:gd name="connsiteX0" fmla="*/ 221742 w 221742"/>
                <a:gd name="connsiteY0" fmla="*/ 110871 h 221742"/>
                <a:gd name="connsiteX1" fmla="*/ 110871 w 221742"/>
                <a:gd name="connsiteY1" fmla="*/ 221742 h 221742"/>
                <a:gd name="connsiteX2" fmla="*/ 0 w 221742"/>
                <a:gd name="connsiteY2" fmla="*/ 110871 h 221742"/>
                <a:gd name="connsiteX3" fmla="*/ 110871 w 221742"/>
                <a:gd name="connsiteY3" fmla="*/ 0 h 221742"/>
                <a:gd name="connsiteX4" fmla="*/ 221742 w 221742"/>
                <a:gd name="connsiteY4" fmla="*/ 110871 h 22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742" h="221742">
                  <a:moveTo>
                    <a:pt x="221742" y="110871"/>
                  </a:moveTo>
                  <a:cubicBezTo>
                    <a:pt x="221742" y="172103"/>
                    <a:pt x="172103" y="221742"/>
                    <a:pt x="110871" y="221742"/>
                  </a:cubicBezTo>
                  <a:cubicBezTo>
                    <a:pt x="49638" y="221742"/>
                    <a:pt x="0" y="172103"/>
                    <a:pt x="0" y="110871"/>
                  </a:cubicBezTo>
                  <a:cubicBezTo>
                    <a:pt x="0" y="49639"/>
                    <a:pt x="49639" y="0"/>
                    <a:pt x="110871" y="0"/>
                  </a:cubicBezTo>
                  <a:cubicBezTo>
                    <a:pt x="172104" y="0"/>
                    <a:pt x="221742" y="49639"/>
                    <a:pt x="221742" y="110871"/>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8" name="Freeform: Shape 87">
              <a:extLst>
                <a:ext uri="{FF2B5EF4-FFF2-40B4-BE49-F238E27FC236}">
                  <a16:creationId xmlns:a16="http://schemas.microsoft.com/office/drawing/2014/main" id="{14FF99C1-2DCB-9846-49A9-F5C25540F09B}"/>
                </a:ext>
              </a:extLst>
            </p:cNvPr>
            <p:cNvSpPr/>
            <p:nvPr/>
          </p:nvSpPr>
          <p:spPr>
            <a:xfrm>
              <a:off x="8536813" y="3060192"/>
              <a:ext cx="577342" cy="577342"/>
            </a:xfrm>
            <a:custGeom>
              <a:avLst/>
              <a:gdLst>
                <a:gd name="connsiteX0" fmla="*/ 577342 w 577342"/>
                <a:gd name="connsiteY0" fmla="*/ 333375 h 577342"/>
                <a:gd name="connsiteX1" fmla="*/ 577342 w 577342"/>
                <a:gd name="connsiteY1" fmla="*/ 243967 h 577342"/>
                <a:gd name="connsiteX2" fmla="*/ 517525 w 577342"/>
                <a:gd name="connsiteY2" fmla="*/ 243967 h 577342"/>
                <a:gd name="connsiteX3" fmla="*/ 482092 w 577342"/>
                <a:gd name="connsiteY3" fmla="*/ 158496 h 577342"/>
                <a:gd name="connsiteX4" fmla="*/ 524383 w 577342"/>
                <a:gd name="connsiteY4" fmla="*/ 116205 h 577342"/>
                <a:gd name="connsiteX5" fmla="*/ 461137 w 577342"/>
                <a:gd name="connsiteY5" fmla="*/ 52959 h 577342"/>
                <a:gd name="connsiteX6" fmla="*/ 418846 w 577342"/>
                <a:gd name="connsiteY6" fmla="*/ 95250 h 577342"/>
                <a:gd name="connsiteX7" fmla="*/ 333375 w 577342"/>
                <a:gd name="connsiteY7" fmla="*/ 59817 h 577342"/>
                <a:gd name="connsiteX8" fmla="*/ 333375 w 577342"/>
                <a:gd name="connsiteY8" fmla="*/ 0 h 577342"/>
                <a:gd name="connsiteX9" fmla="*/ 243967 w 577342"/>
                <a:gd name="connsiteY9" fmla="*/ 0 h 577342"/>
                <a:gd name="connsiteX10" fmla="*/ 243967 w 577342"/>
                <a:gd name="connsiteY10" fmla="*/ 59817 h 577342"/>
                <a:gd name="connsiteX11" fmla="*/ 158496 w 577342"/>
                <a:gd name="connsiteY11" fmla="*/ 95250 h 577342"/>
                <a:gd name="connsiteX12" fmla="*/ 116205 w 577342"/>
                <a:gd name="connsiteY12" fmla="*/ 52959 h 577342"/>
                <a:gd name="connsiteX13" fmla="*/ 52959 w 577342"/>
                <a:gd name="connsiteY13" fmla="*/ 116205 h 577342"/>
                <a:gd name="connsiteX14" fmla="*/ 95250 w 577342"/>
                <a:gd name="connsiteY14" fmla="*/ 158496 h 577342"/>
                <a:gd name="connsiteX15" fmla="*/ 59817 w 577342"/>
                <a:gd name="connsiteY15" fmla="*/ 243967 h 577342"/>
                <a:gd name="connsiteX16" fmla="*/ 0 w 577342"/>
                <a:gd name="connsiteY16" fmla="*/ 243967 h 577342"/>
                <a:gd name="connsiteX17" fmla="*/ 0 w 577342"/>
                <a:gd name="connsiteY17" fmla="*/ 333375 h 577342"/>
                <a:gd name="connsiteX18" fmla="*/ 59817 w 577342"/>
                <a:gd name="connsiteY18" fmla="*/ 333375 h 577342"/>
                <a:gd name="connsiteX19" fmla="*/ 95250 w 577342"/>
                <a:gd name="connsiteY19" fmla="*/ 418846 h 577342"/>
                <a:gd name="connsiteX20" fmla="*/ 52959 w 577342"/>
                <a:gd name="connsiteY20" fmla="*/ 461137 h 577342"/>
                <a:gd name="connsiteX21" fmla="*/ 116205 w 577342"/>
                <a:gd name="connsiteY21" fmla="*/ 524383 h 577342"/>
                <a:gd name="connsiteX22" fmla="*/ 158496 w 577342"/>
                <a:gd name="connsiteY22" fmla="*/ 482092 h 577342"/>
                <a:gd name="connsiteX23" fmla="*/ 243967 w 577342"/>
                <a:gd name="connsiteY23" fmla="*/ 517525 h 577342"/>
                <a:gd name="connsiteX24" fmla="*/ 243967 w 577342"/>
                <a:gd name="connsiteY24" fmla="*/ 577342 h 577342"/>
                <a:gd name="connsiteX25" fmla="*/ 333375 w 577342"/>
                <a:gd name="connsiteY25" fmla="*/ 577342 h 577342"/>
                <a:gd name="connsiteX26" fmla="*/ 333375 w 577342"/>
                <a:gd name="connsiteY26" fmla="*/ 517525 h 577342"/>
                <a:gd name="connsiteX27" fmla="*/ 418846 w 577342"/>
                <a:gd name="connsiteY27" fmla="*/ 482092 h 577342"/>
                <a:gd name="connsiteX28" fmla="*/ 461137 w 577342"/>
                <a:gd name="connsiteY28" fmla="*/ 524383 h 577342"/>
                <a:gd name="connsiteX29" fmla="*/ 524383 w 577342"/>
                <a:gd name="connsiteY29" fmla="*/ 461137 h 577342"/>
                <a:gd name="connsiteX30" fmla="*/ 482092 w 577342"/>
                <a:gd name="connsiteY30" fmla="*/ 418846 h 577342"/>
                <a:gd name="connsiteX31" fmla="*/ 517525 w 577342"/>
                <a:gd name="connsiteY31" fmla="*/ 333375 h 577342"/>
                <a:gd name="connsiteX32" fmla="*/ 577342 w 577342"/>
                <a:gd name="connsiteY32" fmla="*/ 333375 h 577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77342" h="577342">
                  <a:moveTo>
                    <a:pt x="577342" y="333375"/>
                  </a:moveTo>
                  <a:lnTo>
                    <a:pt x="577342" y="243967"/>
                  </a:lnTo>
                  <a:lnTo>
                    <a:pt x="517525" y="243967"/>
                  </a:lnTo>
                  <a:cubicBezTo>
                    <a:pt x="511429" y="212852"/>
                    <a:pt x="499237" y="183896"/>
                    <a:pt x="482092" y="158496"/>
                  </a:cubicBezTo>
                  <a:lnTo>
                    <a:pt x="524383" y="116205"/>
                  </a:lnTo>
                  <a:lnTo>
                    <a:pt x="461137" y="52959"/>
                  </a:lnTo>
                  <a:lnTo>
                    <a:pt x="418846" y="95250"/>
                  </a:lnTo>
                  <a:cubicBezTo>
                    <a:pt x="393446" y="78105"/>
                    <a:pt x="364490" y="65913"/>
                    <a:pt x="333375" y="59817"/>
                  </a:cubicBezTo>
                  <a:lnTo>
                    <a:pt x="333375" y="0"/>
                  </a:lnTo>
                  <a:lnTo>
                    <a:pt x="243967" y="0"/>
                  </a:lnTo>
                  <a:lnTo>
                    <a:pt x="243967" y="59817"/>
                  </a:lnTo>
                  <a:cubicBezTo>
                    <a:pt x="212852" y="65913"/>
                    <a:pt x="183896" y="78105"/>
                    <a:pt x="158496" y="95250"/>
                  </a:cubicBezTo>
                  <a:lnTo>
                    <a:pt x="116205" y="52959"/>
                  </a:lnTo>
                  <a:lnTo>
                    <a:pt x="52959" y="116205"/>
                  </a:lnTo>
                  <a:lnTo>
                    <a:pt x="95250" y="158496"/>
                  </a:lnTo>
                  <a:cubicBezTo>
                    <a:pt x="78105" y="183896"/>
                    <a:pt x="65913" y="212852"/>
                    <a:pt x="59817" y="243967"/>
                  </a:cubicBezTo>
                  <a:lnTo>
                    <a:pt x="0" y="243967"/>
                  </a:lnTo>
                  <a:lnTo>
                    <a:pt x="0" y="333375"/>
                  </a:lnTo>
                  <a:lnTo>
                    <a:pt x="59817" y="333375"/>
                  </a:lnTo>
                  <a:cubicBezTo>
                    <a:pt x="65913" y="364490"/>
                    <a:pt x="78105" y="393446"/>
                    <a:pt x="95250" y="418846"/>
                  </a:cubicBezTo>
                  <a:lnTo>
                    <a:pt x="52959" y="461137"/>
                  </a:lnTo>
                  <a:lnTo>
                    <a:pt x="116205" y="524383"/>
                  </a:lnTo>
                  <a:lnTo>
                    <a:pt x="158496" y="482092"/>
                  </a:lnTo>
                  <a:cubicBezTo>
                    <a:pt x="183896" y="499237"/>
                    <a:pt x="212852" y="511429"/>
                    <a:pt x="243967" y="517525"/>
                  </a:cubicBezTo>
                  <a:lnTo>
                    <a:pt x="243967" y="577342"/>
                  </a:lnTo>
                  <a:lnTo>
                    <a:pt x="333375" y="577342"/>
                  </a:lnTo>
                  <a:lnTo>
                    <a:pt x="333375" y="517525"/>
                  </a:lnTo>
                  <a:cubicBezTo>
                    <a:pt x="364490" y="511429"/>
                    <a:pt x="393446" y="499237"/>
                    <a:pt x="418846" y="482092"/>
                  </a:cubicBezTo>
                  <a:lnTo>
                    <a:pt x="461137" y="524383"/>
                  </a:lnTo>
                  <a:lnTo>
                    <a:pt x="524383" y="461137"/>
                  </a:lnTo>
                  <a:lnTo>
                    <a:pt x="482092" y="418846"/>
                  </a:lnTo>
                  <a:cubicBezTo>
                    <a:pt x="499237" y="393446"/>
                    <a:pt x="511429" y="364490"/>
                    <a:pt x="517525" y="333375"/>
                  </a:cubicBezTo>
                  <a:lnTo>
                    <a:pt x="577342" y="333375"/>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89" name="Graphic 3">
            <a:extLst>
              <a:ext uri="{FF2B5EF4-FFF2-40B4-BE49-F238E27FC236}">
                <a16:creationId xmlns:a16="http://schemas.microsoft.com/office/drawing/2014/main" id="{77040E49-F2D3-45A4-0B2D-A2BF466208B0}"/>
              </a:ext>
            </a:extLst>
          </p:cNvPr>
          <p:cNvGrpSpPr/>
          <p:nvPr/>
        </p:nvGrpSpPr>
        <p:grpSpPr>
          <a:xfrm>
            <a:off x="6538976" y="5134129"/>
            <a:ext cx="295126" cy="372791"/>
            <a:chOff x="9702927" y="4184141"/>
            <a:chExt cx="482600" cy="609600"/>
          </a:xfrm>
          <a:noFill/>
        </p:grpSpPr>
        <p:sp>
          <p:nvSpPr>
            <p:cNvPr id="90" name="Freeform: Shape 89">
              <a:extLst>
                <a:ext uri="{FF2B5EF4-FFF2-40B4-BE49-F238E27FC236}">
                  <a16:creationId xmlns:a16="http://schemas.microsoft.com/office/drawing/2014/main" id="{4A937118-89D9-8BE2-A878-AA38CC855722}"/>
                </a:ext>
              </a:extLst>
            </p:cNvPr>
            <p:cNvSpPr/>
            <p:nvPr/>
          </p:nvSpPr>
          <p:spPr>
            <a:xfrm>
              <a:off x="9702927" y="4247641"/>
              <a:ext cx="419100" cy="546100"/>
            </a:xfrm>
            <a:custGeom>
              <a:avLst/>
              <a:gdLst>
                <a:gd name="connsiteX0" fmla="*/ 419100 w 419100"/>
                <a:gd name="connsiteY0" fmla="*/ 546100 h 546100"/>
                <a:gd name="connsiteX1" fmla="*/ 0 w 419100"/>
                <a:gd name="connsiteY1" fmla="*/ 546100 h 546100"/>
                <a:gd name="connsiteX2" fmla="*/ 0 w 419100"/>
                <a:gd name="connsiteY2" fmla="*/ 0 h 546100"/>
              </a:gdLst>
              <a:ahLst/>
              <a:cxnLst>
                <a:cxn ang="0">
                  <a:pos x="connsiteX0" y="connsiteY0"/>
                </a:cxn>
                <a:cxn ang="0">
                  <a:pos x="connsiteX1" y="connsiteY1"/>
                </a:cxn>
                <a:cxn ang="0">
                  <a:pos x="connsiteX2" y="connsiteY2"/>
                </a:cxn>
              </a:cxnLst>
              <a:rect l="l" t="t" r="r" b="b"/>
              <a:pathLst>
                <a:path w="419100" h="546100">
                  <a:moveTo>
                    <a:pt x="419100" y="546100"/>
                  </a:moveTo>
                  <a:lnTo>
                    <a:pt x="0" y="54610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1" name="Freeform: Shape 90">
              <a:extLst>
                <a:ext uri="{FF2B5EF4-FFF2-40B4-BE49-F238E27FC236}">
                  <a16:creationId xmlns:a16="http://schemas.microsoft.com/office/drawing/2014/main" id="{ED1990A8-0B64-8C0B-10D0-45AF582548EB}"/>
                </a:ext>
              </a:extLst>
            </p:cNvPr>
            <p:cNvSpPr/>
            <p:nvPr/>
          </p:nvSpPr>
          <p:spPr>
            <a:xfrm>
              <a:off x="9741027" y="4209541"/>
              <a:ext cx="419100" cy="546100"/>
            </a:xfrm>
            <a:custGeom>
              <a:avLst/>
              <a:gdLst>
                <a:gd name="connsiteX0" fmla="*/ 419100 w 419100"/>
                <a:gd name="connsiteY0" fmla="*/ 546100 h 546100"/>
                <a:gd name="connsiteX1" fmla="*/ 0 w 419100"/>
                <a:gd name="connsiteY1" fmla="*/ 546100 h 546100"/>
                <a:gd name="connsiteX2" fmla="*/ 0 w 419100"/>
                <a:gd name="connsiteY2" fmla="*/ 0 h 546100"/>
              </a:gdLst>
              <a:ahLst/>
              <a:cxnLst>
                <a:cxn ang="0">
                  <a:pos x="connsiteX0" y="connsiteY0"/>
                </a:cxn>
                <a:cxn ang="0">
                  <a:pos x="connsiteX1" y="connsiteY1"/>
                </a:cxn>
                <a:cxn ang="0">
                  <a:pos x="connsiteX2" y="connsiteY2"/>
                </a:cxn>
              </a:cxnLst>
              <a:rect l="l" t="t" r="r" b="b"/>
              <a:pathLst>
                <a:path w="419100" h="546100">
                  <a:moveTo>
                    <a:pt x="419100" y="546100"/>
                  </a:moveTo>
                  <a:lnTo>
                    <a:pt x="0" y="54610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2" name="Freeform: Shape 91">
              <a:extLst>
                <a:ext uri="{FF2B5EF4-FFF2-40B4-BE49-F238E27FC236}">
                  <a16:creationId xmlns:a16="http://schemas.microsoft.com/office/drawing/2014/main" id="{162AA401-7A28-3FA6-AE75-DBF7D99FD2A3}"/>
                </a:ext>
              </a:extLst>
            </p:cNvPr>
            <p:cNvSpPr/>
            <p:nvPr/>
          </p:nvSpPr>
          <p:spPr>
            <a:xfrm>
              <a:off x="9779127" y="4184141"/>
              <a:ext cx="406400" cy="533400"/>
            </a:xfrm>
            <a:custGeom>
              <a:avLst/>
              <a:gdLst>
                <a:gd name="connsiteX0" fmla="*/ 0 w 406400"/>
                <a:gd name="connsiteY0" fmla="*/ 0 h 533400"/>
                <a:gd name="connsiteX1" fmla="*/ 305435 w 406400"/>
                <a:gd name="connsiteY1" fmla="*/ 0 h 533400"/>
                <a:gd name="connsiteX2" fmla="*/ 406400 w 406400"/>
                <a:gd name="connsiteY2" fmla="*/ 101600 h 533400"/>
                <a:gd name="connsiteX3" fmla="*/ 406400 w 406400"/>
                <a:gd name="connsiteY3" fmla="*/ 533400 h 533400"/>
                <a:gd name="connsiteX4" fmla="*/ 0 w 406400"/>
                <a:gd name="connsiteY4" fmla="*/ 533400 h 533400"/>
                <a:gd name="connsiteX5" fmla="*/ 0 w 406400"/>
                <a:gd name="connsiteY5"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533400">
                  <a:moveTo>
                    <a:pt x="0" y="0"/>
                  </a:moveTo>
                  <a:lnTo>
                    <a:pt x="305435" y="0"/>
                  </a:lnTo>
                  <a:lnTo>
                    <a:pt x="406400" y="101600"/>
                  </a:lnTo>
                  <a:lnTo>
                    <a:pt x="406400" y="533400"/>
                  </a:lnTo>
                  <a:lnTo>
                    <a:pt x="0" y="533400"/>
                  </a:lnTo>
                  <a:lnTo>
                    <a:pt x="0" y="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3" name="Freeform: Shape 92">
              <a:extLst>
                <a:ext uri="{FF2B5EF4-FFF2-40B4-BE49-F238E27FC236}">
                  <a16:creationId xmlns:a16="http://schemas.microsoft.com/office/drawing/2014/main" id="{7FE60F0C-14E8-26CC-31F5-B65842B99788}"/>
                </a:ext>
              </a:extLst>
            </p:cNvPr>
            <p:cNvSpPr/>
            <p:nvPr/>
          </p:nvSpPr>
          <p:spPr>
            <a:xfrm>
              <a:off x="9842627" y="43492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4" name="Freeform: Shape 93">
              <a:extLst>
                <a:ext uri="{FF2B5EF4-FFF2-40B4-BE49-F238E27FC236}">
                  <a16:creationId xmlns:a16="http://schemas.microsoft.com/office/drawing/2014/main" id="{B47B5CC6-F02D-747C-C45D-F4A47F6B4FE3}"/>
                </a:ext>
              </a:extLst>
            </p:cNvPr>
            <p:cNvSpPr/>
            <p:nvPr/>
          </p:nvSpPr>
          <p:spPr>
            <a:xfrm>
              <a:off x="9842627" y="44127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5" name="Freeform: Shape 94">
              <a:extLst>
                <a:ext uri="{FF2B5EF4-FFF2-40B4-BE49-F238E27FC236}">
                  <a16:creationId xmlns:a16="http://schemas.microsoft.com/office/drawing/2014/main" id="{B06EBC42-0023-70E7-C355-6D4678CC3157}"/>
                </a:ext>
              </a:extLst>
            </p:cNvPr>
            <p:cNvSpPr/>
            <p:nvPr/>
          </p:nvSpPr>
          <p:spPr>
            <a:xfrm>
              <a:off x="9842627" y="44762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6" name="Freeform: Shape 95">
              <a:extLst>
                <a:ext uri="{FF2B5EF4-FFF2-40B4-BE49-F238E27FC236}">
                  <a16:creationId xmlns:a16="http://schemas.microsoft.com/office/drawing/2014/main" id="{B167BEC7-0E8B-035C-3FBB-0C96FE0B7ED4}"/>
                </a:ext>
              </a:extLst>
            </p:cNvPr>
            <p:cNvSpPr/>
            <p:nvPr/>
          </p:nvSpPr>
          <p:spPr>
            <a:xfrm>
              <a:off x="9842627" y="4539742"/>
              <a:ext cx="279400" cy="12700"/>
            </a:xfrm>
            <a:custGeom>
              <a:avLst/>
              <a:gdLst>
                <a:gd name="connsiteX0" fmla="*/ 0 w 279400"/>
                <a:gd name="connsiteY0" fmla="*/ 0 h 12700"/>
                <a:gd name="connsiteX1" fmla="*/ 279400 w 279400"/>
                <a:gd name="connsiteY1" fmla="*/ 0 h 12700"/>
              </a:gdLst>
              <a:ahLst/>
              <a:cxnLst>
                <a:cxn ang="0">
                  <a:pos x="connsiteX0" y="connsiteY0"/>
                </a:cxn>
                <a:cxn ang="0">
                  <a:pos x="connsiteX1" y="connsiteY1"/>
                </a:cxn>
              </a:cxnLst>
              <a:rect l="l" t="t" r="r" b="b"/>
              <a:pathLst>
                <a:path w="279400" h="12700">
                  <a:moveTo>
                    <a:pt x="0" y="0"/>
                  </a:moveTo>
                  <a:lnTo>
                    <a:pt x="27940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7" name="Freeform: Shape 96">
              <a:extLst>
                <a:ext uri="{FF2B5EF4-FFF2-40B4-BE49-F238E27FC236}">
                  <a16:creationId xmlns:a16="http://schemas.microsoft.com/office/drawing/2014/main" id="{93211CDE-4391-76F1-64CC-F2CBB7663378}"/>
                </a:ext>
              </a:extLst>
            </p:cNvPr>
            <p:cNvSpPr/>
            <p:nvPr/>
          </p:nvSpPr>
          <p:spPr>
            <a:xfrm>
              <a:off x="10083927" y="4184141"/>
              <a:ext cx="101600" cy="101600"/>
            </a:xfrm>
            <a:custGeom>
              <a:avLst/>
              <a:gdLst>
                <a:gd name="connsiteX0" fmla="*/ 0 w 101600"/>
                <a:gd name="connsiteY0" fmla="*/ 0 h 101600"/>
                <a:gd name="connsiteX1" fmla="*/ 0 w 101600"/>
                <a:gd name="connsiteY1" fmla="*/ 101600 h 101600"/>
                <a:gd name="connsiteX2" fmla="*/ 101600 w 101600"/>
                <a:gd name="connsiteY2" fmla="*/ 101600 h 101600"/>
              </a:gdLst>
              <a:ahLst/>
              <a:cxnLst>
                <a:cxn ang="0">
                  <a:pos x="connsiteX0" y="connsiteY0"/>
                </a:cxn>
                <a:cxn ang="0">
                  <a:pos x="connsiteX1" y="connsiteY1"/>
                </a:cxn>
                <a:cxn ang="0">
                  <a:pos x="connsiteX2" y="connsiteY2"/>
                </a:cxn>
              </a:cxnLst>
              <a:rect l="l" t="t" r="r" b="b"/>
              <a:pathLst>
                <a:path w="101600" h="101600">
                  <a:moveTo>
                    <a:pt x="0" y="0"/>
                  </a:moveTo>
                  <a:lnTo>
                    <a:pt x="0" y="101600"/>
                  </a:lnTo>
                  <a:lnTo>
                    <a:pt x="101600" y="10160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3F3F3F"/>
                </a:solidFill>
                <a:effectLst/>
                <a:uLnTx/>
                <a:uFillTx/>
                <a:latin typeface="CVS Health Sans"/>
                <a:ea typeface="+mn-ea"/>
                <a:cs typeface="+mn-cs"/>
              </a:endParaRPr>
            </a:p>
          </p:txBody>
        </p:sp>
      </p:grpSp>
    </p:spTree>
    <p:extLst>
      <p:ext uri="{BB962C8B-B14F-4D97-AF65-F5344CB8AC3E}">
        <p14:creationId xmlns:p14="http://schemas.microsoft.com/office/powerpoint/2010/main" val="353090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8A47BC29-8E8E-D45C-8CA7-529C5190B9D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882FA21-B4D4-DF47-A7DE-E83A1419B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A120D6B4-0BB7-CF62-C361-4883741788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721E8B9B-83E9-4BB4-48B1-9B5657F07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5272AA46-964D-4317-53D9-B67B709E47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396E96A5-D67F-665F-4BB1-6CC733007470}"/>
              </a:ext>
            </a:extLst>
          </p:cNvPr>
          <p:cNvSpPr>
            <a:spLocks noGrp="1"/>
          </p:cNvSpPr>
          <p:nvPr>
            <p:ph type="title"/>
          </p:nvPr>
        </p:nvSpPr>
        <p:spPr>
          <a:xfrm>
            <a:off x="1522410" y="349113"/>
            <a:ext cx="9039300" cy="877729"/>
          </a:xfrm>
        </p:spPr>
        <p:txBody>
          <a:bodyPr anchor="ctr">
            <a:normAutofit/>
          </a:bodyPr>
          <a:lstStyle/>
          <a:p>
            <a:r>
              <a:rPr lang="en-US" sz="3600">
                <a:solidFill>
                  <a:schemeClr val="bg1"/>
                </a:solidFill>
              </a:rPr>
              <a:t>Service Patterns and Service Connections</a:t>
            </a:r>
            <a:endParaRPr lang="en-US" sz="3500">
              <a:solidFill>
                <a:schemeClr val="bg1"/>
              </a:solidFill>
            </a:endParaRPr>
          </a:p>
        </p:txBody>
      </p:sp>
      <p:sp>
        <p:nvSpPr>
          <p:cNvPr id="16" name="Content Placeholder 2">
            <a:extLst>
              <a:ext uri="{FF2B5EF4-FFF2-40B4-BE49-F238E27FC236}">
                <a16:creationId xmlns:a16="http://schemas.microsoft.com/office/drawing/2014/main" id="{637A88D8-B6E6-6CA9-C1EA-A2138503C867}"/>
              </a:ext>
            </a:extLst>
          </p:cNvPr>
          <p:cNvSpPr>
            <a:spLocks noGrp="1"/>
          </p:cNvSpPr>
          <p:nvPr>
            <p:ph idx="1"/>
          </p:nvPr>
        </p:nvSpPr>
        <p:spPr>
          <a:xfrm>
            <a:off x="2122347" y="2464637"/>
            <a:ext cx="3598268" cy="3909457"/>
          </a:xfrm>
        </p:spPr>
        <p:txBody>
          <a:bodyPr>
            <a:normAutofit fontScale="85000" lnSpcReduction="20000"/>
          </a:bodyPr>
          <a:lstStyle/>
          <a:p>
            <a:r>
              <a:rPr lang="en-US" sz="1600"/>
              <a:t>Users provide connectivity using application specific proxy configuration templates</a:t>
            </a:r>
          </a:p>
          <a:p>
            <a:pPr lvl="1"/>
            <a:r>
              <a:rPr lang="en-US" sz="1200"/>
              <a:t>SFTP/SSH proxy, VDI proxy, Web App proxy, Web API proxy, SaaS proxy</a:t>
            </a:r>
          </a:p>
          <a:p>
            <a:r>
              <a:rPr lang="en-US" sz="1600"/>
              <a:t>Each service has a set of templates that are optimized for different use cases (e.g., Internet Reachable Target, SFTP using blind key authentication)</a:t>
            </a:r>
          </a:p>
          <a:p>
            <a:r>
              <a:rPr lang="en-US" sz="1600"/>
              <a:t>Application owners define Service Profiles via the portal:</a:t>
            </a:r>
          </a:p>
          <a:p>
            <a:pPr lvl="1"/>
            <a:r>
              <a:rPr lang="en-US" sz="1600"/>
              <a:t>Choose service type (e.g., Enterprise Web App, Internet SaaS)</a:t>
            </a:r>
          </a:p>
          <a:p>
            <a:pPr lvl="1"/>
            <a:r>
              <a:rPr lang="en-US" sz="1600"/>
              <a:t>Provide FQDNs, ports, and header/path requirements</a:t>
            </a:r>
          </a:p>
          <a:p>
            <a:pPr lvl="1"/>
            <a:r>
              <a:rPr lang="en-US" sz="1600"/>
              <a:t>Select controls (IP restrictions, auth requirements, rate limiting)</a:t>
            </a:r>
          </a:p>
          <a:p>
            <a:r>
              <a:rPr lang="en-US" sz="1600"/>
              <a:t>Once the use case pattern is selected, to define a service connection all that is needed is the user to define the corporate FQDN application target.</a:t>
            </a:r>
            <a:endParaRPr sz="1600"/>
          </a:p>
        </p:txBody>
      </p:sp>
      <p:sp>
        <p:nvSpPr>
          <p:cNvPr id="17" name="TextBox 16">
            <a:extLst>
              <a:ext uri="{FF2B5EF4-FFF2-40B4-BE49-F238E27FC236}">
                <a16:creationId xmlns:a16="http://schemas.microsoft.com/office/drawing/2014/main" id="{27BD1FEB-1CA5-D25A-5242-23D41BCEC729}"/>
              </a:ext>
            </a:extLst>
          </p:cNvPr>
          <p:cNvSpPr txBox="1"/>
          <p:nvPr/>
        </p:nvSpPr>
        <p:spPr>
          <a:xfrm>
            <a:off x="2122347" y="1856849"/>
            <a:ext cx="2907950" cy="461665"/>
          </a:xfrm>
          <a:prstGeom prst="rect">
            <a:avLst/>
          </a:prstGeom>
          <a:noFill/>
        </p:spPr>
        <p:txBody>
          <a:bodyPr wrap="square" rtlCol="0">
            <a:spAutoFit/>
          </a:bodyPr>
          <a:lstStyle/>
          <a:p>
            <a:r>
              <a:rPr lang="en-US" sz="2400">
                <a:solidFill>
                  <a:prstClr val="black"/>
                </a:solidFill>
                <a:latin typeface="Calibri"/>
              </a:rPr>
              <a:t>Service Pattern</a:t>
            </a:r>
          </a:p>
        </p:txBody>
      </p:sp>
      <p:sp>
        <p:nvSpPr>
          <p:cNvPr id="18" name="TextBox 17">
            <a:extLst>
              <a:ext uri="{FF2B5EF4-FFF2-40B4-BE49-F238E27FC236}">
                <a16:creationId xmlns:a16="http://schemas.microsoft.com/office/drawing/2014/main" id="{4FDAECDD-AE67-756A-7ABD-C2C04AC215DB}"/>
              </a:ext>
            </a:extLst>
          </p:cNvPr>
          <p:cNvSpPr txBox="1"/>
          <p:nvPr/>
        </p:nvSpPr>
        <p:spPr>
          <a:xfrm>
            <a:off x="6509521" y="1856849"/>
            <a:ext cx="2907950" cy="461665"/>
          </a:xfrm>
          <a:prstGeom prst="rect">
            <a:avLst/>
          </a:prstGeom>
          <a:noFill/>
        </p:spPr>
        <p:txBody>
          <a:bodyPr wrap="square" rtlCol="0">
            <a:spAutoFit/>
          </a:bodyPr>
          <a:lstStyle/>
          <a:p>
            <a:r>
              <a:rPr lang="en-US" sz="2400">
                <a:solidFill>
                  <a:prstClr val="black"/>
                </a:solidFill>
                <a:latin typeface="Calibri"/>
              </a:rPr>
              <a:t>Service Connections</a:t>
            </a:r>
          </a:p>
        </p:txBody>
      </p:sp>
      <p:sp>
        <p:nvSpPr>
          <p:cNvPr id="19" name="Content Placeholder 2">
            <a:extLst>
              <a:ext uri="{FF2B5EF4-FFF2-40B4-BE49-F238E27FC236}">
                <a16:creationId xmlns:a16="http://schemas.microsoft.com/office/drawing/2014/main" id="{50EC136F-F53D-F20E-3BF8-A1ABB29B739D}"/>
              </a:ext>
            </a:extLst>
          </p:cNvPr>
          <p:cNvSpPr txBox="1">
            <a:spLocks/>
          </p:cNvSpPr>
          <p:nvPr/>
        </p:nvSpPr>
        <p:spPr>
          <a:xfrm>
            <a:off x="6164362" y="2518112"/>
            <a:ext cx="3598268" cy="390945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a:solidFill>
                  <a:prstClr val="black"/>
                </a:solidFill>
                <a:latin typeface="Calibri"/>
              </a:rPr>
              <a:t>Platform translates profiles into proxy configs, ACLs, and DNS rules</a:t>
            </a:r>
          </a:p>
          <a:p>
            <a:r>
              <a:rPr lang="en-US" sz="1600">
                <a:solidFill>
                  <a:prstClr val="black"/>
                </a:solidFill>
                <a:latin typeface="Calibri"/>
              </a:rPr>
              <a:t>FQDN/IP defined application connections that are reachable by 3</a:t>
            </a:r>
            <a:r>
              <a:rPr lang="en-US" sz="1600" baseline="30000">
                <a:solidFill>
                  <a:prstClr val="black"/>
                </a:solidFill>
                <a:latin typeface="Calibri"/>
              </a:rPr>
              <a:t>rd</a:t>
            </a:r>
            <a:r>
              <a:rPr lang="en-US" sz="1600">
                <a:solidFill>
                  <a:prstClr val="black"/>
                </a:solidFill>
                <a:latin typeface="Calibri"/>
              </a:rPr>
              <a:t> party users over the IPSec tunnel between the 3rd party network and the 3PLZ VLZ.</a:t>
            </a:r>
          </a:p>
          <a:p>
            <a:r>
              <a:rPr lang="en-US" sz="1600">
                <a:solidFill>
                  <a:prstClr val="black"/>
                </a:solidFill>
                <a:latin typeface="Calibri"/>
              </a:rPr>
              <a:t>3</a:t>
            </a:r>
            <a:r>
              <a:rPr lang="en-US" sz="1600" baseline="30000">
                <a:solidFill>
                  <a:prstClr val="black"/>
                </a:solidFill>
                <a:latin typeface="Calibri"/>
              </a:rPr>
              <a:t>Rd</a:t>
            </a:r>
            <a:r>
              <a:rPr lang="en-US" sz="1600">
                <a:solidFill>
                  <a:prstClr val="black"/>
                </a:solidFill>
                <a:latin typeface="Calibri"/>
              </a:rPr>
              <a:t> party users use there corporate DNS to resolve applications. VLZ DNS service rewrites DNS lookup requests to reflect the VLZ proxy address.</a:t>
            </a:r>
          </a:p>
          <a:p>
            <a:r>
              <a:rPr lang="en-US" sz="1600">
                <a:solidFill>
                  <a:prstClr val="black"/>
                </a:solidFill>
                <a:latin typeface="Calibri"/>
              </a:rPr>
              <a:t>Reachability to application service connections can be tied to successful corporate DNS resolution and if needed remote hop verification tied to BGP announcements.</a:t>
            </a:r>
          </a:p>
        </p:txBody>
      </p:sp>
    </p:spTree>
    <p:extLst>
      <p:ext uri="{BB962C8B-B14F-4D97-AF65-F5344CB8AC3E}">
        <p14:creationId xmlns:p14="http://schemas.microsoft.com/office/powerpoint/2010/main" val="257548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42FEA71-AF2F-2347-312D-B0800AFBFED9}"/>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2A5FAC9-310C-DCAC-BA85-183595EF9E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37EFA191-B3C5-2FBA-CA72-E475B0F3F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6E7397F0-DBD9-BBEA-0168-69FCFA68E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382C7ECE-58B8-76CD-8CF1-054BAEB1B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D9493280-9D0F-7C8B-B4DB-4CAEFAB11B0A}"/>
              </a:ext>
            </a:extLst>
          </p:cNvPr>
          <p:cNvSpPr>
            <a:spLocks noGrp="1"/>
          </p:cNvSpPr>
          <p:nvPr>
            <p:ph type="title"/>
          </p:nvPr>
        </p:nvSpPr>
        <p:spPr>
          <a:xfrm>
            <a:off x="1522410" y="349113"/>
            <a:ext cx="9039300" cy="877729"/>
          </a:xfrm>
        </p:spPr>
        <p:txBody>
          <a:bodyPr anchor="ctr">
            <a:normAutofit fontScale="90000"/>
          </a:bodyPr>
          <a:lstStyle/>
          <a:p>
            <a:r>
              <a:rPr lang="en-US" sz="3600">
                <a:solidFill>
                  <a:schemeClr val="bg1"/>
                </a:solidFill>
              </a:rPr>
              <a:t>Sample Portal Form – Secure File Transfer Service-Pattern (SFTP Service-Connection VLZ Proxy)</a:t>
            </a:r>
            <a:endParaRPr lang="en-US" sz="3500">
              <a:solidFill>
                <a:schemeClr val="bg1"/>
              </a:solidFill>
            </a:endParaRPr>
          </a:p>
        </p:txBody>
      </p:sp>
      <p:sp>
        <p:nvSpPr>
          <p:cNvPr id="11" name="Content Placeholder 2">
            <a:extLst>
              <a:ext uri="{FF2B5EF4-FFF2-40B4-BE49-F238E27FC236}">
                <a16:creationId xmlns:a16="http://schemas.microsoft.com/office/drawing/2014/main" id="{EFFF6804-CF9D-90EB-1E34-6B097541D725}"/>
              </a:ext>
            </a:extLst>
          </p:cNvPr>
          <p:cNvSpPr>
            <a:spLocks noGrp="1"/>
          </p:cNvSpPr>
          <p:nvPr>
            <p:ph idx="1"/>
          </p:nvPr>
        </p:nvSpPr>
        <p:spPr>
          <a:xfrm>
            <a:off x="1979612" y="1830546"/>
            <a:ext cx="8229600" cy="4525963"/>
          </a:xfrm>
        </p:spPr>
        <p:txBody>
          <a:bodyPr>
            <a:normAutofit fontScale="70000" lnSpcReduction="20000"/>
          </a:bodyPr>
          <a:lstStyle/>
          <a:p>
            <a:r>
              <a:t>Example fields collected in the portal:</a:t>
            </a:r>
          </a:p>
          <a:p>
            <a:pPr lvl="1"/>
            <a:r>
              <a:t>Business context: application name, owner, environment (dev/test/prod)</a:t>
            </a:r>
          </a:p>
          <a:p>
            <a:pPr lvl="1"/>
            <a:r>
              <a:t>Third-party details: organization name, contact info, support hours</a:t>
            </a:r>
          </a:p>
          <a:p>
            <a:pPr lvl="1"/>
            <a:r>
              <a:t>Network endpoints: remote public IP/FQDN, device type/platform</a:t>
            </a:r>
          </a:p>
          <a:p>
            <a:pPr lvl="1"/>
            <a:r>
              <a:t>Service specifics: SFTP hostnames, ports, internal target FQDNs</a:t>
            </a:r>
          </a:p>
          <a:p>
            <a:pPr lvl="1"/>
            <a:r>
              <a:t>Data sensitivity &amp; compliance tags (PHI/PII, region, retention)</a:t>
            </a:r>
          </a:p>
          <a:p>
            <a:pPr lvl="1"/>
            <a:r>
              <a:t>Operational parameters: expected volume, schedules/maintenance windows</a:t>
            </a:r>
          </a:p>
          <a:p>
            <a:r>
              <a:t>Validations &amp; policy checks:</a:t>
            </a:r>
          </a:p>
          <a:p>
            <a:pPr lvl="1"/>
            <a:r>
              <a:t>Required fields, allowed port ranges, approved cipher suites</a:t>
            </a:r>
          </a:p>
          <a:p>
            <a:pPr lvl="1"/>
            <a:r>
              <a:t>Automatic mapping to a standard SFTP pattern and VLZ tenant</a:t>
            </a:r>
          </a:p>
          <a:p>
            <a:pPr lvl="1"/>
            <a:r>
              <a:t>Routing to appropriate approvers and risk/compliance reviewers</a:t>
            </a:r>
          </a:p>
        </p:txBody>
      </p:sp>
    </p:spTree>
    <p:extLst>
      <p:ext uri="{BB962C8B-B14F-4D97-AF65-F5344CB8AC3E}">
        <p14:creationId xmlns:p14="http://schemas.microsoft.com/office/powerpoint/2010/main" val="2471092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39EDB23-7831-5725-63DB-EE3109655254}"/>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9CE3DB-8FBC-97E1-6606-3D7BEB7A6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99BA4AED-3FCF-AB7F-B20B-6FEDF068F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0CEFA271-3111-2008-DECA-535363296F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2DF89EDD-3C70-06B5-BF68-6CF7A81D11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FF426E1A-9522-6EFA-6937-11C2056B9BD3}"/>
              </a:ext>
            </a:extLst>
          </p:cNvPr>
          <p:cNvSpPr>
            <a:spLocks noGrp="1"/>
          </p:cNvSpPr>
          <p:nvPr>
            <p:ph type="title"/>
          </p:nvPr>
        </p:nvSpPr>
        <p:spPr>
          <a:xfrm>
            <a:off x="1522410" y="349113"/>
            <a:ext cx="9079151" cy="877729"/>
          </a:xfrm>
        </p:spPr>
        <p:txBody>
          <a:bodyPr anchor="ctr">
            <a:normAutofit fontScale="90000"/>
          </a:bodyPr>
          <a:lstStyle/>
          <a:p>
            <a:r>
              <a:rPr lang="en-US" sz="3600">
                <a:solidFill>
                  <a:schemeClr val="bg1"/>
                </a:solidFill>
              </a:rPr>
              <a:t>Sample Portal Form – Web API </a:t>
            </a:r>
            <a:br>
              <a:rPr lang="en-US" sz="3600">
                <a:solidFill>
                  <a:schemeClr val="bg1"/>
                </a:solidFill>
              </a:rPr>
            </a:br>
            <a:r>
              <a:rPr lang="en-US" sz="3600">
                <a:solidFill>
                  <a:schemeClr val="bg1"/>
                </a:solidFill>
              </a:rPr>
              <a:t>(Enterprise API via VLZ Proxy)</a:t>
            </a:r>
            <a:endParaRPr lang="en-US" sz="3500">
              <a:solidFill>
                <a:schemeClr val="bg1"/>
              </a:solidFill>
            </a:endParaRPr>
          </a:p>
        </p:txBody>
      </p:sp>
      <p:sp>
        <p:nvSpPr>
          <p:cNvPr id="5" name="Content Placeholder 2">
            <a:extLst>
              <a:ext uri="{FF2B5EF4-FFF2-40B4-BE49-F238E27FC236}">
                <a16:creationId xmlns:a16="http://schemas.microsoft.com/office/drawing/2014/main" id="{D8F4A201-C456-8C6F-AA3E-3AB3284290C1}"/>
              </a:ext>
            </a:extLst>
          </p:cNvPr>
          <p:cNvSpPr>
            <a:spLocks noGrp="1"/>
          </p:cNvSpPr>
          <p:nvPr>
            <p:ph idx="1"/>
          </p:nvPr>
        </p:nvSpPr>
        <p:spPr>
          <a:xfrm>
            <a:off x="1947184" y="1779440"/>
            <a:ext cx="8229600" cy="4525963"/>
          </a:xfrm>
        </p:spPr>
        <p:txBody>
          <a:bodyPr>
            <a:normAutofit fontScale="62500" lnSpcReduction="20000"/>
          </a:bodyPr>
          <a:lstStyle/>
          <a:p>
            <a:r>
              <a:t>Example fields collected in the portal:</a:t>
            </a:r>
          </a:p>
          <a:p>
            <a:pPr lvl="1"/>
            <a:r>
              <a:t>Business context: application name, owner, environment (dev/test/</a:t>
            </a:r>
            <a:r>
              <a:rPr err="1"/>
              <a:t>uat</a:t>
            </a:r>
            <a:r>
              <a:t>/prod)</a:t>
            </a:r>
          </a:p>
          <a:p>
            <a:pPr lvl="1"/>
            <a:r>
              <a:t>API details: API name, internal FQDN, base path (e.g., /v1/payments)</a:t>
            </a:r>
          </a:p>
          <a:p>
            <a:pPr lvl="1"/>
            <a:r>
              <a:t>Third-party details: organization, contact, support window, region(s)</a:t>
            </a:r>
          </a:p>
          <a:p>
            <a:pPr lvl="1"/>
            <a:r>
              <a:t>Network endpoints: remote public IP(s)/FQDN(s), expected source CIDRs</a:t>
            </a:r>
          </a:p>
          <a:p>
            <a:pPr lvl="1"/>
            <a:r>
              <a:t>Auth &amp; identity: auth type (</a:t>
            </a:r>
            <a:r>
              <a:rPr err="1"/>
              <a:t>mTLS</a:t>
            </a:r>
            <a:r>
              <a:t>, OAuth2/JWT, API key), required claims/scopes</a:t>
            </a:r>
          </a:p>
          <a:p>
            <a:pPr lvl="1"/>
            <a:r>
              <a:t>Data classification: sensitivity (PHI/PII), residency, retention, logging level</a:t>
            </a:r>
          </a:p>
          <a:p>
            <a:pPr lvl="1"/>
            <a:r>
              <a:t>Traffic profile: expected QPS, burst limits, concurrency, allowed methods</a:t>
            </a:r>
          </a:p>
          <a:p>
            <a:r>
              <a:t>Validations &amp; policy checks:</a:t>
            </a:r>
          </a:p>
          <a:p>
            <a:pPr lvl="1"/>
            <a:r>
              <a:t>Required fields, allowed methods and ports, approved cipher suites</a:t>
            </a:r>
          </a:p>
          <a:p>
            <a:pPr lvl="1"/>
            <a:r>
              <a:t>API classification drives mandatory controls (e.g., </a:t>
            </a:r>
            <a:r>
              <a:rPr err="1"/>
              <a:t>mTLS</a:t>
            </a:r>
            <a:r>
              <a:t> for high sensitivity)</a:t>
            </a:r>
          </a:p>
          <a:p>
            <a:pPr lvl="1"/>
            <a:r>
              <a:t>Automatic mapping to a standard Web API pattern and VLZ tenant</a:t>
            </a:r>
          </a:p>
        </p:txBody>
      </p:sp>
    </p:spTree>
    <p:extLst>
      <p:ext uri="{BB962C8B-B14F-4D97-AF65-F5344CB8AC3E}">
        <p14:creationId xmlns:p14="http://schemas.microsoft.com/office/powerpoint/2010/main" val="582281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76A69BE-650E-96FE-EFB5-988275596E26}"/>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E2252ED-8D3D-4EC3-AB42-4E282C9DE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2215D8FD-C9A7-BEFF-A561-94CB11AB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4D77EA13-74CE-9861-7FA2-A0DD9B204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B50C2E9C-7999-C827-09A7-4BD4EBDFA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1AFF302D-5D69-B79E-878C-7A7662F091EF}"/>
              </a:ext>
            </a:extLst>
          </p:cNvPr>
          <p:cNvSpPr>
            <a:spLocks noGrp="1"/>
          </p:cNvSpPr>
          <p:nvPr>
            <p:ph type="title"/>
          </p:nvPr>
        </p:nvSpPr>
        <p:spPr>
          <a:xfrm>
            <a:off x="1522410" y="349113"/>
            <a:ext cx="9079151" cy="877729"/>
          </a:xfrm>
        </p:spPr>
        <p:txBody>
          <a:bodyPr anchor="ctr">
            <a:normAutofit/>
          </a:bodyPr>
          <a:lstStyle/>
          <a:p>
            <a:r>
              <a:rPr lang="en-US" sz="3600">
                <a:solidFill>
                  <a:schemeClr val="bg1"/>
                </a:solidFill>
              </a:rPr>
              <a:t>Web API Service Behavior &amp; Controls</a:t>
            </a:r>
            <a:endParaRPr lang="en-US" sz="3500">
              <a:solidFill>
                <a:schemeClr val="bg1"/>
              </a:solidFill>
            </a:endParaRPr>
          </a:p>
        </p:txBody>
      </p:sp>
      <p:sp>
        <p:nvSpPr>
          <p:cNvPr id="6" name="Content Placeholder 2">
            <a:extLst>
              <a:ext uri="{FF2B5EF4-FFF2-40B4-BE49-F238E27FC236}">
                <a16:creationId xmlns:a16="http://schemas.microsoft.com/office/drawing/2014/main" id="{3287B891-242B-4297-113D-8749BA14D11B}"/>
              </a:ext>
            </a:extLst>
          </p:cNvPr>
          <p:cNvSpPr>
            <a:spLocks noGrp="1"/>
          </p:cNvSpPr>
          <p:nvPr>
            <p:ph idx="1"/>
          </p:nvPr>
        </p:nvSpPr>
        <p:spPr>
          <a:xfrm>
            <a:off x="1979612" y="1729903"/>
            <a:ext cx="8229600" cy="4525963"/>
          </a:xfrm>
        </p:spPr>
        <p:txBody>
          <a:bodyPr>
            <a:normAutofit fontScale="62500" lnSpcReduction="20000"/>
          </a:bodyPr>
          <a:lstStyle/>
          <a:p>
            <a:r>
              <a:t>Service proxy behavior:</a:t>
            </a:r>
          </a:p>
          <a:p>
            <a:pPr lvl="1"/>
            <a:r>
              <a:t>Exposes a tenant-specific API endpoint (e.g., https://&lt;tenant-id&gt;.api.3plz.example.com)</a:t>
            </a:r>
          </a:p>
          <a:p>
            <a:pPr lvl="1"/>
            <a:r>
              <a:t>Forwards to internal API FQDN/base path using </a:t>
            </a:r>
            <a:r>
              <a:rPr err="1"/>
              <a:t>mTLS</a:t>
            </a:r>
            <a:r>
              <a:t> where supported</a:t>
            </a:r>
          </a:p>
          <a:p>
            <a:pPr lvl="1"/>
            <a:r>
              <a:t>Normalizes paths, headers, and TLS parameters based on the Service Profile</a:t>
            </a:r>
          </a:p>
          <a:p>
            <a:r>
              <a:t>Security controls:</a:t>
            </a:r>
          </a:p>
          <a:p>
            <a:pPr lvl="1"/>
            <a:r>
              <a:t>Enforces allowed HTTP methods, paths, and rate limits per profile</a:t>
            </a:r>
          </a:p>
          <a:p>
            <a:pPr lvl="1"/>
            <a:r>
              <a:t>Supports </a:t>
            </a:r>
            <a:r>
              <a:rPr err="1"/>
              <a:t>mTLS</a:t>
            </a:r>
            <a:r>
              <a:t>, JWT/OAuth2 validation, or API key verification</a:t>
            </a:r>
          </a:p>
          <a:p>
            <a:pPr lvl="1"/>
            <a:r>
              <a:t>Optional IP/CIDR restrictions per third party / tenant</a:t>
            </a:r>
          </a:p>
          <a:p>
            <a:pPr lvl="1"/>
            <a:r>
              <a:t>Request/response size limits and protocol sanity checks</a:t>
            </a:r>
          </a:p>
          <a:p>
            <a:r>
              <a:t>Observability &amp; governance:</a:t>
            </a:r>
          </a:p>
          <a:p>
            <a:pPr lvl="1"/>
            <a:r>
              <a:t>Per-tenant logs with correlation IDs, status codes, latency, and auth outcome</a:t>
            </a:r>
          </a:p>
          <a:p>
            <a:pPr lvl="1"/>
            <a:r>
              <a:t>Metrics export (QPS, error rates, throttling events) to observability stack</a:t>
            </a:r>
          </a:p>
          <a:p>
            <a:pPr lvl="1"/>
            <a:r>
              <a:t>Logs tagged with tenant, vendor, application ID, and data classification</a:t>
            </a:r>
          </a:p>
        </p:txBody>
      </p:sp>
    </p:spTree>
    <p:extLst>
      <p:ext uri="{BB962C8B-B14F-4D97-AF65-F5344CB8AC3E}">
        <p14:creationId xmlns:p14="http://schemas.microsoft.com/office/powerpoint/2010/main" val="344418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608F1DF9-E4FC-9847-61F5-D653D830791F}"/>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F50127C-F6E8-5F5B-0A06-B6073BFBE1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F765891D-0DBD-9DA8-8D4E-D936D83AD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C847532C-33B0-AC0D-FB04-0A6C3DC6F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5CDA384B-7E3F-0F5E-3A83-8B5A78398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D3BDF553-BCD0-0917-B1D9-CF87A8152D17}"/>
              </a:ext>
            </a:extLst>
          </p:cNvPr>
          <p:cNvSpPr>
            <a:spLocks noGrp="1"/>
          </p:cNvSpPr>
          <p:nvPr>
            <p:ph type="title"/>
          </p:nvPr>
        </p:nvSpPr>
        <p:spPr>
          <a:xfrm>
            <a:off x="1522410" y="349113"/>
            <a:ext cx="9079151" cy="877729"/>
          </a:xfrm>
        </p:spPr>
        <p:txBody>
          <a:bodyPr anchor="ctr">
            <a:normAutofit fontScale="90000"/>
          </a:bodyPr>
          <a:lstStyle/>
          <a:p>
            <a:r>
              <a:rPr lang="en-US" sz="3600">
                <a:solidFill>
                  <a:schemeClr val="bg1"/>
                </a:solidFill>
              </a:rPr>
              <a:t>From Form → IPsec Configuration &amp; B2B Transport</a:t>
            </a:r>
            <a:endParaRPr lang="en-US" sz="3500">
              <a:solidFill>
                <a:schemeClr val="bg1"/>
              </a:solidFill>
            </a:endParaRPr>
          </a:p>
        </p:txBody>
      </p:sp>
      <p:sp>
        <p:nvSpPr>
          <p:cNvPr id="5" name="Content Placeholder 2">
            <a:extLst>
              <a:ext uri="{FF2B5EF4-FFF2-40B4-BE49-F238E27FC236}">
                <a16:creationId xmlns:a16="http://schemas.microsoft.com/office/drawing/2014/main" id="{DE2C7655-03A0-D65A-5661-EA8808D736DA}"/>
              </a:ext>
            </a:extLst>
          </p:cNvPr>
          <p:cNvSpPr>
            <a:spLocks noGrp="1"/>
          </p:cNvSpPr>
          <p:nvPr>
            <p:ph idx="1"/>
          </p:nvPr>
        </p:nvSpPr>
        <p:spPr>
          <a:xfrm>
            <a:off x="1979612" y="1600201"/>
            <a:ext cx="8229600" cy="4525963"/>
          </a:xfrm>
        </p:spPr>
        <p:txBody>
          <a:bodyPr>
            <a:normAutofit/>
          </a:bodyPr>
          <a:lstStyle/>
          <a:p>
            <a:r>
              <a:rPr sz="2400"/>
              <a:t>Each approved request generates a remote IPsec configuration bundle</a:t>
            </a:r>
          </a:p>
          <a:p>
            <a:pPr lvl="1"/>
            <a:r>
              <a:rPr sz="2400"/>
              <a:t>IKEv2 parameters, proposals, and crypto settings</a:t>
            </a:r>
          </a:p>
          <a:p>
            <a:pPr lvl="1"/>
            <a:r>
              <a:rPr sz="2400"/>
              <a:t>Tunnel interface addresses and BGP configuration (if applicable)</a:t>
            </a:r>
          </a:p>
          <a:p>
            <a:r>
              <a:rPr sz="2400"/>
              <a:t>Config bundles must support major firewall/router platforms</a:t>
            </a:r>
          </a:p>
          <a:p>
            <a:r>
              <a:rPr sz="2400"/>
              <a:t>Local side terminates on location-agnostic tunnel anchors</a:t>
            </a:r>
          </a:p>
          <a:p>
            <a:r>
              <a:rPr sz="2400"/>
              <a:t>All tunnel creation driven by templates and portal data, not manual builds</a:t>
            </a:r>
          </a:p>
        </p:txBody>
      </p:sp>
    </p:spTree>
    <p:extLst>
      <p:ext uri="{BB962C8B-B14F-4D97-AF65-F5344CB8AC3E}">
        <p14:creationId xmlns:p14="http://schemas.microsoft.com/office/powerpoint/2010/main" val="3838463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04FFCADE-E71C-D97E-7A5B-3271E752253E}"/>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74F766F-5BB5-09A2-1B23-C31113306F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FC5D0FFC-90B2-E503-81AF-DD75B37D7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7D34B56A-BABF-FB01-C0AB-DD971978F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AC4D032A-4E49-AFF7-E993-E8712C192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402F145B-4622-C4FA-7F05-8F21423EDF1C}"/>
              </a:ext>
            </a:extLst>
          </p:cNvPr>
          <p:cNvSpPr>
            <a:spLocks noGrp="1"/>
          </p:cNvSpPr>
          <p:nvPr>
            <p:ph type="title"/>
          </p:nvPr>
        </p:nvSpPr>
        <p:spPr>
          <a:xfrm>
            <a:off x="1522410" y="349113"/>
            <a:ext cx="9079151" cy="877729"/>
          </a:xfrm>
        </p:spPr>
        <p:txBody>
          <a:bodyPr anchor="ctr">
            <a:normAutofit/>
          </a:bodyPr>
          <a:lstStyle/>
          <a:p>
            <a:r>
              <a:rPr lang="en-US" sz="3600">
                <a:solidFill>
                  <a:schemeClr val="bg1"/>
                </a:solidFill>
              </a:rPr>
              <a:t>Identity, DNS, and Observability</a:t>
            </a:r>
            <a:endParaRPr lang="en-US" sz="3500">
              <a:solidFill>
                <a:schemeClr val="bg1"/>
              </a:solidFill>
            </a:endParaRPr>
          </a:p>
        </p:txBody>
      </p:sp>
      <p:sp>
        <p:nvSpPr>
          <p:cNvPr id="5" name="Content Placeholder 2">
            <a:extLst>
              <a:ext uri="{FF2B5EF4-FFF2-40B4-BE49-F238E27FC236}">
                <a16:creationId xmlns:a16="http://schemas.microsoft.com/office/drawing/2014/main" id="{CC6C0DA8-BA3A-D507-222C-D2EFABC2282B}"/>
              </a:ext>
            </a:extLst>
          </p:cNvPr>
          <p:cNvSpPr>
            <a:spLocks noGrp="1"/>
          </p:cNvSpPr>
          <p:nvPr>
            <p:ph idx="1"/>
          </p:nvPr>
        </p:nvSpPr>
        <p:spPr>
          <a:xfrm>
            <a:off x="1979612" y="1600201"/>
            <a:ext cx="8229600" cy="4525963"/>
          </a:xfrm>
        </p:spPr>
        <p:txBody>
          <a:bodyPr>
            <a:normAutofit/>
          </a:bodyPr>
          <a:lstStyle/>
          <a:p>
            <a:r>
              <a:rPr lang="en-US" sz="2400"/>
              <a:t>Identity &amp; Authorization: RBAC roles in the portal and APIs</a:t>
            </a:r>
          </a:p>
          <a:p>
            <a:r>
              <a:rPr lang="en-US" sz="2400"/>
              <a:t>Tenant-linked identities influence policy decisions and approvals</a:t>
            </a:r>
          </a:p>
          <a:p>
            <a:r>
              <a:rPr lang="en-US" sz="2400"/>
              <a:t>DNS as a control plane: per-tenant views, split-horizon, conditional forwarding</a:t>
            </a:r>
          </a:p>
          <a:p>
            <a:r>
              <a:rPr lang="en-US" sz="2400"/>
              <a:t>Per-tenant logs for DNS, proxy traffic, and tunnel/BGP state</a:t>
            </a:r>
          </a:p>
          <a:p>
            <a:r>
              <a:rPr lang="en-US" sz="2400"/>
              <a:t>Logs and metrics must integrate with enterprise SIEM/observability tools</a:t>
            </a:r>
          </a:p>
        </p:txBody>
      </p:sp>
    </p:spTree>
    <p:extLst>
      <p:ext uri="{BB962C8B-B14F-4D97-AF65-F5344CB8AC3E}">
        <p14:creationId xmlns:p14="http://schemas.microsoft.com/office/powerpoint/2010/main" val="15709576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27BD28A-71A8-464A-411C-9C080C2F7120}"/>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6DEFDD-F7AA-07C1-ED28-51883A50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2412"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2" name="Rectangle 21">
            <a:extLst>
              <a:ext uri="{FF2B5EF4-FFF2-40B4-BE49-F238E27FC236}">
                <a16:creationId xmlns:a16="http://schemas.microsoft.com/office/drawing/2014/main" id="{C15D575B-14C3-391D-1E34-2DB237AAD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22414" y="1"/>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3" name="Rectangle 22">
            <a:extLst>
              <a:ext uri="{FF2B5EF4-FFF2-40B4-BE49-F238E27FC236}">
                <a16:creationId xmlns:a16="http://schemas.microsoft.com/office/drawing/2014/main" id="{75FD4B97-2C2F-0192-E4E7-6677250D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619054"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4" name="Rectangle 23">
            <a:extLst>
              <a:ext uri="{FF2B5EF4-FFF2-40B4-BE49-F238E27FC236}">
                <a16:creationId xmlns:a16="http://schemas.microsoft.com/office/drawing/2014/main" id="{6FCDF82E-2767-D468-4085-05A428CBC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6189"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latin typeface="Calibri"/>
            </a:endParaRPr>
          </a:p>
        </p:txBody>
      </p:sp>
      <p:sp>
        <p:nvSpPr>
          <p:cNvPr id="2" name="Title 1">
            <a:extLst>
              <a:ext uri="{FF2B5EF4-FFF2-40B4-BE49-F238E27FC236}">
                <a16:creationId xmlns:a16="http://schemas.microsoft.com/office/drawing/2014/main" id="{EE526105-C357-E366-BA9C-6FCAAA765A09}"/>
              </a:ext>
            </a:extLst>
          </p:cNvPr>
          <p:cNvSpPr>
            <a:spLocks noGrp="1"/>
          </p:cNvSpPr>
          <p:nvPr>
            <p:ph type="title"/>
          </p:nvPr>
        </p:nvSpPr>
        <p:spPr>
          <a:xfrm>
            <a:off x="1522410" y="349113"/>
            <a:ext cx="9079151" cy="877729"/>
          </a:xfrm>
        </p:spPr>
        <p:txBody>
          <a:bodyPr anchor="ctr">
            <a:normAutofit/>
          </a:bodyPr>
          <a:lstStyle/>
          <a:p>
            <a:r>
              <a:rPr lang="en-US" sz="3600">
                <a:solidFill>
                  <a:schemeClr val="bg1"/>
                </a:solidFill>
              </a:rPr>
              <a:t>Automation &amp; Scale Requirements</a:t>
            </a:r>
            <a:endParaRPr lang="en-US" sz="3500">
              <a:solidFill>
                <a:schemeClr val="bg1"/>
              </a:solidFill>
            </a:endParaRPr>
          </a:p>
        </p:txBody>
      </p:sp>
      <p:sp>
        <p:nvSpPr>
          <p:cNvPr id="5" name="Content Placeholder 2">
            <a:extLst>
              <a:ext uri="{FF2B5EF4-FFF2-40B4-BE49-F238E27FC236}">
                <a16:creationId xmlns:a16="http://schemas.microsoft.com/office/drawing/2014/main" id="{82D09F85-A353-F216-FCFA-3E9AC21EEA3D}"/>
              </a:ext>
            </a:extLst>
          </p:cNvPr>
          <p:cNvSpPr>
            <a:spLocks noGrp="1"/>
          </p:cNvSpPr>
          <p:nvPr>
            <p:ph idx="1"/>
          </p:nvPr>
        </p:nvSpPr>
        <p:spPr>
          <a:xfrm>
            <a:off x="1979612" y="1600201"/>
            <a:ext cx="8229600" cy="4525963"/>
          </a:xfrm>
        </p:spPr>
        <p:txBody>
          <a:bodyPr>
            <a:normAutofit/>
          </a:bodyPr>
          <a:lstStyle/>
          <a:p>
            <a:r>
              <a:rPr lang="en-US" sz="2400"/>
              <a:t>All portal operations available via documented APIs</a:t>
            </a:r>
          </a:p>
          <a:p>
            <a:r>
              <a:rPr lang="en-US" sz="2400"/>
              <a:t>Support for </a:t>
            </a:r>
            <a:r>
              <a:rPr lang="en-US" sz="2400" err="1"/>
              <a:t>IaC</a:t>
            </a:r>
            <a:r>
              <a:rPr lang="en-US" sz="2400"/>
              <a:t> tools (e.g., Terraform, Ansible) and CI/CD integration</a:t>
            </a:r>
          </a:p>
          <a:p>
            <a:r>
              <a:rPr lang="en-US" sz="2400"/>
              <a:t>Target scale: ~1000 tenants, multiple patterns per tenant</a:t>
            </a:r>
          </a:p>
          <a:p>
            <a:r>
              <a:rPr lang="en-US" sz="2400"/>
              <a:t>High availability for control and data planes</a:t>
            </a:r>
          </a:p>
          <a:p>
            <a:r>
              <a:rPr lang="en-US" sz="2400"/>
              <a:t>Standards-compliant crypto and minimal-disruption upgrades</a:t>
            </a:r>
          </a:p>
        </p:txBody>
      </p:sp>
    </p:spTree>
    <p:extLst>
      <p:ext uri="{BB962C8B-B14F-4D97-AF65-F5344CB8AC3E}">
        <p14:creationId xmlns:p14="http://schemas.microsoft.com/office/powerpoint/2010/main" val="1056653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Shared Responsibilities: Business vs Vendor Platform</a:t>
            </a:r>
          </a:p>
        </p:txBody>
      </p:sp>
      <p:sp>
        <p:nvSpPr>
          <p:cNvPr id="3" name="Content Placeholder 2"/>
          <p:cNvSpPr>
            <a:spLocks noGrp="1"/>
          </p:cNvSpPr>
          <p:nvPr>
            <p:ph idx="1"/>
          </p:nvPr>
        </p:nvSpPr>
        <p:spPr/>
        <p:txBody>
          <a:bodyPr>
            <a:normAutofit fontScale="77500" lnSpcReduction="20000"/>
          </a:bodyPr>
          <a:lstStyle/>
          <a:p>
            <a:r>
              <a:t>Business responsibilities:</a:t>
            </a:r>
          </a:p>
          <a:p>
            <a:pPr lvl="1"/>
            <a:r>
              <a:t>Provide an application governance mechanism with Universal Application IDs</a:t>
            </a:r>
          </a:p>
          <a:p>
            <a:pPr lvl="1"/>
            <a:r>
              <a:t>Provide a Universal Identifier for third-party partners (3pBID)</a:t>
            </a:r>
          </a:p>
          <a:p>
            <a:pPr lvl="1"/>
            <a:r>
              <a:t>Supply Universal IDs and 3pBIDs to drive tenant creation and site-to-site VPN setup</a:t>
            </a:r>
          </a:p>
          <a:p>
            <a:pPr lvl="1"/>
            <a:r>
              <a:t>Operate PKI processes to generate and deliver mTLS certificates for Web/WebAPI tenants</a:t>
            </a:r>
          </a:p>
          <a:p>
            <a:pPr lvl="1"/>
            <a:r>
              <a:t>Operate enterprise IdPs (SAML/OAuth2/OIDC) for Virtual Tenant portal SSO and RBAC</a:t>
            </a:r>
          </a:p>
          <a:p>
            <a:r>
              <a:t>Vendor platform responsibilities:</a:t>
            </a:r>
          </a:p>
          <a:p>
            <a:pPr lvl="1"/>
            <a:r>
              <a:t>Treat Universal IDs and 3pBIDs as first-class attributes in tenant and config APIs</a:t>
            </a:r>
          </a:p>
          <a:p>
            <a:pPr lvl="1"/>
            <a:r>
              <a:t>Automate VPN and service proxy creation from portal data and identifiers</a:t>
            </a:r>
          </a:p>
          <a:p>
            <a:pPr lvl="1"/>
            <a:r>
              <a:t>Integrate with enterprise PKI for certificate-based auth and renewal workflows</a:t>
            </a:r>
          </a:p>
          <a:p>
            <a:pPr lvl="1"/>
            <a:r>
              <a:t>Integrate with enterprise IdPs for authentication and authorization to the portal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What We Expect in Vendor Responses</a:t>
            </a:r>
          </a:p>
        </p:txBody>
      </p:sp>
      <p:sp>
        <p:nvSpPr>
          <p:cNvPr id="3" name="Content Placeholder 2"/>
          <p:cNvSpPr>
            <a:spLocks noGrp="1"/>
          </p:cNvSpPr>
          <p:nvPr>
            <p:ph idx="1"/>
          </p:nvPr>
        </p:nvSpPr>
        <p:spPr/>
        <p:txBody>
          <a:bodyPr>
            <a:normAutofit fontScale="92500" lnSpcReduction="10000"/>
          </a:bodyPr>
          <a:lstStyle/>
          <a:p>
            <a:r>
              <a:t>Describe end-to-end portal-driven workflows:</a:t>
            </a:r>
          </a:p>
          <a:p>
            <a:pPr lvl="1"/>
            <a:r>
              <a:t>From app owner request → IPsec config → service proxy live</a:t>
            </a:r>
          </a:p>
          <a:p>
            <a:r>
              <a:t>Show how your platform implements the required service patterns</a:t>
            </a:r>
          </a:p>
          <a:p>
            <a:r>
              <a:t>Demonstrate self-service forms that generate:</a:t>
            </a:r>
          </a:p>
          <a:p>
            <a:pPr lvl="1"/>
            <a:r>
              <a:t>Remote IPsec bundles, VLZ/tenant config, service proxy rules</a:t>
            </a:r>
          </a:p>
          <a:p>
            <a:r>
              <a:t>Provide reference architectures, runbooks, and automation artifacts</a:t>
            </a:r>
          </a:p>
          <a:p>
            <a:r>
              <a:t>Map capabilities to security, compliance, scale, and shared responsibility model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 name="Group 78">
            <a:extLst>
              <a:ext uri="{FF2B5EF4-FFF2-40B4-BE49-F238E27FC236}">
                <a16:creationId xmlns:a16="http://schemas.microsoft.com/office/drawing/2014/main" id="{6229DC0F-390C-D101-EB68-A2C5C848390D}"/>
              </a:ext>
            </a:extLst>
          </p:cNvPr>
          <p:cNvGrpSpPr/>
          <p:nvPr/>
        </p:nvGrpSpPr>
        <p:grpSpPr>
          <a:xfrm>
            <a:off x="3495102" y="1538291"/>
            <a:ext cx="731520" cy="731520"/>
            <a:chOff x="-877145" y="2196041"/>
            <a:chExt cx="731520" cy="735600"/>
          </a:xfrm>
        </p:grpSpPr>
        <p:sp>
          <p:nvSpPr>
            <p:cNvPr id="80" name="Google Shape;18625;p1449">
              <a:extLst>
                <a:ext uri="{FF2B5EF4-FFF2-40B4-BE49-F238E27FC236}">
                  <a16:creationId xmlns:a16="http://schemas.microsoft.com/office/drawing/2014/main" id="{095EF6C5-BFE2-448A-0A14-C285C160CE58}"/>
                </a:ext>
              </a:extLst>
            </p:cNvPr>
            <p:cNvSpPr/>
            <p:nvPr/>
          </p:nvSpPr>
          <p:spPr>
            <a:xfrm>
              <a:off x="-877145" y="2196041"/>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1" name="Google Shape;18628;p1449">
              <a:extLst>
                <a:ext uri="{FF2B5EF4-FFF2-40B4-BE49-F238E27FC236}">
                  <a16:creationId xmlns:a16="http://schemas.microsoft.com/office/drawing/2014/main" id="{254AAB8B-B867-DA35-2D91-3AFCDE72F411}"/>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2" name="Google Shape;18629;p1449">
              <a:extLst>
                <a:ext uri="{FF2B5EF4-FFF2-40B4-BE49-F238E27FC236}">
                  <a16:creationId xmlns:a16="http://schemas.microsoft.com/office/drawing/2014/main" id="{F8490866-05FF-F65D-CFE0-6D8F3E5EF5BF}"/>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7" y="686514"/>
            <a:ext cx="11311037" cy="360099"/>
          </a:xfrm>
        </p:spPr>
        <p:txBody>
          <a:bodyPr vert="horz" wrap="square" lIns="0" tIns="0" rIns="0" bIns="0" rtlCol="0" anchor="t" anchorCtr="0">
            <a:spAutoFit/>
          </a:bodyPr>
          <a:lstStyle/>
          <a:p>
            <a:r>
              <a:rPr lang="en-GB" b="1">
                <a:latin typeface="+mj-lt"/>
              </a:rPr>
              <a:t>Benefits from the Strategic Shift</a:t>
            </a:r>
            <a:endParaRPr lang="en-GB" sz="1200">
              <a:latin typeface="+mj-lt"/>
            </a:endParaRPr>
          </a:p>
        </p:txBody>
      </p:sp>
      <p:sp>
        <p:nvSpPr>
          <p:cNvPr id="77" name="Rectangle 76">
            <a:extLst>
              <a:ext uri="{FF2B5EF4-FFF2-40B4-BE49-F238E27FC236}">
                <a16:creationId xmlns:a16="http://schemas.microsoft.com/office/drawing/2014/main" id="{5AB130E3-F787-494C-AD97-6D313FA923A1}"/>
              </a:ext>
            </a:extLst>
          </p:cNvPr>
          <p:cNvSpPr/>
          <p:nvPr/>
        </p:nvSpPr>
        <p:spPr bwMode="gray">
          <a:xfrm>
            <a:off x="557929" y="94700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panose="020B0504020202020204" pitchFamily="34" charset="0"/>
                <a:ea typeface="+mn-ea"/>
                <a:cs typeface="Calibri" panose="020F0502020204030204" pitchFamily="34" charset="0"/>
              </a:rPr>
              <a:t>The implementation of 3PLZ represents a strategic shift from viewing third-party connectivity and provides tangible business benefits. </a:t>
            </a:r>
          </a:p>
        </p:txBody>
      </p:sp>
      <p:sp>
        <p:nvSpPr>
          <p:cNvPr id="33" name="Rectangle: Rounded Corners 32">
            <a:extLst>
              <a:ext uri="{FF2B5EF4-FFF2-40B4-BE49-F238E27FC236}">
                <a16:creationId xmlns:a16="http://schemas.microsoft.com/office/drawing/2014/main" id="{5C3F13CC-89B8-6F8D-1EB6-F7FC11E27708}"/>
              </a:ext>
            </a:extLst>
          </p:cNvPr>
          <p:cNvSpPr/>
          <p:nvPr/>
        </p:nvSpPr>
        <p:spPr bwMode="gray">
          <a:xfrm>
            <a:off x="576676" y="5137571"/>
            <a:ext cx="11042238" cy="882229"/>
          </a:xfrm>
          <a:prstGeom prst="roundRect">
            <a:avLst>
              <a:gd name="adj" fmla="val 7740"/>
            </a:avLst>
          </a:prstGeom>
          <a:solidFill>
            <a:schemeClr val="bg1">
              <a:lumMod val="95000"/>
            </a:schemeClr>
          </a:solidFill>
          <a:ln w="6350">
            <a:solidFill>
              <a:schemeClr val="bg1">
                <a:lumMod val="7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45708" rIns="731520"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6" name="TextBox 35">
            <a:extLst>
              <a:ext uri="{FF2B5EF4-FFF2-40B4-BE49-F238E27FC236}">
                <a16:creationId xmlns:a16="http://schemas.microsoft.com/office/drawing/2014/main" id="{2FACC22D-30F5-8395-F659-6C096B928640}"/>
              </a:ext>
            </a:extLst>
          </p:cNvPr>
          <p:cNvSpPr txBox="1"/>
          <p:nvPr/>
        </p:nvSpPr>
        <p:spPr>
          <a:xfrm>
            <a:off x="684213" y="5497873"/>
            <a:ext cx="10851051" cy="461665"/>
          </a:xfrm>
          <a:prstGeom prst="rect">
            <a:avLst/>
          </a:prstGeom>
          <a:noFill/>
        </p:spPr>
        <p:txBody>
          <a:bodyPr wrap="square" lIns="0" anchor="ctr">
            <a:spAutoFit/>
          </a:bodyPr>
          <a:lstStyle/>
          <a:p>
            <a:pPr marL="0" marR="0" lvl="0" indent="0" algn="l" defTabSz="913852" rtl="0" eaLnBrk="1" fontAlgn="ctr" latinLnBrk="0" hangingPunct="1">
              <a:lnSpc>
                <a:spcPct val="100000"/>
              </a:lnSpc>
              <a:spcBef>
                <a:spcPts val="0"/>
              </a:spcBef>
              <a:spcAft>
                <a:spcPts val="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To enable seamless, secure, and scalable connectivity across the enterprise by empowering teams with self-service capabilities, aligning with DevOps, and driving operational efficiency.</a:t>
            </a:r>
          </a:p>
        </p:txBody>
      </p:sp>
      <p:grpSp>
        <p:nvGrpSpPr>
          <p:cNvPr id="63" name="Group 62">
            <a:extLst>
              <a:ext uri="{FF2B5EF4-FFF2-40B4-BE49-F238E27FC236}">
                <a16:creationId xmlns:a16="http://schemas.microsoft.com/office/drawing/2014/main" id="{AF4A7766-E5F5-91CF-DABA-A82A65FE9635}"/>
              </a:ext>
            </a:extLst>
          </p:cNvPr>
          <p:cNvGrpSpPr/>
          <p:nvPr/>
        </p:nvGrpSpPr>
        <p:grpSpPr>
          <a:xfrm>
            <a:off x="576675" y="5203635"/>
            <a:ext cx="1077500" cy="263525"/>
            <a:chOff x="576675" y="5203635"/>
            <a:chExt cx="1077500" cy="263525"/>
          </a:xfrm>
        </p:grpSpPr>
        <p:sp>
          <p:nvSpPr>
            <p:cNvPr id="64" name="Rectangle: Top Corners Rounded 63">
              <a:extLst>
                <a:ext uri="{FF2B5EF4-FFF2-40B4-BE49-F238E27FC236}">
                  <a16:creationId xmlns:a16="http://schemas.microsoft.com/office/drawing/2014/main" id="{A8C0073C-BE28-A65F-60B2-3BA44D1D5BE6}"/>
                </a:ext>
              </a:extLst>
            </p:cNvPr>
            <p:cNvSpPr/>
            <p:nvPr/>
          </p:nvSpPr>
          <p:spPr bwMode="gray">
            <a:xfrm rot="5400000">
              <a:off x="983662" y="4796648"/>
              <a:ext cx="263525" cy="1077500"/>
            </a:xfrm>
            <a:prstGeom prst="round2SameRect">
              <a:avLst/>
            </a:prstGeom>
            <a:solidFill>
              <a:srgbClr val="267AC0"/>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1" i="0" u="none" strike="noStrike" kern="1200" cap="none" spc="0" normalizeH="0" baseline="0" noProof="0">
                <a:ln>
                  <a:noFill/>
                </a:ln>
                <a:solidFill>
                  <a:prstClr val="white"/>
                </a:solidFill>
                <a:effectLst/>
                <a:uLnTx/>
                <a:uFillTx/>
                <a:latin typeface="CVS Health Sans"/>
                <a:ea typeface="+mn-ea"/>
                <a:cs typeface="+mn-cs"/>
              </a:endParaRPr>
            </a:p>
          </p:txBody>
        </p:sp>
        <p:sp>
          <p:nvSpPr>
            <p:cNvPr id="65" name="TextBox 64">
              <a:extLst>
                <a:ext uri="{FF2B5EF4-FFF2-40B4-BE49-F238E27FC236}">
                  <a16:creationId xmlns:a16="http://schemas.microsoft.com/office/drawing/2014/main" id="{8833AABC-2702-F2AE-9A65-B25D36886A49}"/>
                </a:ext>
              </a:extLst>
            </p:cNvPr>
            <p:cNvSpPr txBox="1"/>
            <p:nvPr/>
          </p:nvSpPr>
          <p:spPr>
            <a:xfrm>
              <a:off x="684213" y="5243065"/>
              <a:ext cx="851473" cy="184666"/>
            </a:xfrm>
            <a:prstGeom prst="rect">
              <a:avLst/>
            </a:prstGeom>
            <a:noFill/>
            <a:effectLst/>
          </p:spPr>
          <p:txBody>
            <a:bodyPr wrap="square" lIns="0" tIns="0" rIns="0" bIns="0" rtlCol="0" anchor="ctr">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CVS Health Sans"/>
                  <a:ea typeface="Calibri" panose="020F0502020204030204" pitchFamily="34" charset="0"/>
                  <a:cs typeface="Calibri" panose="020F0502020204030204" pitchFamily="34" charset="0"/>
                </a:rPr>
                <a:t>North Star</a:t>
              </a:r>
            </a:p>
          </p:txBody>
        </p:sp>
      </p:grpSp>
      <p:grpSp>
        <p:nvGrpSpPr>
          <p:cNvPr id="20" name="Group 19">
            <a:extLst>
              <a:ext uri="{FF2B5EF4-FFF2-40B4-BE49-F238E27FC236}">
                <a16:creationId xmlns:a16="http://schemas.microsoft.com/office/drawing/2014/main" id="{3A5D83E1-4C49-DAEF-84EC-B718CDA83B10}"/>
              </a:ext>
            </a:extLst>
          </p:cNvPr>
          <p:cNvGrpSpPr/>
          <p:nvPr/>
        </p:nvGrpSpPr>
        <p:grpSpPr>
          <a:xfrm>
            <a:off x="576675" y="2942669"/>
            <a:ext cx="2145366" cy="2104157"/>
            <a:chOff x="576675" y="2942669"/>
            <a:chExt cx="2686504" cy="2104157"/>
          </a:xfrm>
        </p:grpSpPr>
        <p:sp>
          <p:nvSpPr>
            <p:cNvPr id="75" name="Rectangle: Rounded Corners 74">
              <a:extLst>
                <a:ext uri="{FF2B5EF4-FFF2-40B4-BE49-F238E27FC236}">
                  <a16:creationId xmlns:a16="http://schemas.microsoft.com/office/drawing/2014/main" id="{EDA9ED10-BAE5-6EB9-8049-85A835413C92}"/>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76" name="Rectangle: Rounded Corners 75">
              <a:extLst>
                <a:ext uri="{FF2B5EF4-FFF2-40B4-BE49-F238E27FC236}">
                  <a16:creationId xmlns:a16="http://schemas.microsoft.com/office/drawing/2014/main" id="{C34A86F3-60CD-AE23-58B8-1DD5F01140CB}"/>
                </a:ext>
              </a:extLst>
            </p:cNvPr>
            <p:cNvSpPr>
              <a:spLocks/>
            </p:cNvSpPr>
            <p:nvPr/>
          </p:nvSpPr>
          <p:spPr>
            <a:xfrm>
              <a:off x="576675" y="3130734"/>
              <a:ext cx="2686504"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Enables application teams to independently manage connectivity through a self-service, outcome-driven model, reducing reliance on manual processes.</a:t>
              </a:r>
            </a:p>
          </p:txBody>
        </p:sp>
        <p:cxnSp>
          <p:nvCxnSpPr>
            <p:cNvPr id="78" name="Straight Connector 77">
              <a:extLst>
                <a:ext uri="{FF2B5EF4-FFF2-40B4-BE49-F238E27FC236}">
                  <a16:creationId xmlns:a16="http://schemas.microsoft.com/office/drawing/2014/main" id="{7C9AC067-8E50-55DA-31DA-D4581D0FA50F}"/>
                </a:ext>
              </a:extLst>
            </p:cNvPr>
            <p:cNvCxnSpPr>
              <a:cxnSpLocks/>
              <a:stCxn id="76" idx="0"/>
              <a:endCxn id="26" idx="2"/>
            </p:cNvCxnSpPr>
            <p:nvPr/>
          </p:nvCxnSpPr>
          <p:spPr>
            <a:xfrm flipV="1">
              <a:off x="1919927"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CD4D511-3B52-3B6E-2C46-D80C9D9741BA}"/>
              </a:ext>
            </a:extLst>
          </p:cNvPr>
          <p:cNvGrpSpPr/>
          <p:nvPr/>
        </p:nvGrpSpPr>
        <p:grpSpPr>
          <a:xfrm>
            <a:off x="2800892" y="2942669"/>
            <a:ext cx="2145366" cy="2104157"/>
            <a:chOff x="576675" y="2942669"/>
            <a:chExt cx="2686504" cy="2104157"/>
          </a:xfrm>
        </p:grpSpPr>
        <p:sp>
          <p:nvSpPr>
            <p:cNvPr id="72" name="Rectangle: Rounded Corners 71">
              <a:extLst>
                <a:ext uri="{FF2B5EF4-FFF2-40B4-BE49-F238E27FC236}">
                  <a16:creationId xmlns:a16="http://schemas.microsoft.com/office/drawing/2014/main" id="{C97B9D37-4D7E-0D98-8564-900BC7D8B0F5}"/>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73" name="Rectangle: Rounded Corners 72">
              <a:extLst>
                <a:ext uri="{FF2B5EF4-FFF2-40B4-BE49-F238E27FC236}">
                  <a16:creationId xmlns:a16="http://schemas.microsoft.com/office/drawing/2014/main" id="{E66519DB-CC6C-697D-C00E-B9847732469F}"/>
                </a:ext>
              </a:extLst>
            </p:cNvPr>
            <p:cNvSpPr>
              <a:spLocks/>
            </p:cNvSpPr>
            <p:nvPr/>
          </p:nvSpPr>
          <p:spPr>
            <a:xfrm>
              <a:off x="576675" y="3130734"/>
              <a:ext cx="2686504"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By allowing teams to build, run, and own their connections securely, this approach reinforces DevOps principles and promotes agility across the enterprise.</a:t>
              </a:r>
            </a:p>
          </p:txBody>
        </p:sp>
        <p:cxnSp>
          <p:nvCxnSpPr>
            <p:cNvPr id="74" name="Straight Connector 73">
              <a:extLst>
                <a:ext uri="{FF2B5EF4-FFF2-40B4-BE49-F238E27FC236}">
                  <a16:creationId xmlns:a16="http://schemas.microsoft.com/office/drawing/2014/main" id="{DEC29EF7-BC41-A674-A770-0B3184CC8C8A}"/>
                </a:ext>
              </a:extLst>
            </p:cNvPr>
            <p:cNvCxnSpPr>
              <a:cxnSpLocks/>
              <a:stCxn id="73" idx="0"/>
            </p:cNvCxnSpPr>
            <p:nvPr/>
          </p:nvCxnSpPr>
          <p:spPr>
            <a:xfrm flipV="1">
              <a:off x="1919927"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2C2BCA78-E7AB-F10A-2570-B8F6FE1C83A9}"/>
              </a:ext>
            </a:extLst>
          </p:cNvPr>
          <p:cNvGrpSpPr/>
          <p:nvPr/>
        </p:nvGrpSpPr>
        <p:grpSpPr>
          <a:xfrm>
            <a:off x="5025110" y="2942669"/>
            <a:ext cx="2145366" cy="2104157"/>
            <a:chOff x="576675" y="2942669"/>
            <a:chExt cx="2686504" cy="2104157"/>
          </a:xfrm>
        </p:grpSpPr>
        <p:sp>
          <p:nvSpPr>
            <p:cNvPr id="69" name="Rectangle: Rounded Corners 68">
              <a:extLst>
                <a:ext uri="{FF2B5EF4-FFF2-40B4-BE49-F238E27FC236}">
                  <a16:creationId xmlns:a16="http://schemas.microsoft.com/office/drawing/2014/main" id="{5BB2CD05-B848-A680-25C1-A648AD8FD528}"/>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70" name="Rectangle: Rounded Corners 69">
              <a:extLst>
                <a:ext uri="{FF2B5EF4-FFF2-40B4-BE49-F238E27FC236}">
                  <a16:creationId xmlns:a16="http://schemas.microsoft.com/office/drawing/2014/main" id="{85709B27-43C5-2B9A-BF7A-4F9E6356A5FB}"/>
                </a:ext>
              </a:extLst>
            </p:cNvPr>
            <p:cNvSpPr>
              <a:spLocks/>
            </p:cNvSpPr>
            <p:nvPr/>
          </p:nvSpPr>
          <p:spPr>
            <a:xfrm>
              <a:off x="576675" y="3130734"/>
              <a:ext cx="2686504"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Automated delivery frameworks ensure consistent, repeatable, and scalable connectivity, while embedding compliance and governance controls into every step.</a:t>
              </a:r>
            </a:p>
          </p:txBody>
        </p:sp>
        <p:cxnSp>
          <p:nvCxnSpPr>
            <p:cNvPr id="71" name="Straight Connector 70">
              <a:extLst>
                <a:ext uri="{FF2B5EF4-FFF2-40B4-BE49-F238E27FC236}">
                  <a16:creationId xmlns:a16="http://schemas.microsoft.com/office/drawing/2014/main" id="{8C66A0B8-6632-A8DC-89F9-E1D0E45EC235}"/>
                </a:ext>
              </a:extLst>
            </p:cNvPr>
            <p:cNvCxnSpPr>
              <a:cxnSpLocks/>
              <a:stCxn id="70" idx="0"/>
            </p:cNvCxnSpPr>
            <p:nvPr/>
          </p:nvCxnSpPr>
          <p:spPr>
            <a:xfrm flipV="1">
              <a:off x="1919927"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067AE91-47B5-6803-F52A-C3224EB509B8}"/>
              </a:ext>
            </a:extLst>
          </p:cNvPr>
          <p:cNvGrpSpPr/>
          <p:nvPr/>
        </p:nvGrpSpPr>
        <p:grpSpPr>
          <a:xfrm>
            <a:off x="7249328" y="2942669"/>
            <a:ext cx="2145366" cy="2104157"/>
            <a:chOff x="576675" y="2942669"/>
            <a:chExt cx="2686504" cy="2104157"/>
          </a:xfrm>
        </p:grpSpPr>
        <p:sp>
          <p:nvSpPr>
            <p:cNvPr id="66" name="Rectangle: Rounded Corners 65">
              <a:extLst>
                <a:ext uri="{FF2B5EF4-FFF2-40B4-BE49-F238E27FC236}">
                  <a16:creationId xmlns:a16="http://schemas.microsoft.com/office/drawing/2014/main" id="{A79EB7BE-E397-9052-AE82-C38910F516DE}"/>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67" name="Rectangle: Rounded Corners 66">
              <a:extLst>
                <a:ext uri="{FF2B5EF4-FFF2-40B4-BE49-F238E27FC236}">
                  <a16:creationId xmlns:a16="http://schemas.microsoft.com/office/drawing/2014/main" id="{7E5A62EE-8EB5-F757-A5D2-6D10C9BD1B86}"/>
                </a:ext>
              </a:extLst>
            </p:cNvPr>
            <p:cNvSpPr>
              <a:spLocks/>
            </p:cNvSpPr>
            <p:nvPr/>
          </p:nvSpPr>
          <p:spPr>
            <a:xfrm>
              <a:off x="576675" y="3130734"/>
              <a:ext cx="2686504"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The strategic shift fosters enterprise-wide efficiency, reducing manual effort and reinforcing a culture of ownership and accountability for secure connectivity.</a:t>
              </a:r>
            </a:p>
          </p:txBody>
        </p:sp>
        <p:cxnSp>
          <p:nvCxnSpPr>
            <p:cNvPr id="68" name="Straight Connector 67">
              <a:extLst>
                <a:ext uri="{FF2B5EF4-FFF2-40B4-BE49-F238E27FC236}">
                  <a16:creationId xmlns:a16="http://schemas.microsoft.com/office/drawing/2014/main" id="{51582B6F-3DD3-0E6C-73AC-AB49AA4A364E}"/>
                </a:ext>
              </a:extLst>
            </p:cNvPr>
            <p:cNvCxnSpPr>
              <a:cxnSpLocks/>
              <a:stCxn id="67" idx="0"/>
            </p:cNvCxnSpPr>
            <p:nvPr/>
          </p:nvCxnSpPr>
          <p:spPr>
            <a:xfrm flipV="1">
              <a:off x="1919927"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26" name="Rectangle: Rounded Corners 25">
            <a:extLst>
              <a:ext uri="{FF2B5EF4-FFF2-40B4-BE49-F238E27FC236}">
                <a16:creationId xmlns:a16="http://schemas.microsoft.com/office/drawing/2014/main" id="{8B516CEA-56AF-B1BF-E4BF-ECEA920686E8}"/>
              </a:ext>
            </a:extLst>
          </p:cNvPr>
          <p:cNvSpPr>
            <a:spLocks/>
          </p:cNvSpPr>
          <p:nvPr/>
        </p:nvSpPr>
        <p:spPr>
          <a:xfrm>
            <a:off x="576675"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Empowering Application Teams</a:t>
            </a:r>
          </a:p>
        </p:txBody>
      </p:sp>
      <p:sp>
        <p:nvSpPr>
          <p:cNvPr id="27" name="Rectangle: Rounded Corners 26">
            <a:extLst>
              <a:ext uri="{FF2B5EF4-FFF2-40B4-BE49-F238E27FC236}">
                <a16:creationId xmlns:a16="http://schemas.microsoft.com/office/drawing/2014/main" id="{AAD338AA-FAC0-876A-6CDA-2FF0AFC05E12}"/>
              </a:ext>
            </a:extLst>
          </p:cNvPr>
          <p:cNvSpPr>
            <a:spLocks/>
          </p:cNvSpPr>
          <p:nvPr/>
        </p:nvSpPr>
        <p:spPr>
          <a:xfrm>
            <a:off x="2800892"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Alignment with </a:t>
            </a:r>
            <a:br>
              <a:rPr kumimoji="0" lang="en-US" sz="1400" b="1" i="0" u="none" strike="noStrike" kern="1200" cap="none" spc="0" normalizeH="0" baseline="0" noProof="0">
                <a:ln>
                  <a:noFill/>
                </a:ln>
                <a:solidFill>
                  <a:prstClr val="white"/>
                </a:solidFill>
                <a:effectLst/>
                <a:uLnTx/>
                <a:uFillTx/>
                <a:latin typeface="CVS Health Sans"/>
                <a:ea typeface="+mn-ea"/>
                <a:cs typeface="+mn-cs"/>
              </a:rPr>
            </a:br>
            <a:r>
              <a:rPr kumimoji="0" lang="en-US" sz="1400" b="1" i="0" u="none" strike="noStrike" kern="1200" cap="none" spc="0" normalizeH="0" baseline="0" noProof="0">
                <a:ln>
                  <a:noFill/>
                </a:ln>
                <a:solidFill>
                  <a:prstClr val="white"/>
                </a:solidFill>
                <a:effectLst/>
                <a:uLnTx/>
                <a:uFillTx/>
                <a:latin typeface="CVS Health Sans"/>
                <a:ea typeface="+mn-ea"/>
                <a:cs typeface="+mn-cs"/>
              </a:rPr>
              <a:t>DevOps</a:t>
            </a:r>
          </a:p>
        </p:txBody>
      </p:sp>
      <p:sp>
        <p:nvSpPr>
          <p:cNvPr id="29" name="Rectangle: Rounded Corners 28">
            <a:extLst>
              <a:ext uri="{FF2B5EF4-FFF2-40B4-BE49-F238E27FC236}">
                <a16:creationId xmlns:a16="http://schemas.microsoft.com/office/drawing/2014/main" id="{025F4052-1F1E-F082-E1EC-2254FB39BB30}"/>
              </a:ext>
            </a:extLst>
          </p:cNvPr>
          <p:cNvSpPr>
            <a:spLocks/>
          </p:cNvSpPr>
          <p:nvPr/>
        </p:nvSpPr>
        <p:spPr>
          <a:xfrm>
            <a:off x="5025110"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Automation and </a:t>
            </a:r>
            <a:br>
              <a:rPr kumimoji="0" lang="en-US" sz="1400" b="1" i="0" u="none" strike="noStrike" kern="1200" cap="none" spc="0" normalizeH="0" baseline="0" noProof="0">
                <a:ln>
                  <a:noFill/>
                </a:ln>
                <a:solidFill>
                  <a:prstClr val="white"/>
                </a:solidFill>
                <a:effectLst/>
                <a:uLnTx/>
                <a:uFillTx/>
                <a:latin typeface="CVS Health Sans"/>
                <a:ea typeface="+mn-ea"/>
                <a:cs typeface="+mn-cs"/>
              </a:rPr>
            </a:br>
            <a:r>
              <a:rPr kumimoji="0" lang="en-US" sz="1400" b="1" i="0" u="none" strike="noStrike" kern="1200" cap="none" spc="0" normalizeH="0" baseline="0" noProof="0">
                <a:ln>
                  <a:noFill/>
                </a:ln>
                <a:solidFill>
                  <a:prstClr val="white"/>
                </a:solidFill>
                <a:effectLst/>
                <a:uLnTx/>
                <a:uFillTx/>
                <a:latin typeface="CVS Health Sans"/>
                <a:ea typeface="+mn-ea"/>
                <a:cs typeface="+mn-cs"/>
              </a:rPr>
              <a:t>Scalability</a:t>
            </a:r>
          </a:p>
        </p:txBody>
      </p:sp>
      <p:sp>
        <p:nvSpPr>
          <p:cNvPr id="32" name="Rectangle: Rounded Corners 31">
            <a:extLst>
              <a:ext uri="{FF2B5EF4-FFF2-40B4-BE49-F238E27FC236}">
                <a16:creationId xmlns:a16="http://schemas.microsoft.com/office/drawing/2014/main" id="{72909C27-3C82-7920-DEA2-33C5170738D9}"/>
              </a:ext>
            </a:extLst>
          </p:cNvPr>
          <p:cNvSpPr>
            <a:spLocks/>
          </p:cNvSpPr>
          <p:nvPr/>
        </p:nvSpPr>
        <p:spPr>
          <a:xfrm>
            <a:off x="7249328"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Operational Efficiency </a:t>
            </a:r>
            <a:br>
              <a:rPr kumimoji="0" lang="en-US" sz="1400" b="1" i="0" u="none" strike="noStrike" kern="1200" cap="none" spc="0" normalizeH="0" baseline="0" noProof="0">
                <a:ln>
                  <a:noFill/>
                </a:ln>
                <a:solidFill>
                  <a:prstClr val="white"/>
                </a:solidFill>
                <a:effectLst/>
                <a:uLnTx/>
                <a:uFillTx/>
                <a:latin typeface="CVS Health Sans"/>
                <a:ea typeface="+mn-ea"/>
                <a:cs typeface="+mn-cs"/>
              </a:rPr>
            </a:br>
            <a:r>
              <a:rPr kumimoji="0" lang="en-US" sz="1400" b="1" i="0" u="none" strike="noStrike" kern="1200" cap="none" spc="0" normalizeH="0" baseline="0" noProof="0">
                <a:ln>
                  <a:noFill/>
                </a:ln>
                <a:solidFill>
                  <a:prstClr val="white"/>
                </a:solidFill>
                <a:effectLst/>
                <a:uLnTx/>
                <a:uFillTx/>
                <a:latin typeface="CVS Health Sans"/>
                <a:ea typeface="+mn-ea"/>
                <a:cs typeface="+mn-cs"/>
              </a:rPr>
              <a:t>and Ownership</a:t>
            </a:r>
          </a:p>
        </p:txBody>
      </p:sp>
      <p:grpSp>
        <p:nvGrpSpPr>
          <p:cNvPr id="43" name="Group 42">
            <a:extLst>
              <a:ext uri="{FF2B5EF4-FFF2-40B4-BE49-F238E27FC236}">
                <a16:creationId xmlns:a16="http://schemas.microsoft.com/office/drawing/2014/main" id="{00CB759B-B8BB-C71E-0168-9F1DEAADDFDC}"/>
              </a:ext>
            </a:extLst>
          </p:cNvPr>
          <p:cNvGrpSpPr/>
          <p:nvPr/>
        </p:nvGrpSpPr>
        <p:grpSpPr>
          <a:xfrm>
            <a:off x="1288415" y="1577280"/>
            <a:ext cx="731520" cy="731520"/>
            <a:chOff x="-877145" y="2196042"/>
            <a:chExt cx="731520" cy="735600"/>
          </a:xfrm>
        </p:grpSpPr>
        <p:sp>
          <p:nvSpPr>
            <p:cNvPr id="44" name="Google Shape;18625;p1449">
              <a:extLst>
                <a:ext uri="{FF2B5EF4-FFF2-40B4-BE49-F238E27FC236}">
                  <a16:creationId xmlns:a16="http://schemas.microsoft.com/office/drawing/2014/main" id="{ADA24B20-E592-6DB6-5E67-AA9D291AB9EE}"/>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5" name="Google Shape;18628;p1449">
              <a:extLst>
                <a:ext uri="{FF2B5EF4-FFF2-40B4-BE49-F238E27FC236}">
                  <a16:creationId xmlns:a16="http://schemas.microsoft.com/office/drawing/2014/main" id="{CFE70085-DA37-7066-8711-29B118B1811C}"/>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6" name="Google Shape;18629;p1449">
              <a:extLst>
                <a:ext uri="{FF2B5EF4-FFF2-40B4-BE49-F238E27FC236}">
                  <a16:creationId xmlns:a16="http://schemas.microsoft.com/office/drawing/2014/main" id="{D9BBF860-6405-4622-46BC-5BB5F9D94597}"/>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59" name="Graphic 58">
            <a:extLst>
              <a:ext uri="{FF2B5EF4-FFF2-40B4-BE49-F238E27FC236}">
                <a16:creationId xmlns:a16="http://schemas.microsoft.com/office/drawing/2014/main" id="{35B4D3BA-DDE2-6AD7-5D37-2B647B0291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0393" y="1762991"/>
            <a:ext cx="287564" cy="360098"/>
          </a:xfrm>
          <a:prstGeom prst="rect">
            <a:avLst/>
          </a:prstGeom>
          <a:effectLst/>
        </p:spPr>
      </p:pic>
      <p:pic>
        <p:nvPicPr>
          <p:cNvPr id="60" name="Graphic 59">
            <a:extLst>
              <a:ext uri="{FF2B5EF4-FFF2-40B4-BE49-F238E27FC236}">
                <a16:creationId xmlns:a16="http://schemas.microsoft.com/office/drawing/2014/main" id="{F7AAAA44-8EF8-45E9-FF08-D1C9D4F40682}"/>
              </a:ext>
            </a:extLst>
          </p:cNvPr>
          <p:cNvPicPr preferRelativeResize="0">
            <a:picLocks/>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15415" y="1757673"/>
            <a:ext cx="316322" cy="371348"/>
          </a:xfrm>
          <a:prstGeom prst="rect">
            <a:avLst/>
          </a:prstGeom>
          <a:effectLst/>
        </p:spPr>
      </p:pic>
      <p:pic>
        <p:nvPicPr>
          <p:cNvPr id="61" name="Graphic 60">
            <a:extLst>
              <a:ext uri="{FF2B5EF4-FFF2-40B4-BE49-F238E27FC236}">
                <a16:creationId xmlns:a16="http://schemas.microsoft.com/office/drawing/2014/main" id="{7D367AE6-A65E-A227-E627-B6517E0491A2}"/>
              </a:ext>
            </a:extLst>
          </p:cNvPr>
          <p:cNvPicPr preferRelativeResize="0">
            <a:picLocks/>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39632" y="1732915"/>
            <a:ext cx="316322" cy="396106"/>
          </a:xfrm>
          <a:prstGeom prst="rect">
            <a:avLst/>
          </a:prstGeom>
          <a:effectLst/>
        </p:spPr>
      </p:pic>
      <p:pic>
        <p:nvPicPr>
          <p:cNvPr id="62" name="Graphic 61">
            <a:extLst>
              <a:ext uri="{FF2B5EF4-FFF2-40B4-BE49-F238E27FC236}">
                <a16:creationId xmlns:a16="http://schemas.microsoft.com/office/drawing/2014/main" id="{6A59497C-FD37-F91C-68B3-775837B7CE21}"/>
              </a:ext>
            </a:extLst>
          </p:cNvPr>
          <p:cNvPicPr preferRelativeResize="0">
            <a:picLocks/>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63850" y="1732915"/>
            <a:ext cx="316322" cy="396106"/>
          </a:xfrm>
          <a:prstGeom prst="rect">
            <a:avLst/>
          </a:prstGeom>
          <a:effectLst/>
        </p:spPr>
      </p:pic>
      <p:grpSp>
        <p:nvGrpSpPr>
          <p:cNvPr id="28" name="Group 27">
            <a:extLst>
              <a:ext uri="{FF2B5EF4-FFF2-40B4-BE49-F238E27FC236}">
                <a16:creationId xmlns:a16="http://schemas.microsoft.com/office/drawing/2014/main" id="{5390481B-05F8-DE5C-224B-1C3A64B0B4C7}"/>
              </a:ext>
            </a:extLst>
          </p:cNvPr>
          <p:cNvGrpSpPr/>
          <p:nvPr/>
        </p:nvGrpSpPr>
        <p:grpSpPr>
          <a:xfrm>
            <a:off x="9473547" y="2942669"/>
            <a:ext cx="2145366" cy="2104157"/>
            <a:chOff x="576675" y="2942669"/>
            <a:chExt cx="2686504" cy="2104157"/>
          </a:xfrm>
        </p:grpSpPr>
        <p:sp>
          <p:nvSpPr>
            <p:cNvPr id="40" name="Rectangle: Rounded Corners 39">
              <a:extLst>
                <a:ext uri="{FF2B5EF4-FFF2-40B4-BE49-F238E27FC236}">
                  <a16:creationId xmlns:a16="http://schemas.microsoft.com/office/drawing/2014/main" id="{457BDE47-741A-D4BF-6554-C23197472C60}"/>
                </a:ext>
              </a:extLst>
            </p:cNvPr>
            <p:cNvSpPr>
              <a:spLocks/>
            </p:cNvSpPr>
            <p:nvPr/>
          </p:nvSpPr>
          <p:spPr>
            <a:xfrm>
              <a:off x="993934" y="3591108"/>
              <a:ext cx="1851987" cy="1455718"/>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41" name="Rectangle: Rounded Corners 40">
              <a:extLst>
                <a:ext uri="{FF2B5EF4-FFF2-40B4-BE49-F238E27FC236}">
                  <a16:creationId xmlns:a16="http://schemas.microsoft.com/office/drawing/2014/main" id="{E5D6BA49-F3DA-7650-67F5-16C76FAB2285}"/>
                </a:ext>
              </a:extLst>
            </p:cNvPr>
            <p:cNvSpPr>
              <a:spLocks/>
            </p:cNvSpPr>
            <p:nvPr/>
          </p:nvSpPr>
          <p:spPr>
            <a:xfrm>
              <a:off x="576675" y="3130734"/>
              <a:ext cx="2686504" cy="1858749"/>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914126" rtl="0" eaLnBrk="1" fontAlgn="auto" latinLnBrk="0" hangingPunct="1">
                <a:lnSpc>
                  <a:spcPct val="100000"/>
                </a:lnSpc>
                <a:spcBef>
                  <a:spcPts val="0"/>
                </a:spcBef>
                <a:spcAft>
                  <a:spcPts val="600"/>
                </a:spcAft>
                <a:buClrTx/>
                <a:buSzTx/>
                <a:buFont typeface="Arial"/>
                <a:buNone/>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Provides a comprehensive view and control of third-party connections, enabling rapid identification and isolation during cyber events to protect CVS from potential threats</a:t>
              </a:r>
              <a:r>
                <a:rPr kumimoji="0" lang="en-US" sz="1400" b="1" i="0" u="none" strike="noStrike" kern="1200" cap="none" spc="0" normalizeH="0" baseline="0" noProof="0">
                  <a:ln>
                    <a:noFill/>
                  </a:ln>
                  <a:solidFill>
                    <a:srgbClr val="0A4B8C"/>
                  </a:solidFill>
                  <a:effectLst/>
                  <a:uLnTx/>
                  <a:uFillTx/>
                  <a:latin typeface="CVS Health Sans"/>
                  <a:ea typeface="+mn-ea"/>
                  <a:cs typeface="+mn-cs"/>
                </a:rPr>
                <a:t>. </a:t>
              </a:r>
              <a:endParaRPr kumimoji="0" lang="en-US" sz="1200" b="0" i="0" u="none" strike="noStrike" kern="1200" cap="none" spc="0" normalizeH="0" baseline="0" noProof="0">
                <a:ln>
                  <a:noFill/>
                </a:ln>
                <a:solidFill>
                  <a:srgbClr val="3F3F3F"/>
                </a:solidFill>
                <a:effectLst/>
                <a:uLnTx/>
                <a:uFillTx/>
                <a:latin typeface="CVS Health Sans"/>
                <a:ea typeface="+mn-ea"/>
                <a:cs typeface="+mn-cs"/>
              </a:endParaRPr>
            </a:p>
          </p:txBody>
        </p:sp>
        <p:cxnSp>
          <p:nvCxnSpPr>
            <p:cNvPr id="42" name="Straight Connector 41">
              <a:extLst>
                <a:ext uri="{FF2B5EF4-FFF2-40B4-BE49-F238E27FC236}">
                  <a16:creationId xmlns:a16="http://schemas.microsoft.com/office/drawing/2014/main" id="{E5FD0969-0898-C71B-C47D-CA35021C8FE4}"/>
                </a:ext>
              </a:extLst>
            </p:cNvPr>
            <p:cNvCxnSpPr>
              <a:cxnSpLocks/>
              <a:stCxn id="41" idx="0"/>
            </p:cNvCxnSpPr>
            <p:nvPr/>
          </p:nvCxnSpPr>
          <p:spPr>
            <a:xfrm flipV="1">
              <a:off x="1919927" y="2942669"/>
              <a:ext cx="0" cy="188065"/>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2A77B5A7-869F-76EB-F780-4C36CC308120}"/>
              </a:ext>
            </a:extLst>
          </p:cNvPr>
          <p:cNvSpPr>
            <a:spLocks/>
          </p:cNvSpPr>
          <p:nvPr/>
        </p:nvSpPr>
        <p:spPr>
          <a:xfrm>
            <a:off x="9473547" y="2218047"/>
            <a:ext cx="2145366" cy="724622"/>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45708" rIns="91440" bIns="45708"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Centralized Visibility and Management</a:t>
            </a:r>
          </a:p>
        </p:txBody>
      </p:sp>
      <p:grpSp>
        <p:nvGrpSpPr>
          <p:cNvPr id="31" name="Group 30">
            <a:extLst>
              <a:ext uri="{FF2B5EF4-FFF2-40B4-BE49-F238E27FC236}">
                <a16:creationId xmlns:a16="http://schemas.microsoft.com/office/drawing/2014/main" id="{88300270-D57A-AA88-A5CC-DDF909DD550C}"/>
              </a:ext>
            </a:extLst>
          </p:cNvPr>
          <p:cNvGrpSpPr/>
          <p:nvPr/>
        </p:nvGrpSpPr>
        <p:grpSpPr>
          <a:xfrm>
            <a:off x="10223040" y="1524001"/>
            <a:ext cx="646380" cy="813934"/>
            <a:chOff x="-877145" y="2196042"/>
            <a:chExt cx="731520" cy="735600"/>
          </a:xfrm>
        </p:grpSpPr>
        <p:sp>
          <p:nvSpPr>
            <p:cNvPr id="37" name="Google Shape;18625;p1449">
              <a:extLst>
                <a:ext uri="{FF2B5EF4-FFF2-40B4-BE49-F238E27FC236}">
                  <a16:creationId xmlns:a16="http://schemas.microsoft.com/office/drawing/2014/main" id="{8060E933-C693-3193-74BF-771B05D28C09}"/>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38" name="Google Shape;18628;p1449">
              <a:extLst>
                <a:ext uri="{FF2B5EF4-FFF2-40B4-BE49-F238E27FC236}">
                  <a16:creationId xmlns:a16="http://schemas.microsoft.com/office/drawing/2014/main" id="{332E908C-9C7A-952C-78EF-4B754C46FA1A}"/>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39" name="Google Shape;18629;p1449">
              <a:extLst>
                <a:ext uri="{FF2B5EF4-FFF2-40B4-BE49-F238E27FC236}">
                  <a16:creationId xmlns:a16="http://schemas.microsoft.com/office/drawing/2014/main" id="{36D5BBCA-39B5-1AF1-0055-021B1134C825}"/>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34" name="Graphic 33">
            <a:extLst>
              <a:ext uri="{FF2B5EF4-FFF2-40B4-BE49-F238E27FC236}">
                <a16:creationId xmlns:a16="http://schemas.microsoft.com/office/drawing/2014/main" id="{5CE2B2E6-DF11-F8B3-5639-3FEFA95473BE}"/>
              </a:ext>
            </a:extLst>
          </p:cNvPr>
          <p:cNvPicPr preferRelativeResize="0">
            <a:picLocks/>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88069" y="1732915"/>
            <a:ext cx="316322" cy="396106"/>
          </a:xfrm>
          <a:prstGeom prst="rect">
            <a:avLst/>
          </a:prstGeom>
          <a:effectLst/>
        </p:spPr>
      </p:pic>
      <p:grpSp>
        <p:nvGrpSpPr>
          <p:cNvPr id="83" name="Group 82">
            <a:extLst>
              <a:ext uri="{FF2B5EF4-FFF2-40B4-BE49-F238E27FC236}">
                <a16:creationId xmlns:a16="http://schemas.microsoft.com/office/drawing/2014/main" id="{72D6FD54-B183-F64C-B993-40B6520349CF}"/>
              </a:ext>
            </a:extLst>
          </p:cNvPr>
          <p:cNvGrpSpPr/>
          <p:nvPr/>
        </p:nvGrpSpPr>
        <p:grpSpPr>
          <a:xfrm>
            <a:off x="5753390" y="1534471"/>
            <a:ext cx="731520" cy="731520"/>
            <a:chOff x="-877145" y="2196042"/>
            <a:chExt cx="731520" cy="735600"/>
          </a:xfrm>
        </p:grpSpPr>
        <p:sp>
          <p:nvSpPr>
            <p:cNvPr id="84" name="Google Shape;18625;p1449">
              <a:extLst>
                <a:ext uri="{FF2B5EF4-FFF2-40B4-BE49-F238E27FC236}">
                  <a16:creationId xmlns:a16="http://schemas.microsoft.com/office/drawing/2014/main" id="{8B6B3BB8-4F83-8C35-1CF6-9EF23DC47B46}"/>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5" name="Google Shape;18628;p1449">
              <a:extLst>
                <a:ext uri="{FF2B5EF4-FFF2-40B4-BE49-F238E27FC236}">
                  <a16:creationId xmlns:a16="http://schemas.microsoft.com/office/drawing/2014/main" id="{4B44E64F-CC58-B4AD-2202-503936B4FC71}"/>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86" name="Google Shape;18629;p1449">
              <a:extLst>
                <a:ext uri="{FF2B5EF4-FFF2-40B4-BE49-F238E27FC236}">
                  <a16:creationId xmlns:a16="http://schemas.microsoft.com/office/drawing/2014/main" id="{E77CA1F7-7CB5-32F1-02DD-AE93FD076418}"/>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821753464"/>
      </p:ext>
    </p:extLst>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Title 4">
            <a:extLst>
              <a:ext uri="{FF2B5EF4-FFF2-40B4-BE49-F238E27FC236}">
                <a16:creationId xmlns:a16="http://schemas.microsoft.com/office/drawing/2014/main" id="{B224E77D-56B9-71AF-10A4-9CAE0EFFACD8}"/>
              </a:ext>
            </a:extLst>
          </p:cNvPr>
          <p:cNvSpPr>
            <a:spLocks noGrp="1"/>
          </p:cNvSpPr>
          <p:nvPr>
            <p:ph type="title"/>
          </p:nvPr>
        </p:nvSpPr>
        <p:spPr>
          <a:xfrm>
            <a:off x="566927" y="686514"/>
            <a:ext cx="11311037" cy="360099"/>
          </a:xfrm>
        </p:spPr>
        <p:txBody>
          <a:bodyPr vert="horz" wrap="square" lIns="0" tIns="0" rIns="0" bIns="0" rtlCol="0" anchor="t" anchorCtr="0">
            <a:spAutoFit/>
          </a:bodyPr>
          <a:lstStyle/>
          <a:p>
            <a:r>
              <a:rPr lang="en-GB" b="1">
                <a:latin typeface="+mj-lt"/>
              </a:rPr>
              <a:t>Expected Outcomes</a:t>
            </a:r>
            <a:endParaRPr lang="en-GB" sz="1200">
              <a:latin typeface="+mj-lt"/>
            </a:endParaRPr>
          </a:p>
        </p:txBody>
      </p:sp>
      <p:sp>
        <p:nvSpPr>
          <p:cNvPr id="3" name="Rectangle 2">
            <a:extLst>
              <a:ext uri="{FF2B5EF4-FFF2-40B4-BE49-F238E27FC236}">
                <a16:creationId xmlns:a16="http://schemas.microsoft.com/office/drawing/2014/main" id="{17201C70-939A-BFCE-6251-EE364828C831}"/>
              </a:ext>
            </a:extLst>
          </p:cNvPr>
          <p:cNvSpPr/>
          <p:nvPr/>
        </p:nvSpPr>
        <p:spPr bwMode="gray">
          <a:xfrm>
            <a:off x="557929" y="94700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Detailing the high-level overview of the vision for driving the transition of 3PLZ. </a:t>
            </a:r>
          </a:p>
        </p:txBody>
      </p:sp>
      <p:sp>
        <p:nvSpPr>
          <p:cNvPr id="4" name="Rectangle: Rounded Corners 3">
            <a:extLst>
              <a:ext uri="{FF2B5EF4-FFF2-40B4-BE49-F238E27FC236}">
                <a16:creationId xmlns:a16="http://schemas.microsoft.com/office/drawing/2014/main" id="{643B2DAA-9BEF-2DFD-8EAC-FE047B9BD665}"/>
              </a:ext>
            </a:extLst>
          </p:cNvPr>
          <p:cNvSpPr>
            <a:spLocks/>
          </p:cNvSpPr>
          <p:nvPr/>
        </p:nvSpPr>
        <p:spPr>
          <a:xfrm>
            <a:off x="1164493" y="2665588"/>
            <a:ext cx="2564684" cy="1068897"/>
          </a:xfrm>
          <a:prstGeom prst="roundRect">
            <a:avLst>
              <a:gd name="adj" fmla="val 10132"/>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4249"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Virtual and Secure Tenant Architecture</a:t>
            </a:r>
          </a:p>
        </p:txBody>
      </p:sp>
      <p:grpSp>
        <p:nvGrpSpPr>
          <p:cNvPr id="5" name="Group 4">
            <a:extLst>
              <a:ext uri="{FF2B5EF4-FFF2-40B4-BE49-F238E27FC236}">
                <a16:creationId xmlns:a16="http://schemas.microsoft.com/office/drawing/2014/main" id="{CE0B09CA-A063-147E-71A6-05275771666C}"/>
              </a:ext>
            </a:extLst>
          </p:cNvPr>
          <p:cNvGrpSpPr/>
          <p:nvPr/>
        </p:nvGrpSpPr>
        <p:grpSpPr>
          <a:xfrm>
            <a:off x="3968083" y="2666301"/>
            <a:ext cx="7653389" cy="1068897"/>
            <a:chOff x="3968083" y="2666301"/>
            <a:chExt cx="7653389" cy="1068897"/>
          </a:xfrm>
        </p:grpSpPr>
        <p:sp>
          <p:nvSpPr>
            <p:cNvPr id="6" name="Rectangle: Rounded Corners 5">
              <a:extLst>
                <a:ext uri="{FF2B5EF4-FFF2-40B4-BE49-F238E27FC236}">
                  <a16:creationId xmlns:a16="http://schemas.microsoft.com/office/drawing/2014/main" id="{E4EA01AD-7515-3932-974F-04D36F3B0693}"/>
                </a:ext>
              </a:extLst>
            </p:cNvPr>
            <p:cNvSpPr>
              <a:spLocks/>
            </p:cNvSpPr>
            <p:nvPr/>
          </p:nvSpPr>
          <p:spPr>
            <a:xfrm>
              <a:off x="10515889" y="2823696"/>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7" name="Rectangle: Rounded Corners 6">
              <a:extLst>
                <a:ext uri="{FF2B5EF4-FFF2-40B4-BE49-F238E27FC236}">
                  <a16:creationId xmlns:a16="http://schemas.microsoft.com/office/drawing/2014/main" id="{304F6A73-CE5A-4C26-7363-7F10215FFC33}"/>
                </a:ext>
              </a:extLst>
            </p:cNvPr>
            <p:cNvSpPr>
              <a:spLocks/>
            </p:cNvSpPr>
            <p:nvPr/>
          </p:nvSpPr>
          <p:spPr>
            <a:xfrm>
              <a:off x="3968083" y="26663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Operates with split-brain proxy model for separate routing domains. </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Aligns with SOC 2, ISO 27001, and NIST standards for compliance.</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Protects enterprise applications from external access.</a:t>
              </a:r>
            </a:p>
          </p:txBody>
        </p:sp>
      </p:grpSp>
      <p:cxnSp>
        <p:nvCxnSpPr>
          <p:cNvPr id="8" name="Straight Connector 7">
            <a:extLst>
              <a:ext uri="{FF2B5EF4-FFF2-40B4-BE49-F238E27FC236}">
                <a16:creationId xmlns:a16="http://schemas.microsoft.com/office/drawing/2014/main" id="{7771E66E-8338-6FD5-CD7A-5288542BCA16}"/>
              </a:ext>
            </a:extLst>
          </p:cNvPr>
          <p:cNvCxnSpPr>
            <a:cxnSpLocks/>
          </p:cNvCxnSpPr>
          <p:nvPr/>
        </p:nvCxnSpPr>
        <p:spPr>
          <a:xfrm flipH="1">
            <a:off x="3730559" y="3200036"/>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99801081-3759-E5D6-6324-B0CF415397E3}"/>
              </a:ext>
            </a:extLst>
          </p:cNvPr>
          <p:cNvSpPr>
            <a:spLocks/>
          </p:cNvSpPr>
          <p:nvPr/>
        </p:nvSpPr>
        <p:spPr>
          <a:xfrm>
            <a:off x="1164493" y="3807175"/>
            <a:ext cx="2577567" cy="1068897"/>
          </a:xfrm>
          <a:prstGeom prst="roundRect">
            <a:avLst>
              <a:gd name="adj" fmla="val 10132"/>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4249"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Granular Access Control</a:t>
            </a:r>
          </a:p>
        </p:txBody>
      </p:sp>
      <p:grpSp>
        <p:nvGrpSpPr>
          <p:cNvPr id="10" name="Group 9">
            <a:extLst>
              <a:ext uri="{FF2B5EF4-FFF2-40B4-BE49-F238E27FC236}">
                <a16:creationId xmlns:a16="http://schemas.microsoft.com/office/drawing/2014/main" id="{42F12CB1-F115-C138-B6BE-6D20CEC491C9}"/>
              </a:ext>
            </a:extLst>
          </p:cNvPr>
          <p:cNvGrpSpPr/>
          <p:nvPr/>
        </p:nvGrpSpPr>
        <p:grpSpPr>
          <a:xfrm>
            <a:off x="3968082" y="3808601"/>
            <a:ext cx="7653389" cy="1068897"/>
            <a:chOff x="3968082" y="3808601"/>
            <a:chExt cx="7653389" cy="1068897"/>
          </a:xfrm>
        </p:grpSpPr>
        <p:sp>
          <p:nvSpPr>
            <p:cNvPr id="11" name="Rectangle: Rounded Corners 10">
              <a:extLst>
                <a:ext uri="{FF2B5EF4-FFF2-40B4-BE49-F238E27FC236}">
                  <a16:creationId xmlns:a16="http://schemas.microsoft.com/office/drawing/2014/main" id="{67799847-B3D3-EBFB-6EFE-0B087C1FE234}"/>
                </a:ext>
              </a:extLst>
            </p:cNvPr>
            <p:cNvSpPr>
              <a:spLocks/>
            </p:cNvSpPr>
            <p:nvPr/>
          </p:nvSpPr>
          <p:spPr>
            <a:xfrm>
              <a:off x="10515888" y="3965281"/>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2" name="Rectangle: Rounded Corners 11">
              <a:extLst>
                <a:ext uri="{FF2B5EF4-FFF2-40B4-BE49-F238E27FC236}">
                  <a16:creationId xmlns:a16="http://schemas.microsoft.com/office/drawing/2014/main" id="{378BF2D0-93DD-BDBA-6BDD-3195BBE59E8B}"/>
                </a:ext>
              </a:extLst>
            </p:cNvPr>
            <p:cNvSpPr>
              <a:spLocks/>
            </p:cNvSpPr>
            <p:nvPr/>
          </p:nvSpPr>
          <p:spPr>
            <a:xfrm>
              <a:off x="3968082" y="3808601"/>
              <a:ext cx="7588270"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ctr"/>
            <a:lstStyle/>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Service-specific proxies enforce least privilege and segmentation.</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Identity-aware controls ensure context-driven access decisions.</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Delivers auditable, fine-grained access per-partner.</a:t>
              </a:r>
            </a:p>
          </p:txBody>
        </p:sp>
      </p:grpSp>
      <p:cxnSp>
        <p:nvCxnSpPr>
          <p:cNvPr id="13" name="Straight Connector 12">
            <a:extLst>
              <a:ext uri="{FF2B5EF4-FFF2-40B4-BE49-F238E27FC236}">
                <a16:creationId xmlns:a16="http://schemas.microsoft.com/office/drawing/2014/main" id="{4E1DF46C-D98C-3E09-7D01-34FF779CC861}"/>
              </a:ext>
            </a:extLst>
          </p:cNvPr>
          <p:cNvCxnSpPr>
            <a:cxnSpLocks/>
          </p:cNvCxnSpPr>
          <p:nvPr/>
        </p:nvCxnSpPr>
        <p:spPr>
          <a:xfrm flipH="1">
            <a:off x="3730559" y="4341623"/>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EDF2E4FE-98D3-E114-BE00-3F7BC19E9D99}"/>
              </a:ext>
            </a:extLst>
          </p:cNvPr>
          <p:cNvSpPr>
            <a:spLocks/>
          </p:cNvSpPr>
          <p:nvPr/>
        </p:nvSpPr>
        <p:spPr>
          <a:xfrm>
            <a:off x="1160464" y="4948507"/>
            <a:ext cx="2575083" cy="1068899"/>
          </a:xfrm>
          <a:prstGeom prst="roundRect">
            <a:avLst>
              <a:gd name="adj" fmla="val 12508"/>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4249"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Repeatable, Compliant Connectivity</a:t>
            </a:r>
          </a:p>
        </p:txBody>
      </p:sp>
      <p:grpSp>
        <p:nvGrpSpPr>
          <p:cNvPr id="15" name="Group 14">
            <a:extLst>
              <a:ext uri="{FF2B5EF4-FFF2-40B4-BE49-F238E27FC236}">
                <a16:creationId xmlns:a16="http://schemas.microsoft.com/office/drawing/2014/main" id="{2CE0E292-72F8-88ED-F7DF-19BBBFB62996}"/>
              </a:ext>
            </a:extLst>
          </p:cNvPr>
          <p:cNvGrpSpPr/>
          <p:nvPr/>
        </p:nvGrpSpPr>
        <p:grpSpPr>
          <a:xfrm>
            <a:off x="3974454" y="4950901"/>
            <a:ext cx="7639201" cy="1069200"/>
            <a:chOff x="3974453" y="4950902"/>
            <a:chExt cx="7640648" cy="1068899"/>
          </a:xfrm>
        </p:grpSpPr>
        <p:sp>
          <p:nvSpPr>
            <p:cNvPr id="16" name="Rectangle: Rounded Corners 15">
              <a:extLst>
                <a:ext uri="{FF2B5EF4-FFF2-40B4-BE49-F238E27FC236}">
                  <a16:creationId xmlns:a16="http://schemas.microsoft.com/office/drawing/2014/main" id="{53BCC2A2-52E6-F011-158B-A024205FCE11}"/>
                </a:ext>
              </a:extLst>
            </p:cNvPr>
            <p:cNvSpPr>
              <a:spLocks/>
            </p:cNvSpPr>
            <p:nvPr/>
          </p:nvSpPr>
          <p:spPr>
            <a:xfrm>
              <a:off x="10509518" y="5106614"/>
              <a:ext cx="1105583" cy="752685"/>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7" name="Rectangle: Rounded Corners 16">
              <a:extLst>
                <a:ext uri="{FF2B5EF4-FFF2-40B4-BE49-F238E27FC236}">
                  <a16:creationId xmlns:a16="http://schemas.microsoft.com/office/drawing/2014/main" id="{CAA2A0BE-D006-5333-086E-EB8B56117A6A}"/>
                </a:ext>
              </a:extLst>
            </p:cNvPr>
            <p:cNvSpPr>
              <a:spLocks/>
            </p:cNvSpPr>
            <p:nvPr/>
          </p:nvSpPr>
          <p:spPr>
            <a:xfrm>
              <a:off x="3974453" y="4950902"/>
              <a:ext cx="7588270" cy="1068899"/>
            </a:xfrm>
            <a:prstGeom prst="roundRect">
              <a:avLst>
                <a:gd name="adj" fmla="val 17791"/>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182832" rIns="90000" bIns="182832" rtlCol="0" anchor="ctr"/>
            <a:lstStyle/>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Streamlines onboarding with intuitive self-service portal.</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Reduces manual effort while accelerating time-to-market.</a:t>
              </a:r>
            </a:p>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Maintains strict compliance with industry security standards through automation.</a:t>
              </a:r>
            </a:p>
          </p:txBody>
        </p:sp>
      </p:grpSp>
      <p:cxnSp>
        <p:nvCxnSpPr>
          <p:cNvPr id="18" name="Straight Connector 17">
            <a:extLst>
              <a:ext uri="{FF2B5EF4-FFF2-40B4-BE49-F238E27FC236}">
                <a16:creationId xmlns:a16="http://schemas.microsoft.com/office/drawing/2014/main" id="{92C84E1D-7BB5-5DEE-223E-9D16755B763C}"/>
              </a:ext>
            </a:extLst>
          </p:cNvPr>
          <p:cNvCxnSpPr>
            <a:cxnSpLocks/>
          </p:cNvCxnSpPr>
          <p:nvPr/>
        </p:nvCxnSpPr>
        <p:spPr>
          <a:xfrm flipH="1">
            <a:off x="3726530" y="5482956"/>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91CA7B38-3B06-5B7B-09A6-F370A083D5DB}"/>
              </a:ext>
            </a:extLst>
          </p:cNvPr>
          <p:cNvGrpSpPr/>
          <p:nvPr/>
        </p:nvGrpSpPr>
        <p:grpSpPr>
          <a:xfrm>
            <a:off x="3968247" y="1524001"/>
            <a:ext cx="7653392" cy="1068897"/>
            <a:chOff x="3968247" y="1524001"/>
            <a:chExt cx="7653392" cy="1068897"/>
          </a:xfrm>
        </p:grpSpPr>
        <p:sp>
          <p:nvSpPr>
            <p:cNvPr id="20" name="Rectangle: Rounded Corners 19">
              <a:extLst>
                <a:ext uri="{FF2B5EF4-FFF2-40B4-BE49-F238E27FC236}">
                  <a16:creationId xmlns:a16="http://schemas.microsoft.com/office/drawing/2014/main" id="{133A0019-D090-7D54-2C89-CE306E1CB700}"/>
                </a:ext>
              </a:extLst>
            </p:cNvPr>
            <p:cNvSpPr>
              <a:spLocks/>
            </p:cNvSpPr>
            <p:nvPr/>
          </p:nvSpPr>
          <p:spPr>
            <a:xfrm>
              <a:off x="10516056" y="1682109"/>
              <a:ext cx="1105583" cy="752684"/>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 name="Rectangle: Rounded Corners 20">
              <a:extLst>
                <a:ext uri="{FF2B5EF4-FFF2-40B4-BE49-F238E27FC236}">
                  <a16:creationId xmlns:a16="http://schemas.microsoft.com/office/drawing/2014/main" id="{4E27505E-91CE-BACA-5815-5B4E36D50E56}"/>
                </a:ext>
              </a:extLst>
            </p:cNvPr>
            <p:cNvSpPr>
              <a:spLocks/>
            </p:cNvSpPr>
            <p:nvPr/>
          </p:nvSpPr>
          <p:spPr>
            <a:xfrm>
              <a:off x="3968247" y="1524001"/>
              <a:ext cx="7588274" cy="1068897"/>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Delivers secure VPN connectivity supporting platforms like Cisco and Palo Alto.</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Validated configurations ensure quick deployment with minimal data requirements.</a:t>
              </a:r>
            </a:p>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F3F3F"/>
                  </a:solidFill>
                  <a:effectLst/>
                  <a:uLnTx/>
                  <a:uFillTx/>
                  <a:latin typeface="CVS Health Sans"/>
                  <a:ea typeface="+mn-ea"/>
                  <a:cs typeface="+mn-cs"/>
                </a:rPr>
                <a:t>Supports peer-to-peer routing for isolated communication.</a:t>
              </a:r>
            </a:p>
          </p:txBody>
        </p:sp>
      </p:grpSp>
      <p:sp>
        <p:nvSpPr>
          <p:cNvPr id="22" name="Rectangle: Rounded Corners 21">
            <a:extLst>
              <a:ext uri="{FF2B5EF4-FFF2-40B4-BE49-F238E27FC236}">
                <a16:creationId xmlns:a16="http://schemas.microsoft.com/office/drawing/2014/main" id="{366A724B-1C08-73CE-B719-D12BAFCC3F59}"/>
              </a:ext>
            </a:extLst>
          </p:cNvPr>
          <p:cNvSpPr>
            <a:spLocks/>
          </p:cNvSpPr>
          <p:nvPr/>
        </p:nvSpPr>
        <p:spPr>
          <a:xfrm>
            <a:off x="1164324" y="1524000"/>
            <a:ext cx="2577600" cy="1069200"/>
          </a:xfrm>
          <a:prstGeom prst="roundRect">
            <a:avLst>
              <a:gd name="adj" fmla="val 11320"/>
            </a:avLst>
          </a:prstGeom>
          <a:gradFill flip="none" rotWithShape="1">
            <a:gsLst>
              <a:gs pos="0">
                <a:srgbClr val="0A4B8C"/>
              </a:gs>
              <a:gs pos="100000">
                <a:srgbClr val="0B315E"/>
              </a:gs>
            </a:gsLst>
            <a:path path="circle">
              <a:fillToRect r="100000" b="100000"/>
            </a:path>
            <a:tileRect l="-100000" t="-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1" i="0" u="none" strike="noStrike" kern="1200" cap="none" spc="0" normalizeH="0" baseline="0" noProof="0">
                <a:ln>
                  <a:noFill/>
                </a:ln>
                <a:solidFill>
                  <a:prstClr val="white"/>
                </a:solidFill>
                <a:effectLst/>
                <a:uLnTx/>
                <a:uFillTx/>
                <a:latin typeface="CVS Health Sans"/>
                <a:ea typeface="+mn-ea"/>
                <a:cs typeface="+mn-cs"/>
              </a:rPr>
              <a:t>Standardized IPSec Connectivity</a:t>
            </a:r>
          </a:p>
        </p:txBody>
      </p:sp>
      <p:cxnSp>
        <p:nvCxnSpPr>
          <p:cNvPr id="23" name="Straight Connector 22">
            <a:extLst>
              <a:ext uri="{FF2B5EF4-FFF2-40B4-BE49-F238E27FC236}">
                <a16:creationId xmlns:a16="http://schemas.microsoft.com/office/drawing/2014/main" id="{441F066B-2762-FA5E-84C6-61D299EC8F1C}"/>
              </a:ext>
            </a:extLst>
          </p:cNvPr>
          <p:cNvCxnSpPr>
            <a:cxnSpLocks/>
          </p:cNvCxnSpPr>
          <p:nvPr/>
        </p:nvCxnSpPr>
        <p:spPr>
          <a:xfrm flipH="1">
            <a:off x="3730391" y="2058449"/>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F54F9E9-DD45-FCDD-D8C1-0E67D7BA3378}"/>
              </a:ext>
            </a:extLst>
          </p:cNvPr>
          <p:cNvCxnSpPr>
            <a:cxnSpLocks/>
          </p:cNvCxnSpPr>
          <p:nvPr/>
        </p:nvCxnSpPr>
        <p:spPr>
          <a:xfrm flipH="1">
            <a:off x="3730391" y="2058449"/>
            <a:ext cx="237961" cy="0"/>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7DF56BC-FB4C-7960-E167-8846CE94FF8B}"/>
              </a:ext>
            </a:extLst>
          </p:cNvPr>
          <p:cNvGrpSpPr/>
          <p:nvPr/>
        </p:nvGrpSpPr>
        <p:grpSpPr>
          <a:xfrm>
            <a:off x="516848" y="1651482"/>
            <a:ext cx="809420" cy="813934"/>
            <a:chOff x="-877145" y="2196042"/>
            <a:chExt cx="731520" cy="735600"/>
          </a:xfrm>
        </p:grpSpPr>
        <p:sp>
          <p:nvSpPr>
            <p:cNvPr id="26" name="Google Shape;18625;p1449">
              <a:extLst>
                <a:ext uri="{FF2B5EF4-FFF2-40B4-BE49-F238E27FC236}">
                  <a16:creationId xmlns:a16="http://schemas.microsoft.com/office/drawing/2014/main" id="{1A1C93D4-6B07-D7E7-E8EA-DAF2C5C5D165}"/>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7" name="Google Shape;18628;p1449">
              <a:extLst>
                <a:ext uri="{FF2B5EF4-FFF2-40B4-BE49-F238E27FC236}">
                  <a16:creationId xmlns:a16="http://schemas.microsoft.com/office/drawing/2014/main" id="{D10321C1-5B55-5FF6-17FD-08138084F48A}"/>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8" name="Google Shape;18629;p1449">
              <a:extLst>
                <a:ext uri="{FF2B5EF4-FFF2-40B4-BE49-F238E27FC236}">
                  <a16:creationId xmlns:a16="http://schemas.microsoft.com/office/drawing/2014/main" id="{AAD76F00-0C32-8D1E-B21E-52B0D2B419A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29" name="Graphic 3">
            <a:extLst>
              <a:ext uri="{FF2B5EF4-FFF2-40B4-BE49-F238E27FC236}">
                <a16:creationId xmlns:a16="http://schemas.microsoft.com/office/drawing/2014/main" id="{B49B22E4-5932-6BD9-3B3F-E79685DF44C6}"/>
              </a:ext>
            </a:extLst>
          </p:cNvPr>
          <p:cNvGrpSpPr/>
          <p:nvPr/>
        </p:nvGrpSpPr>
        <p:grpSpPr>
          <a:xfrm>
            <a:off x="729586" y="1859792"/>
            <a:ext cx="383944" cy="397314"/>
            <a:chOff x="1823847" y="4189008"/>
            <a:chExt cx="579120" cy="599862"/>
          </a:xfrm>
          <a:noFill/>
        </p:grpSpPr>
        <p:grpSp>
          <p:nvGrpSpPr>
            <p:cNvPr id="30" name="Graphic 3">
              <a:extLst>
                <a:ext uri="{FF2B5EF4-FFF2-40B4-BE49-F238E27FC236}">
                  <a16:creationId xmlns:a16="http://schemas.microsoft.com/office/drawing/2014/main" id="{9FE249A2-24F9-BA5F-94D5-531686071231}"/>
                </a:ext>
              </a:extLst>
            </p:cNvPr>
            <p:cNvGrpSpPr/>
            <p:nvPr/>
          </p:nvGrpSpPr>
          <p:grpSpPr>
            <a:xfrm>
              <a:off x="2162810" y="4431276"/>
              <a:ext cx="240157" cy="357594"/>
              <a:chOff x="2162810" y="4431276"/>
              <a:chExt cx="240157" cy="357594"/>
            </a:xfrm>
            <a:noFill/>
          </p:grpSpPr>
          <p:sp>
            <p:nvSpPr>
              <p:cNvPr id="48" name="Freeform: Shape 47">
                <a:extLst>
                  <a:ext uri="{FF2B5EF4-FFF2-40B4-BE49-F238E27FC236}">
                    <a16:creationId xmlns:a16="http://schemas.microsoft.com/office/drawing/2014/main" id="{DB06BF38-8430-7EC7-E50D-6E5778B72278}"/>
                  </a:ext>
                </a:extLst>
              </p:cNvPr>
              <p:cNvSpPr/>
              <p:nvPr/>
            </p:nvSpPr>
            <p:spPr>
              <a:xfrm>
                <a:off x="2162810" y="4693561"/>
                <a:ext cx="158495" cy="95309"/>
              </a:xfrm>
              <a:custGeom>
                <a:avLst/>
                <a:gdLst>
                  <a:gd name="connsiteX0" fmla="*/ 137033 w 158495"/>
                  <a:gd name="connsiteY0" fmla="*/ 95228 h 95309"/>
                  <a:gd name="connsiteX1" fmla="*/ 0 w 158495"/>
                  <a:gd name="connsiteY1" fmla="*/ 78845 h 95309"/>
                  <a:gd name="connsiteX2" fmla="*/ 7620 w 158495"/>
                  <a:gd name="connsiteY2" fmla="*/ 14837 h 95309"/>
                  <a:gd name="connsiteX3" fmla="*/ 26289 w 158495"/>
                  <a:gd name="connsiteY3" fmla="*/ 105 h 95309"/>
                  <a:gd name="connsiteX4" fmla="*/ 158496 w 158495"/>
                  <a:gd name="connsiteY4" fmla="*/ 15980 h 95309"/>
                  <a:gd name="connsiteX5" fmla="*/ 150241 w 158495"/>
                  <a:gd name="connsiteY5" fmla="*/ 84814 h 95309"/>
                  <a:gd name="connsiteX6" fmla="*/ 137033 w 158495"/>
                  <a:gd name="connsiteY6" fmla="*/ 95228 h 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95" h="95309">
                    <a:moveTo>
                      <a:pt x="137033" y="95228"/>
                    </a:moveTo>
                    <a:lnTo>
                      <a:pt x="0" y="78845"/>
                    </a:lnTo>
                    <a:lnTo>
                      <a:pt x="7620" y="14837"/>
                    </a:lnTo>
                    <a:cubicBezTo>
                      <a:pt x="8763" y="5566"/>
                      <a:pt x="17145" y="-911"/>
                      <a:pt x="26289" y="105"/>
                    </a:cubicBezTo>
                    <a:lnTo>
                      <a:pt x="158496" y="15980"/>
                    </a:lnTo>
                    <a:lnTo>
                      <a:pt x="150241" y="84814"/>
                    </a:lnTo>
                    <a:cubicBezTo>
                      <a:pt x="149479" y="91291"/>
                      <a:pt x="143510" y="95990"/>
                      <a:pt x="137033" y="95228"/>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9" name="Freeform: Shape 48">
                <a:extLst>
                  <a:ext uri="{FF2B5EF4-FFF2-40B4-BE49-F238E27FC236}">
                    <a16:creationId xmlns:a16="http://schemas.microsoft.com/office/drawing/2014/main" id="{72276AD9-4CCD-D2F9-ABF3-4E567D86AAE7}"/>
                  </a:ext>
                </a:extLst>
              </p:cNvPr>
              <p:cNvSpPr/>
              <p:nvPr/>
            </p:nvSpPr>
            <p:spPr>
              <a:xfrm>
                <a:off x="2309241" y="4431276"/>
                <a:ext cx="93726" cy="274582"/>
              </a:xfrm>
              <a:custGeom>
                <a:avLst/>
                <a:gdLst>
                  <a:gd name="connsiteX0" fmla="*/ 0 w 93726"/>
                  <a:gd name="connsiteY0" fmla="*/ 274582 h 274582"/>
                  <a:gd name="connsiteX1" fmla="*/ 81407 w 93726"/>
                  <a:gd name="connsiteY1" fmla="*/ 178824 h 274582"/>
                  <a:gd name="connsiteX2" fmla="*/ 93726 w 93726"/>
                  <a:gd name="connsiteY2" fmla="*/ 143391 h 274582"/>
                  <a:gd name="connsiteX3" fmla="*/ 89154 w 93726"/>
                  <a:gd name="connsiteY3" fmla="*/ 12708 h 274582"/>
                  <a:gd name="connsiteX4" fmla="*/ 75565 w 93726"/>
                  <a:gd name="connsiteY4" fmla="*/ 8 h 274582"/>
                  <a:gd name="connsiteX5" fmla="*/ 75565 w 93726"/>
                  <a:gd name="connsiteY5" fmla="*/ 8 h 274582"/>
                  <a:gd name="connsiteX6" fmla="*/ 44323 w 93726"/>
                  <a:gd name="connsiteY6" fmla="*/ 30869 h 274582"/>
                  <a:gd name="connsiteX7" fmla="*/ 41783 w 93726"/>
                  <a:gd name="connsiteY7" fmla="*/ 84336 h 2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26" h="274582">
                    <a:moveTo>
                      <a:pt x="0" y="274582"/>
                    </a:moveTo>
                    <a:lnTo>
                      <a:pt x="81407" y="178824"/>
                    </a:lnTo>
                    <a:cubicBezTo>
                      <a:pt x="92710" y="164600"/>
                      <a:pt x="93472" y="160282"/>
                      <a:pt x="93726" y="143391"/>
                    </a:cubicBezTo>
                    <a:lnTo>
                      <a:pt x="89154" y="12708"/>
                    </a:lnTo>
                    <a:cubicBezTo>
                      <a:pt x="88900" y="5469"/>
                      <a:pt x="82804" y="-246"/>
                      <a:pt x="75565" y="8"/>
                    </a:cubicBezTo>
                    <a:lnTo>
                      <a:pt x="75565" y="8"/>
                    </a:lnTo>
                    <a:cubicBezTo>
                      <a:pt x="58674" y="643"/>
                      <a:pt x="45212" y="13978"/>
                      <a:pt x="44323" y="30869"/>
                    </a:cubicBezTo>
                    <a:lnTo>
                      <a:pt x="41783" y="8433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0" name="Freeform: Shape 49">
                <a:extLst>
                  <a:ext uri="{FF2B5EF4-FFF2-40B4-BE49-F238E27FC236}">
                    <a16:creationId xmlns:a16="http://schemas.microsoft.com/office/drawing/2014/main" id="{1BE4B6F0-9DFC-D1FC-BBB4-51D342748C08}"/>
                  </a:ext>
                </a:extLst>
              </p:cNvPr>
              <p:cNvSpPr/>
              <p:nvPr/>
            </p:nvSpPr>
            <p:spPr>
              <a:xfrm>
                <a:off x="2186018" y="4539159"/>
                <a:ext cx="170299" cy="152474"/>
              </a:xfrm>
              <a:custGeom>
                <a:avLst/>
                <a:gdLst>
                  <a:gd name="connsiteX0" fmla="*/ 110142 w 170299"/>
                  <a:gd name="connsiteY0" fmla="*/ 95832 h 152474"/>
                  <a:gd name="connsiteX1" fmla="*/ 166149 w 170299"/>
                  <a:gd name="connsiteY1" fmla="*/ 30808 h 152474"/>
                  <a:gd name="connsiteX2" fmla="*/ 164879 w 170299"/>
                  <a:gd name="connsiteY2" fmla="*/ 6932 h 152474"/>
                  <a:gd name="connsiteX3" fmla="*/ 164879 w 170299"/>
                  <a:gd name="connsiteY3" fmla="*/ 6932 h 152474"/>
                  <a:gd name="connsiteX4" fmla="*/ 128684 w 170299"/>
                  <a:gd name="connsiteY4" fmla="*/ 7949 h 152474"/>
                  <a:gd name="connsiteX5" fmla="*/ 85250 w 170299"/>
                  <a:gd name="connsiteY5" fmla="*/ 53033 h 152474"/>
                  <a:gd name="connsiteX6" fmla="*/ 20861 w 170299"/>
                  <a:gd name="connsiteY6" fmla="*/ 84783 h 152474"/>
                  <a:gd name="connsiteX7" fmla="*/ 160 w 170299"/>
                  <a:gd name="connsiteY7" fmla="*/ 152475 h 1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99" h="152474">
                    <a:moveTo>
                      <a:pt x="110142" y="95832"/>
                    </a:moveTo>
                    <a:lnTo>
                      <a:pt x="166149" y="30808"/>
                    </a:lnTo>
                    <a:cubicBezTo>
                      <a:pt x="172118" y="23824"/>
                      <a:pt x="171610" y="13282"/>
                      <a:pt x="164879" y="6932"/>
                    </a:cubicBezTo>
                    <a:lnTo>
                      <a:pt x="164879" y="6932"/>
                    </a:lnTo>
                    <a:cubicBezTo>
                      <a:pt x="154592" y="-2719"/>
                      <a:pt x="138463" y="-2212"/>
                      <a:pt x="128684" y="7949"/>
                    </a:cubicBezTo>
                    <a:lnTo>
                      <a:pt x="85250" y="53033"/>
                    </a:lnTo>
                    <a:cubicBezTo>
                      <a:pt x="85250" y="53033"/>
                      <a:pt x="50706" y="49986"/>
                      <a:pt x="20861" y="84783"/>
                    </a:cubicBezTo>
                    <a:cubicBezTo>
                      <a:pt x="1557" y="107517"/>
                      <a:pt x="-729" y="126948"/>
                      <a:pt x="160" y="152475"/>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1" name="Freeform: Shape 50">
                <a:extLst>
                  <a:ext uri="{FF2B5EF4-FFF2-40B4-BE49-F238E27FC236}">
                    <a16:creationId xmlns:a16="http://schemas.microsoft.com/office/drawing/2014/main" id="{E1AEE252-B8F0-ED34-67C3-40D7EDABC377}"/>
                  </a:ext>
                </a:extLst>
              </p:cNvPr>
              <p:cNvSpPr/>
              <p:nvPr/>
            </p:nvSpPr>
            <p:spPr>
              <a:xfrm>
                <a:off x="2277872" y="4743958"/>
                <a:ext cx="5079" cy="5079"/>
              </a:xfrm>
              <a:custGeom>
                <a:avLst/>
                <a:gdLst>
                  <a:gd name="connsiteX0" fmla="*/ 5080 w 5079"/>
                  <a:gd name="connsiteY0" fmla="*/ 2540 h 5079"/>
                  <a:gd name="connsiteX1" fmla="*/ 2540 w 5079"/>
                  <a:gd name="connsiteY1" fmla="*/ 5080 h 5079"/>
                  <a:gd name="connsiteX2" fmla="*/ 0 w 5079"/>
                  <a:gd name="connsiteY2" fmla="*/ 2540 h 5079"/>
                  <a:gd name="connsiteX3" fmla="*/ 2540 w 5079"/>
                  <a:gd name="connsiteY3" fmla="*/ 0 h 5079"/>
                  <a:gd name="connsiteX4" fmla="*/ 5080 w 5079"/>
                  <a:gd name="connsiteY4" fmla="*/ 2540 h 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9" h="5079">
                    <a:moveTo>
                      <a:pt x="5080" y="2540"/>
                    </a:moveTo>
                    <a:cubicBezTo>
                      <a:pt x="5080" y="3943"/>
                      <a:pt x="3943" y="5080"/>
                      <a:pt x="2540" y="5080"/>
                    </a:cubicBezTo>
                    <a:cubicBezTo>
                      <a:pt x="1137" y="5080"/>
                      <a:pt x="0" y="3943"/>
                      <a:pt x="0" y="2540"/>
                    </a:cubicBezTo>
                    <a:cubicBezTo>
                      <a:pt x="0" y="1137"/>
                      <a:pt x="1137" y="0"/>
                      <a:pt x="2540" y="0"/>
                    </a:cubicBezTo>
                    <a:cubicBezTo>
                      <a:pt x="3943" y="0"/>
                      <a:pt x="5080" y="1137"/>
                      <a:pt x="5080" y="2540"/>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31" name="Graphic 3">
              <a:extLst>
                <a:ext uri="{FF2B5EF4-FFF2-40B4-BE49-F238E27FC236}">
                  <a16:creationId xmlns:a16="http://schemas.microsoft.com/office/drawing/2014/main" id="{CA9EE007-0B81-4683-199B-69767C8AC7BD}"/>
                </a:ext>
              </a:extLst>
            </p:cNvPr>
            <p:cNvGrpSpPr/>
            <p:nvPr/>
          </p:nvGrpSpPr>
          <p:grpSpPr>
            <a:xfrm>
              <a:off x="1823847" y="4431276"/>
              <a:ext cx="240283" cy="357594"/>
              <a:chOff x="1823847" y="4431276"/>
              <a:chExt cx="240283" cy="357594"/>
            </a:xfrm>
            <a:noFill/>
          </p:grpSpPr>
          <p:sp>
            <p:nvSpPr>
              <p:cNvPr id="44" name="Freeform: Shape 43">
                <a:extLst>
                  <a:ext uri="{FF2B5EF4-FFF2-40B4-BE49-F238E27FC236}">
                    <a16:creationId xmlns:a16="http://schemas.microsoft.com/office/drawing/2014/main" id="{C6EF61C7-EC77-67B9-D6BC-CA0CB10F29A9}"/>
                  </a:ext>
                </a:extLst>
              </p:cNvPr>
              <p:cNvSpPr/>
              <p:nvPr/>
            </p:nvSpPr>
            <p:spPr>
              <a:xfrm>
                <a:off x="1905635" y="4693561"/>
                <a:ext cx="158495" cy="95309"/>
              </a:xfrm>
              <a:custGeom>
                <a:avLst/>
                <a:gdLst>
                  <a:gd name="connsiteX0" fmla="*/ 21463 w 158495"/>
                  <a:gd name="connsiteY0" fmla="*/ 95228 h 95309"/>
                  <a:gd name="connsiteX1" fmla="*/ 158496 w 158495"/>
                  <a:gd name="connsiteY1" fmla="*/ 78845 h 95309"/>
                  <a:gd name="connsiteX2" fmla="*/ 150876 w 158495"/>
                  <a:gd name="connsiteY2" fmla="*/ 14837 h 95309"/>
                  <a:gd name="connsiteX3" fmla="*/ 132207 w 158495"/>
                  <a:gd name="connsiteY3" fmla="*/ 105 h 95309"/>
                  <a:gd name="connsiteX4" fmla="*/ 0 w 158495"/>
                  <a:gd name="connsiteY4" fmla="*/ 15980 h 95309"/>
                  <a:gd name="connsiteX5" fmla="*/ 8255 w 158495"/>
                  <a:gd name="connsiteY5" fmla="*/ 84814 h 95309"/>
                  <a:gd name="connsiteX6" fmla="*/ 21463 w 158495"/>
                  <a:gd name="connsiteY6" fmla="*/ 95228 h 9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495" h="95309">
                    <a:moveTo>
                      <a:pt x="21463" y="95228"/>
                    </a:moveTo>
                    <a:lnTo>
                      <a:pt x="158496" y="78845"/>
                    </a:lnTo>
                    <a:lnTo>
                      <a:pt x="150876" y="14837"/>
                    </a:lnTo>
                    <a:cubicBezTo>
                      <a:pt x="149733" y="5566"/>
                      <a:pt x="141351" y="-911"/>
                      <a:pt x="132207" y="105"/>
                    </a:cubicBezTo>
                    <a:lnTo>
                      <a:pt x="0" y="15980"/>
                    </a:lnTo>
                    <a:lnTo>
                      <a:pt x="8255" y="84814"/>
                    </a:lnTo>
                    <a:cubicBezTo>
                      <a:pt x="9017" y="91291"/>
                      <a:pt x="14986" y="95990"/>
                      <a:pt x="21463" y="95228"/>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5" name="Freeform: Shape 44">
                <a:extLst>
                  <a:ext uri="{FF2B5EF4-FFF2-40B4-BE49-F238E27FC236}">
                    <a16:creationId xmlns:a16="http://schemas.microsoft.com/office/drawing/2014/main" id="{52054C29-7064-2DBB-2E3B-5D21D22353DC}"/>
                  </a:ext>
                </a:extLst>
              </p:cNvPr>
              <p:cNvSpPr/>
              <p:nvPr/>
            </p:nvSpPr>
            <p:spPr>
              <a:xfrm>
                <a:off x="1823847" y="4431276"/>
                <a:ext cx="93726" cy="274582"/>
              </a:xfrm>
              <a:custGeom>
                <a:avLst/>
                <a:gdLst>
                  <a:gd name="connsiteX0" fmla="*/ 93726 w 93726"/>
                  <a:gd name="connsiteY0" fmla="*/ 274582 h 274582"/>
                  <a:gd name="connsiteX1" fmla="*/ 12319 w 93726"/>
                  <a:gd name="connsiteY1" fmla="*/ 178824 h 274582"/>
                  <a:gd name="connsiteX2" fmla="*/ 0 w 93726"/>
                  <a:gd name="connsiteY2" fmla="*/ 143391 h 274582"/>
                  <a:gd name="connsiteX3" fmla="*/ 4572 w 93726"/>
                  <a:gd name="connsiteY3" fmla="*/ 12708 h 274582"/>
                  <a:gd name="connsiteX4" fmla="*/ 18161 w 93726"/>
                  <a:gd name="connsiteY4" fmla="*/ 8 h 274582"/>
                  <a:gd name="connsiteX5" fmla="*/ 18161 w 93726"/>
                  <a:gd name="connsiteY5" fmla="*/ 8 h 274582"/>
                  <a:gd name="connsiteX6" fmla="*/ 49403 w 93726"/>
                  <a:gd name="connsiteY6" fmla="*/ 30869 h 274582"/>
                  <a:gd name="connsiteX7" fmla="*/ 51943 w 93726"/>
                  <a:gd name="connsiteY7" fmla="*/ 84336 h 27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726" h="274582">
                    <a:moveTo>
                      <a:pt x="93726" y="274582"/>
                    </a:moveTo>
                    <a:lnTo>
                      <a:pt x="12319" y="178824"/>
                    </a:lnTo>
                    <a:cubicBezTo>
                      <a:pt x="1016" y="164600"/>
                      <a:pt x="254" y="160282"/>
                      <a:pt x="0" y="143391"/>
                    </a:cubicBezTo>
                    <a:lnTo>
                      <a:pt x="4572" y="12708"/>
                    </a:lnTo>
                    <a:cubicBezTo>
                      <a:pt x="4826" y="5469"/>
                      <a:pt x="10922" y="-246"/>
                      <a:pt x="18161" y="8"/>
                    </a:cubicBezTo>
                    <a:lnTo>
                      <a:pt x="18161" y="8"/>
                    </a:lnTo>
                    <a:cubicBezTo>
                      <a:pt x="35052" y="643"/>
                      <a:pt x="48514" y="13978"/>
                      <a:pt x="49403" y="30869"/>
                    </a:cubicBezTo>
                    <a:lnTo>
                      <a:pt x="51943" y="8433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6" name="Freeform: Shape 45">
                <a:extLst>
                  <a:ext uri="{FF2B5EF4-FFF2-40B4-BE49-F238E27FC236}">
                    <a16:creationId xmlns:a16="http://schemas.microsoft.com/office/drawing/2014/main" id="{BC31981B-E514-9B2E-13ED-A4F3FFA1FF60}"/>
                  </a:ext>
                </a:extLst>
              </p:cNvPr>
              <p:cNvSpPr/>
              <p:nvPr/>
            </p:nvSpPr>
            <p:spPr>
              <a:xfrm>
                <a:off x="1870496" y="4539159"/>
                <a:ext cx="170299" cy="152474"/>
              </a:xfrm>
              <a:custGeom>
                <a:avLst/>
                <a:gdLst>
                  <a:gd name="connsiteX0" fmla="*/ 60158 w 170299"/>
                  <a:gd name="connsiteY0" fmla="*/ 95832 h 152474"/>
                  <a:gd name="connsiteX1" fmla="*/ 4151 w 170299"/>
                  <a:gd name="connsiteY1" fmla="*/ 30808 h 152474"/>
                  <a:gd name="connsiteX2" fmla="*/ 5421 w 170299"/>
                  <a:gd name="connsiteY2" fmla="*/ 6932 h 152474"/>
                  <a:gd name="connsiteX3" fmla="*/ 5421 w 170299"/>
                  <a:gd name="connsiteY3" fmla="*/ 6932 h 152474"/>
                  <a:gd name="connsiteX4" fmla="*/ 41616 w 170299"/>
                  <a:gd name="connsiteY4" fmla="*/ 7949 h 152474"/>
                  <a:gd name="connsiteX5" fmla="*/ 85050 w 170299"/>
                  <a:gd name="connsiteY5" fmla="*/ 53033 h 152474"/>
                  <a:gd name="connsiteX6" fmla="*/ 149439 w 170299"/>
                  <a:gd name="connsiteY6" fmla="*/ 84783 h 152474"/>
                  <a:gd name="connsiteX7" fmla="*/ 170140 w 170299"/>
                  <a:gd name="connsiteY7" fmla="*/ 152475 h 15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299" h="152474">
                    <a:moveTo>
                      <a:pt x="60158" y="95832"/>
                    </a:moveTo>
                    <a:lnTo>
                      <a:pt x="4151" y="30808"/>
                    </a:lnTo>
                    <a:cubicBezTo>
                      <a:pt x="-1818" y="23824"/>
                      <a:pt x="-1310" y="13282"/>
                      <a:pt x="5421" y="6932"/>
                    </a:cubicBezTo>
                    <a:lnTo>
                      <a:pt x="5421" y="6932"/>
                    </a:lnTo>
                    <a:cubicBezTo>
                      <a:pt x="15708" y="-2719"/>
                      <a:pt x="31837" y="-2212"/>
                      <a:pt x="41616" y="7949"/>
                    </a:cubicBezTo>
                    <a:lnTo>
                      <a:pt x="85050" y="53033"/>
                    </a:lnTo>
                    <a:cubicBezTo>
                      <a:pt x="85050" y="53033"/>
                      <a:pt x="119594" y="49986"/>
                      <a:pt x="149439" y="84783"/>
                    </a:cubicBezTo>
                    <a:cubicBezTo>
                      <a:pt x="168743" y="107517"/>
                      <a:pt x="171029" y="126948"/>
                      <a:pt x="170140" y="152475"/>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7" name="Freeform: Shape 46">
                <a:extLst>
                  <a:ext uri="{FF2B5EF4-FFF2-40B4-BE49-F238E27FC236}">
                    <a16:creationId xmlns:a16="http://schemas.microsoft.com/office/drawing/2014/main" id="{D91656B1-C5F1-83F7-B54D-E207E5837D0D}"/>
                  </a:ext>
                </a:extLst>
              </p:cNvPr>
              <p:cNvSpPr/>
              <p:nvPr/>
            </p:nvSpPr>
            <p:spPr>
              <a:xfrm>
                <a:off x="1943989" y="4743957"/>
                <a:ext cx="5206" cy="5207"/>
              </a:xfrm>
              <a:custGeom>
                <a:avLst/>
                <a:gdLst>
                  <a:gd name="connsiteX0" fmla="*/ 762 w 5206"/>
                  <a:gd name="connsiteY0" fmla="*/ 762 h 5207"/>
                  <a:gd name="connsiteX1" fmla="*/ 762 w 5206"/>
                  <a:gd name="connsiteY1" fmla="*/ 4445 h 5207"/>
                  <a:gd name="connsiteX2" fmla="*/ 4445 w 5206"/>
                  <a:gd name="connsiteY2" fmla="*/ 4445 h 5207"/>
                  <a:gd name="connsiteX3" fmla="*/ 4445 w 5206"/>
                  <a:gd name="connsiteY3" fmla="*/ 762 h 5207"/>
                  <a:gd name="connsiteX4" fmla="*/ 762 w 5206"/>
                  <a:gd name="connsiteY4" fmla="*/ 762 h 5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 h="5207">
                    <a:moveTo>
                      <a:pt x="762" y="762"/>
                    </a:moveTo>
                    <a:cubicBezTo>
                      <a:pt x="-254" y="1778"/>
                      <a:pt x="-254" y="3429"/>
                      <a:pt x="762" y="4445"/>
                    </a:cubicBezTo>
                    <a:cubicBezTo>
                      <a:pt x="1778" y="5461"/>
                      <a:pt x="3429" y="5461"/>
                      <a:pt x="4445" y="4445"/>
                    </a:cubicBezTo>
                    <a:cubicBezTo>
                      <a:pt x="5461" y="3429"/>
                      <a:pt x="5461" y="1778"/>
                      <a:pt x="4445" y="762"/>
                    </a:cubicBezTo>
                    <a:cubicBezTo>
                      <a:pt x="3429" y="-254"/>
                      <a:pt x="1778" y="-254"/>
                      <a:pt x="762" y="762"/>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sp>
          <p:nvSpPr>
            <p:cNvPr id="32" name="Freeform: Shape 31">
              <a:extLst>
                <a:ext uri="{FF2B5EF4-FFF2-40B4-BE49-F238E27FC236}">
                  <a16:creationId xmlns:a16="http://schemas.microsoft.com/office/drawing/2014/main" id="{BFDEDF31-58C2-6619-0F29-0CCD22DA5F54}"/>
                </a:ext>
              </a:extLst>
            </p:cNvPr>
            <p:cNvSpPr/>
            <p:nvPr/>
          </p:nvSpPr>
          <p:spPr>
            <a:xfrm>
              <a:off x="2081021" y="4199382"/>
              <a:ext cx="66294" cy="66294"/>
            </a:xfrm>
            <a:custGeom>
              <a:avLst/>
              <a:gdLst>
                <a:gd name="connsiteX0" fmla="*/ 66294 w 66294"/>
                <a:gd name="connsiteY0" fmla="*/ 33147 h 66294"/>
                <a:gd name="connsiteX1" fmla="*/ 33147 w 66294"/>
                <a:gd name="connsiteY1" fmla="*/ 66294 h 66294"/>
                <a:gd name="connsiteX2" fmla="*/ 0 w 66294"/>
                <a:gd name="connsiteY2" fmla="*/ 33147 h 66294"/>
                <a:gd name="connsiteX3" fmla="*/ 33147 w 66294"/>
                <a:gd name="connsiteY3" fmla="*/ 0 h 66294"/>
                <a:gd name="connsiteX4" fmla="*/ 66294 w 66294"/>
                <a:gd name="connsiteY4" fmla="*/ 33147 h 66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94" h="66294">
                  <a:moveTo>
                    <a:pt x="66294" y="33147"/>
                  </a:moveTo>
                  <a:cubicBezTo>
                    <a:pt x="66294" y="51453"/>
                    <a:pt x="51454" y="66294"/>
                    <a:pt x="33147" y="66294"/>
                  </a:cubicBezTo>
                  <a:cubicBezTo>
                    <a:pt x="14840" y="66294"/>
                    <a:pt x="0" y="51453"/>
                    <a:pt x="0" y="33147"/>
                  </a:cubicBezTo>
                  <a:cubicBezTo>
                    <a:pt x="0" y="14840"/>
                    <a:pt x="14840" y="0"/>
                    <a:pt x="33147" y="0"/>
                  </a:cubicBezTo>
                  <a:cubicBezTo>
                    <a:pt x="51454" y="0"/>
                    <a:pt x="66294" y="14841"/>
                    <a:pt x="66294" y="33147"/>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3" name="Freeform: Shape 32">
              <a:extLst>
                <a:ext uri="{FF2B5EF4-FFF2-40B4-BE49-F238E27FC236}">
                  <a16:creationId xmlns:a16="http://schemas.microsoft.com/office/drawing/2014/main" id="{B745F7FC-D594-F006-C618-D0CD91DEAA08}"/>
                </a:ext>
              </a:extLst>
            </p:cNvPr>
            <p:cNvSpPr/>
            <p:nvPr/>
          </p:nvSpPr>
          <p:spPr>
            <a:xfrm>
              <a:off x="2113914" y="4309236"/>
              <a:ext cx="77724" cy="130683"/>
            </a:xfrm>
            <a:custGeom>
              <a:avLst/>
              <a:gdLst>
                <a:gd name="connsiteX0" fmla="*/ 0 w 77724"/>
                <a:gd name="connsiteY0" fmla="*/ 0 h 130683"/>
                <a:gd name="connsiteX1" fmla="*/ 50927 w 77724"/>
                <a:gd name="connsiteY1" fmla="*/ 5842 h 130683"/>
                <a:gd name="connsiteX2" fmla="*/ 77724 w 77724"/>
                <a:gd name="connsiteY2" fmla="*/ 42799 h 130683"/>
                <a:gd name="connsiteX3" fmla="*/ 75311 w 77724"/>
                <a:gd name="connsiteY3" fmla="*/ 105791 h 130683"/>
                <a:gd name="connsiteX4" fmla="*/ 63373 w 77724"/>
                <a:gd name="connsiteY4" fmla="*/ 130683 h 13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 h="130683">
                  <a:moveTo>
                    <a:pt x="0" y="0"/>
                  </a:moveTo>
                  <a:cubicBezTo>
                    <a:pt x="20828" y="0"/>
                    <a:pt x="39497" y="2540"/>
                    <a:pt x="50927" y="5842"/>
                  </a:cubicBezTo>
                  <a:cubicBezTo>
                    <a:pt x="68707" y="11049"/>
                    <a:pt x="77724" y="25273"/>
                    <a:pt x="77724" y="42799"/>
                  </a:cubicBezTo>
                  <a:cubicBezTo>
                    <a:pt x="77724" y="60325"/>
                    <a:pt x="75311" y="105791"/>
                    <a:pt x="75311" y="105791"/>
                  </a:cubicBezTo>
                  <a:cubicBezTo>
                    <a:pt x="75057" y="112014"/>
                    <a:pt x="74041" y="122809"/>
                    <a:pt x="63373" y="130683"/>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4" name="Freeform: Shape 33">
              <a:extLst>
                <a:ext uri="{FF2B5EF4-FFF2-40B4-BE49-F238E27FC236}">
                  <a16:creationId xmlns:a16="http://schemas.microsoft.com/office/drawing/2014/main" id="{8A80010E-3137-5A12-5779-827F57B93D4D}"/>
                </a:ext>
              </a:extLst>
            </p:cNvPr>
            <p:cNvSpPr/>
            <p:nvPr/>
          </p:nvSpPr>
          <p:spPr>
            <a:xfrm>
              <a:off x="2036191" y="4309236"/>
              <a:ext cx="77723" cy="130683"/>
            </a:xfrm>
            <a:custGeom>
              <a:avLst/>
              <a:gdLst>
                <a:gd name="connsiteX0" fmla="*/ 77724 w 77723"/>
                <a:gd name="connsiteY0" fmla="*/ 0 h 130683"/>
                <a:gd name="connsiteX1" fmla="*/ 26797 w 77723"/>
                <a:gd name="connsiteY1" fmla="*/ 5842 h 130683"/>
                <a:gd name="connsiteX2" fmla="*/ 0 w 77723"/>
                <a:gd name="connsiteY2" fmla="*/ 42799 h 130683"/>
                <a:gd name="connsiteX3" fmla="*/ 2413 w 77723"/>
                <a:gd name="connsiteY3" fmla="*/ 105791 h 130683"/>
                <a:gd name="connsiteX4" fmla="*/ 13589 w 77723"/>
                <a:gd name="connsiteY4" fmla="*/ 130683 h 13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3" h="130683">
                  <a:moveTo>
                    <a:pt x="77724" y="0"/>
                  </a:moveTo>
                  <a:cubicBezTo>
                    <a:pt x="56896" y="0"/>
                    <a:pt x="38227" y="2540"/>
                    <a:pt x="26797" y="5842"/>
                  </a:cubicBezTo>
                  <a:cubicBezTo>
                    <a:pt x="9017" y="11049"/>
                    <a:pt x="0" y="25273"/>
                    <a:pt x="0" y="42799"/>
                  </a:cubicBezTo>
                  <a:cubicBezTo>
                    <a:pt x="0" y="60325"/>
                    <a:pt x="2413" y="105791"/>
                    <a:pt x="2413" y="105791"/>
                  </a:cubicBezTo>
                  <a:cubicBezTo>
                    <a:pt x="2667" y="112014"/>
                    <a:pt x="2413" y="122174"/>
                    <a:pt x="13589" y="130683"/>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5" name="Freeform: Shape 34">
              <a:extLst>
                <a:ext uri="{FF2B5EF4-FFF2-40B4-BE49-F238E27FC236}">
                  <a16:creationId xmlns:a16="http://schemas.microsoft.com/office/drawing/2014/main" id="{6914096C-BB14-5A09-9A16-7C054AC154CB}"/>
                </a:ext>
              </a:extLst>
            </p:cNvPr>
            <p:cNvSpPr/>
            <p:nvPr/>
          </p:nvSpPr>
          <p:spPr>
            <a:xfrm>
              <a:off x="2079370" y="4367529"/>
              <a:ext cx="69977" cy="211454"/>
            </a:xfrm>
            <a:custGeom>
              <a:avLst/>
              <a:gdLst>
                <a:gd name="connsiteX0" fmla="*/ 69977 w 69977"/>
                <a:gd name="connsiteY0" fmla="*/ 127 h 211454"/>
                <a:gd name="connsiteX1" fmla="*/ 65278 w 69977"/>
                <a:gd name="connsiteY1" fmla="*/ 194437 h 211454"/>
                <a:gd name="connsiteX2" fmla="*/ 65278 w 69977"/>
                <a:gd name="connsiteY2" fmla="*/ 198374 h 211454"/>
                <a:gd name="connsiteX3" fmla="*/ 52197 w 69977"/>
                <a:gd name="connsiteY3" fmla="*/ 211455 h 211454"/>
                <a:gd name="connsiteX4" fmla="*/ 15748 w 69977"/>
                <a:gd name="connsiteY4" fmla="*/ 211455 h 211454"/>
                <a:gd name="connsiteX5" fmla="*/ 2667 w 69977"/>
                <a:gd name="connsiteY5" fmla="*/ 198374 h 211454"/>
                <a:gd name="connsiteX6" fmla="*/ 2667 w 69977"/>
                <a:gd name="connsiteY6" fmla="*/ 194183 h 211454"/>
                <a:gd name="connsiteX7" fmla="*/ 0 w 69977"/>
                <a:gd name="connsiteY7"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977" h="211454">
                  <a:moveTo>
                    <a:pt x="69977" y="127"/>
                  </a:moveTo>
                  <a:lnTo>
                    <a:pt x="65278" y="194437"/>
                  </a:lnTo>
                  <a:lnTo>
                    <a:pt x="65278" y="198374"/>
                  </a:lnTo>
                  <a:cubicBezTo>
                    <a:pt x="65278" y="205613"/>
                    <a:pt x="59436" y="211455"/>
                    <a:pt x="52197" y="211455"/>
                  </a:cubicBezTo>
                  <a:lnTo>
                    <a:pt x="15748" y="211455"/>
                  </a:lnTo>
                  <a:cubicBezTo>
                    <a:pt x="8509" y="211455"/>
                    <a:pt x="2667" y="205613"/>
                    <a:pt x="2667" y="198374"/>
                  </a:cubicBezTo>
                  <a:lnTo>
                    <a:pt x="2667" y="194183"/>
                  </a:lnTo>
                  <a:lnTo>
                    <a:pt x="0" y="0"/>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6" name="Freeform: Shape 35">
              <a:extLst>
                <a:ext uri="{FF2B5EF4-FFF2-40B4-BE49-F238E27FC236}">
                  <a16:creationId xmlns:a16="http://schemas.microsoft.com/office/drawing/2014/main" id="{A90805D3-2A9E-9824-55F0-FEAFC91C29E6}"/>
                </a:ext>
              </a:extLst>
            </p:cNvPr>
            <p:cNvSpPr/>
            <p:nvPr/>
          </p:nvSpPr>
          <p:spPr>
            <a:xfrm rot="-1288200">
              <a:off x="2200087" y="4189166"/>
              <a:ext cx="59181" cy="59181"/>
            </a:xfrm>
            <a:custGeom>
              <a:avLst/>
              <a:gdLst>
                <a:gd name="connsiteX0" fmla="*/ 59182 w 59181"/>
                <a:gd name="connsiteY0" fmla="*/ 29591 h 59181"/>
                <a:gd name="connsiteX1" fmla="*/ 29591 w 59181"/>
                <a:gd name="connsiteY1" fmla="*/ 59182 h 59181"/>
                <a:gd name="connsiteX2" fmla="*/ 0 w 59181"/>
                <a:gd name="connsiteY2" fmla="*/ 29591 h 59181"/>
                <a:gd name="connsiteX3" fmla="*/ 29591 w 59181"/>
                <a:gd name="connsiteY3" fmla="*/ 0 h 59181"/>
                <a:gd name="connsiteX4" fmla="*/ 59182 w 59181"/>
                <a:gd name="connsiteY4" fmla="*/ 29591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1" h="59181">
                  <a:moveTo>
                    <a:pt x="59182" y="29591"/>
                  </a:moveTo>
                  <a:cubicBezTo>
                    <a:pt x="59182" y="45934"/>
                    <a:pt x="45934" y="59182"/>
                    <a:pt x="29591" y="59182"/>
                  </a:cubicBezTo>
                  <a:cubicBezTo>
                    <a:pt x="13248" y="59182"/>
                    <a:pt x="0" y="45934"/>
                    <a:pt x="0" y="29591"/>
                  </a:cubicBezTo>
                  <a:cubicBezTo>
                    <a:pt x="0" y="13248"/>
                    <a:pt x="13248" y="0"/>
                    <a:pt x="29591" y="0"/>
                  </a:cubicBezTo>
                  <a:cubicBezTo>
                    <a:pt x="45934" y="0"/>
                    <a:pt x="59182" y="13249"/>
                    <a:pt x="59182" y="29591"/>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7" name="Freeform: Shape 36">
              <a:extLst>
                <a:ext uri="{FF2B5EF4-FFF2-40B4-BE49-F238E27FC236}">
                  <a16:creationId xmlns:a16="http://schemas.microsoft.com/office/drawing/2014/main" id="{F123772B-4E82-76C5-89E1-CBAA9B951360}"/>
                </a:ext>
              </a:extLst>
            </p:cNvPr>
            <p:cNvSpPr/>
            <p:nvPr/>
          </p:nvSpPr>
          <p:spPr>
            <a:xfrm>
              <a:off x="2229739" y="4288154"/>
              <a:ext cx="69850" cy="116585"/>
            </a:xfrm>
            <a:custGeom>
              <a:avLst/>
              <a:gdLst>
                <a:gd name="connsiteX0" fmla="*/ 0 w 69850"/>
                <a:gd name="connsiteY0" fmla="*/ 0 h 116585"/>
                <a:gd name="connsiteX1" fmla="*/ 45847 w 69850"/>
                <a:gd name="connsiteY1" fmla="*/ 5334 h 116585"/>
                <a:gd name="connsiteX2" fmla="*/ 69850 w 69850"/>
                <a:gd name="connsiteY2" fmla="*/ 38354 h 116585"/>
                <a:gd name="connsiteX3" fmla="*/ 67437 w 69850"/>
                <a:gd name="connsiteY3" fmla="*/ 94742 h 116585"/>
                <a:gd name="connsiteX4" fmla="*/ 58420 w 69850"/>
                <a:gd name="connsiteY4" fmla="*/ 116586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 h="116585">
                  <a:moveTo>
                    <a:pt x="0" y="0"/>
                  </a:moveTo>
                  <a:cubicBezTo>
                    <a:pt x="18669" y="0"/>
                    <a:pt x="35560" y="2286"/>
                    <a:pt x="45847" y="5334"/>
                  </a:cubicBezTo>
                  <a:cubicBezTo>
                    <a:pt x="61722" y="9906"/>
                    <a:pt x="69850" y="22733"/>
                    <a:pt x="69850" y="38354"/>
                  </a:cubicBezTo>
                  <a:cubicBezTo>
                    <a:pt x="69850" y="53975"/>
                    <a:pt x="67437" y="94742"/>
                    <a:pt x="67437" y="94742"/>
                  </a:cubicBezTo>
                  <a:cubicBezTo>
                    <a:pt x="67183" y="99822"/>
                    <a:pt x="66040" y="110363"/>
                    <a:pt x="58420" y="116586"/>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8" name="Freeform: Shape 37">
              <a:extLst>
                <a:ext uri="{FF2B5EF4-FFF2-40B4-BE49-F238E27FC236}">
                  <a16:creationId xmlns:a16="http://schemas.microsoft.com/office/drawing/2014/main" id="{2552D394-EC93-D6A1-6882-3D4D4A4DE1A1}"/>
                </a:ext>
              </a:extLst>
            </p:cNvPr>
            <p:cNvSpPr/>
            <p:nvPr/>
          </p:nvSpPr>
          <p:spPr>
            <a:xfrm>
              <a:off x="2198623" y="4288154"/>
              <a:ext cx="31115" cy="2540"/>
            </a:xfrm>
            <a:custGeom>
              <a:avLst/>
              <a:gdLst>
                <a:gd name="connsiteX0" fmla="*/ 31115 w 31115"/>
                <a:gd name="connsiteY0" fmla="*/ 0 h 2540"/>
                <a:gd name="connsiteX1" fmla="*/ 12573 w 31115"/>
                <a:gd name="connsiteY1" fmla="*/ 889 h 2540"/>
                <a:gd name="connsiteX2" fmla="*/ 0 w 31115"/>
                <a:gd name="connsiteY2" fmla="*/ 2540 h 2540"/>
              </a:gdLst>
              <a:ahLst/>
              <a:cxnLst>
                <a:cxn ang="0">
                  <a:pos x="connsiteX0" y="connsiteY0"/>
                </a:cxn>
                <a:cxn ang="0">
                  <a:pos x="connsiteX1" y="connsiteY1"/>
                </a:cxn>
                <a:cxn ang="0">
                  <a:pos x="connsiteX2" y="connsiteY2"/>
                </a:cxn>
              </a:cxnLst>
              <a:rect l="l" t="t" r="r" b="b"/>
              <a:pathLst>
                <a:path w="31115" h="2540">
                  <a:moveTo>
                    <a:pt x="31115" y="0"/>
                  </a:moveTo>
                  <a:cubicBezTo>
                    <a:pt x="24384" y="0"/>
                    <a:pt x="18288" y="381"/>
                    <a:pt x="12573" y="889"/>
                  </a:cubicBezTo>
                  <a:cubicBezTo>
                    <a:pt x="8001" y="1270"/>
                    <a:pt x="3937" y="1905"/>
                    <a:pt x="0" y="2540"/>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39" name="Freeform: Shape 38">
              <a:extLst>
                <a:ext uri="{FF2B5EF4-FFF2-40B4-BE49-F238E27FC236}">
                  <a16:creationId xmlns:a16="http://schemas.microsoft.com/office/drawing/2014/main" id="{D8E68AA7-A104-0CD0-B09B-69A94B3F503B}"/>
                </a:ext>
              </a:extLst>
            </p:cNvPr>
            <p:cNvSpPr/>
            <p:nvPr/>
          </p:nvSpPr>
          <p:spPr>
            <a:xfrm>
              <a:off x="2200401" y="4340478"/>
              <a:ext cx="61087" cy="189230"/>
            </a:xfrm>
            <a:custGeom>
              <a:avLst/>
              <a:gdLst>
                <a:gd name="connsiteX0" fmla="*/ 61087 w 61087"/>
                <a:gd name="connsiteY0" fmla="*/ 0 h 189230"/>
                <a:gd name="connsiteX1" fmla="*/ 56896 w 61087"/>
                <a:gd name="connsiteY1" fmla="*/ 173990 h 189230"/>
                <a:gd name="connsiteX2" fmla="*/ 56896 w 61087"/>
                <a:gd name="connsiteY2" fmla="*/ 177546 h 189230"/>
                <a:gd name="connsiteX3" fmla="*/ 45212 w 61087"/>
                <a:gd name="connsiteY3" fmla="*/ 189230 h 189230"/>
                <a:gd name="connsiteX4" fmla="*/ 12573 w 61087"/>
                <a:gd name="connsiteY4" fmla="*/ 189230 h 189230"/>
                <a:gd name="connsiteX5" fmla="*/ 889 w 61087"/>
                <a:gd name="connsiteY5" fmla="*/ 177546 h 189230"/>
                <a:gd name="connsiteX6" fmla="*/ 889 w 61087"/>
                <a:gd name="connsiteY6" fmla="*/ 173863 h 189230"/>
                <a:gd name="connsiteX7" fmla="*/ 0 w 61087"/>
                <a:gd name="connsiteY7" fmla="*/ 130556 h 18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7" h="189230">
                  <a:moveTo>
                    <a:pt x="61087" y="0"/>
                  </a:moveTo>
                  <a:lnTo>
                    <a:pt x="56896" y="173990"/>
                  </a:lnTo>
                  <a:lnTo>
                    <a:pt x="56896" y="177546"/>
                  </a:lnTo>
                  <a:cubicBezTo>
                    <a:pt x="56896" y="184023"/>
                    <a:pt x="51689" y="189230"/>
                    <a:pt x="45212" y="189230"/>
                  </a:cubicBezTo>
                  <a:lnTo>
                    <a:pt x="12573" y="189230"/>
                  </a:lnTo>
                  <a:cubicBezTo>
                    <a:pt x="6096" y="189230"/>
                    <a:pt x="889" y="184023"/>
                    <a:pt x="889" y="177546"/>
                  </a:cubicBezTo>
                  <a:lnTo>
                    <a:pt x="889" y="173863"/>
                  </a:lnTo>
                  <a:lnTo>
                    <a:pt x="0" y="13055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0" name="Freeform: Shape 39">
              <a:extLst>
                <a:ext uri="{FF2B5EF4-FFF2-40B4-BE49-F238E27FC236}">
                  <a16:creationId xmlns:a16="http://schemas.microsoft.com/office/drawing/2014/main" id="{CAF9138A-E9A8-6C60-9674-E30C9C9DB40E}"/>
                </a:ext>
              </a:extLst>
            </p:cNvPr>
            <p:cNvSpPr/>
            <p:nvPr/>
          </p:nvSpPr>
          <p:spPr>
            <a:xfrm rot="-452399">
              <a:off x="1968325" y="4189008"/>
              <a:ext cx="59181" cy="59181"/>
            </a:xfrm>
            <a:custGeom>
              <a:avLst/>
              <a:gdLst>
                <a:gd name="connsiteX0" fmla="*/ 59182 w 59181"/>
                <a:gd name="connsiteY0" fmla="*/ 29591 h 59181"/>
                <a:gd name="connsiteX1" fmla="*/ 29591 w 59181"/>
                <a:gd name="connsiteY1" fmla="*/ 59182 h 59181"/>
                <a:gd name="connsiteX2" fmla="*/ 0 w 59181"/>
                <a:gd name="connsiteY2" fmla="*/ 29591 h 59181"/>
                <a:gd name="connsiteX3" fmla="*/ 29591 w 59181"/>
                <a:gd name="connsiteY3" fmla="*/ 0 h 59181"/>
                <a:gd name="connsiteX4" fmla="*/ 59182 w 59181"/>
                <a:gd name="connsiteY4" fmla="*/ 29591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81" h="59181">
                  <a:moveTo>
                    <a:pt x="59182" y="29591"/>
                  </a:moveTo>
                  <a:cubicBezTo>
                    <a:pt x="59182" y="45934"/>
                    <a:pt x="45934" y="59182"/>
                    <a:pt x="29591" y="59182"/>
                  </a:cubicBezTo>
                  <a:cubicBezTo>
                    <a:pt x="13248" y="59182"/>
                    <a:pt x="0" y="45934"/>
                    <a:pt x="0" y="29591"/>
                  </a:cubicBezTo>
                  <a:cubicBezTo>
                    <a:pt x="0" y="13248"/>
                    <a:pt x="13248" y="0"/>
                    <a:pt x="29591" y="0"/>
                  </a:cubicBezTo>
                  <a:cubicBezTo>
                    <a:pt x="45934" y="0"/>
                    <a:pt x="59182" y="13249"/>
                    <a:pt x="59182" y="29591"/>
                  </a:cubicBez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1" name="Freeform: Shape 40">
              <a:extLst>
                <a:ext uri="{FF2B5EF4-FFF2-40B4-BE49-F238E27FC236}">
                  <a16:creationId xmlns:a16="http://schemas.microsoft.com/office/drawing/2014/main" id="{DA1ED972-EEEB-A465-3C87-1FC384E1C763}"/>
                </a:ext>
              </a:extLst>
            </p:cNvPr>
            <p:cNvSpPr/>
            <p:nvPr/>
          </p:nvSpPr>
          <p:spPr>
            <a:xfrm>
              <a:off x="1928367" y="4288154"/>
              <a:ext cx="69850" cy="116585"/>
            </a:xfrm>
            <a:custGeom>
              <a:avLst/>
              <a:gdLst>
                <a:gd name="connsiteX0" fmla="*/ 69850 w 69850"/>
                <a:gd name="connsiteY0" fmla="*/ 0 h 116585"/>
                <a:gd name="connsiteX1" fmla="*/ 24003 w 69850"/>
                <a:gd name="connsiteY1" fmla="*/ 5334 h 116585"/>
                <a:gd name="connsiteX2" fmla="*/ 0 w 69850"/>
                <a:gd name="connsiteY2" fmla="*/ 38354 h 116585"/>
                <a:gd name="connsiteX3" fmla="*/ 2413 w 69850"/>
                <a:gd name="connsiteY3" fmla="*/ 94742 h 116585"/>
                <a:gd name="connsiteX4" fmla="*/ 12573 w 69850"/>
                <a:gd name="connsiteY4" fmla="*/ 116586 h 116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50" h="116585">
                  <a:moveTo>
                    <a:pt x="69850" y="0"/>
                  </a:moveTo>
                  <a:cubicBezTo>
                    <a:pt x="51181" y="0"/>
                    <a:pt x="34290" y="2286"/>
                    <a:pt x="24003" y="5334"/>
                  </a:cubicBezTo>
                  <a:cubicBezTo>
                    <a:pt x="8128" y="9906"/>
                    <a:pt x="0" y="22733"/>
                    <a:pt x="0" y="38354"/>
                  </a:cubicBezTo>
                  <a:cubicBezTo>
                    <a:pt x="0" y="53975"/>
                    <a:pt x="2413" y="94742"/>
                    <a:pt x="2413" y="94742"/>
                  </a:cubicBezTo>
                  <a:cubicBezTo>
                    <a:pt x="2667" y="100203"/>
                    <a:pt x="3556" y="109474"/>
                    <a:pt x="12573" y="116586"/>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2" name="Freeform: Shape 41">
              <a:extLst>
                <a:ext uri="{FF2B5EF4-FFF2-40B4-BE49-F238E27FC236}">
                  <a16:creationId xmlns:a16="http://schemas.microsoft.com/office/drawing/2014/main" id="{703804B8-B680-883F-E326-B72780A3EBCA}"/>
                </a:ext>
              </a:extLst>
            </p:cNvPr>
            <p:cNvSpPr/>
            <p:nvPr/>
          </p:nvSpPr>
          <p:spPr>
            <a:xfrm>
              <a:off x="1999360" y="4288154"/>
              <a:ext cx="31115" cy="2540"/>
            </a:xfrm>
            <a:custGeom>
              <a:avLst/>
              <a:gdLst>
                <a:gd name="connsiteX0" fmla="*/ 0 w 31115"/>
                <a:gd name="connsiteY0" fmla="*/ 0 h 2540"/>
                <a:gd name="connsiteX1" fmla="*/ 18542 w 31115"/>
                <a:gd name="connsiteY1" fmla="*/ 889 h 2540"/>
                <a:gd name="connsiteX2" fmla="*/ 31115 w 31115"/>
                <a:gd name="connsiteY2" fmla="*/ 2540 h 2540"/>
              </a:gdLst>
              <a:ahLst/>
              <a:cxnLst>
                <a:cxn ang="0">
                  <a:pos x="connsiteX0" y="connsiteY0"/>
                </a:cxn>
                <a:cxn ang="0">
                  <a:pos x="connsiteX1" y="connsiteY1"/>
                </a:cxn>
                <a:cxn ang="0">
                  <a:pos x="connsiteX2" y="connsiteY2"/>
                </a:cxn>
              </a:cxnLst>
              <a:rect l="l" t="t" r="r" b="b"/>
              <a:pathLst>
                <a:path w="31115" h="2540">
                  <a:moveTo>
                    <a:pt x="0" y="0"/>
                  </a:moveTo>
                  <a:cubicBezTo>
                    <a:pt x="6731" y="0"/>
                    <a:pt x="12827" y="381"/>
                    <a:pt x="18542" y="889"/>
                  </a:cubicBezTo>
                  <a:cubicBezTo>
                    <a:pt x="23114" y="1270"/>
                    <a:pt x="27178" y="1905"/>
                    <a:pt x="31115" y="2540"/>
                  </a:cubicBez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43" name="Freeform: Shape 42">
              <a:extLst>
                <a:ext uri="{FF2B5EF4-FFF2-40B4-BE49-F238E27FC236}">
                  <a16:creationId xmlns:a16="http://schemas.microsoft.com/office/drawing/2014/main" id="{7844544F-E80F-1270-6F47-F022A0D1F53B}"/>
                </a:ext>
              </a:extLst>
            </p:cNvPr>
            <p:cNvSpPr/>
            <p:nvPr/>
          </p:nvSpPr>
          <p:spPr>
            <a:xfrm>
              <a:off x="1966467" y="4340478"/>
              <a:ext cx="61086" cy="189230"/>
            </a:xfrm>
            <a:custGeom>
              <a:avLst/>
              <a:gdLst>
                <a:gd name="connsiteX0" fmla="*/ 0 w 61086"/>
                <a:gd name="connsiteY0" fmla="*/ 0 h 189230"/>
                <a:gd name="connsiteX1" fmla="*/ 4191 w 61086"/>
                <a:gd name="connsiteY1" fmla="*/ 173990 h 189230"/>
                <a:gd name="connsiteX2" fmla="*/ 4191 w 61086"/>
                <a:gd name="connsiteY2" fmla="*/ 177546 h 189230"/>
                <a:gd name="connsiteX3" fmla="*/ 15875 w 61086"/>
                <a:gd name="connsiteY3" fmla="*/ 189230 h 189230"/>
                <a:gd name="connsiteX4" fmla="*/ 48514 w 61086"/>
                <a:gd name="connsiteY4" fmla="*/ 189230 h 189230"/>
                <a:gd name="connsiteX5" fmla="*/ 60198 w 61086"/>
                <a:gd name="connsiteY5" fmla="*/ 177546 h 189230"/>
                <a:gd name="connsiteX6" fmla="*/ 60198 w 61086"/>
                <a:gd name="connsiteY6" fmla="*/ 173863 h 189230"/>
                <a:gd name="connsiteX7" fmla="*/ 61087 w 61086"/>
                <a:gd name="connsiteY7" fmla="*/ 130556 h 18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86" h="189230">
                  <a:moveTo>
                    <a:pt x="0" y="0"/>
                  </a:moveTo>
                  <a:lnTo>
                    <a:pt x="4191" y="173990"/>
                  </a:lnTo>
                  <a:lnTo>
                    <a:pt x="4191" y="177546"/>
                  </a:lnTo>
                  <a:cubicBezTo>
                    <a:pt x="4191" y="184023"/>
                    <a:pt x="9398" y="189230"/>
                    <a:pt x="15875" y="189230"/>
                  </a:cubicBezTo>
                  <a:lnTo>
                    <a:pt x="48514" y="189230"/>
                  </a:lnTo>
                  <a:cubicBezTo>
                    <a:pt x="54991" y="189230"/>
                    <a:pt x="60198" y="184023"/>
                    <a:pt x="60198" y="177546"/>
                  </a:cubicBezTo>
                  <a:lnTo>
                    <a:pt x="60198" y="173863"/>
                  </a:lnTo>
                  <a:lnTo>
                    <a:pt x="61087" y="130556"/>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52" name="Group 51">
            <a:extLst>
              <a:ext uri="{FF2B5EF4-FFF2-40B4-BE49-F238E27FC236}">
                <a16:creationId xmlns:a16="http://schemas.microsoft.com/office/drawing/2014/main" id="{06AE38FF-E841-B9B9-D375-E50EEA55E649}"/>
              </a:ext>
            </a:extLst>
          </p:cNvPr>
          <p:cNvGrpSpPr/>
          <p:nvPr/>
        </p:nvGrpSpPr>
        <p:grpSpPr>
          <a:xfrm>
            <a:off x="517016" y="2793069"/>
            <a:ext cx="809420" cy="813934"/>
            <a:chOff x="-877145" y="2196042"/>
            <a:chExt cx="731520" cy="735600"/>
          </a:xfrm>
        </p:grpSpPr>
        <p:sp>
          <p:nvSpPr>
            <p:cNvPr id="53" name="Google Shape;18625;p1449">
              <a:extLst>
                <a:ext uri="{FF2B5EF4-FFF2-40B4-BE49-F238E27FC236}">
                  <a16:creationId xmlns:a16="http://schemas.microsoft.com/office/drawing/2014/main" id="{AE7A92B0-709E-AB74-2310-61395E15840E}"/>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4" name="Google Shape;18628;p1449">
              <a:extLst>
                <a:ext uri="{FF2B5EF4-FFF2-40B4-BE49-F238E27FC236}">
                  <a16:creationId xmlns:a16="http://schemas.microsoft.com/office/drawing/2014/main" id="{13D9E3B8-A50B-4AFE-4105-C90CDD64060D}"/>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5" name="Google Shape;18629;p1449">
              <a:extLst>
                <a:ext uri="{FF2B5EF4-FFF2-40B4-BE49-F238E27FC236}">
                  <a16:creationId xmlns:a16="http://schemas.microsoft.com/office/drawing/2014/main" id="{4151E423-817E-AD18-BBFF-466E5D29535B}"/>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56" name="Group 55">
            <a:extLst>
              <a:ext uri="{FF2B5EF4-FFF2-40B4-BE49-F238E27FC236}">
                <a16:creationId xmlns:a16="http://schemas.microsoft.com/office/drawing/2014/main" id="{90E4B86F-1CF7-4D44-36F5-212FC432AB8F}"/>
              </a:ext>
            </a:extLst>
          </p:cNvPr>
          <p:cNvGrpSpPr/>
          <p:nvPr/>
        </p:nvGrpSpPr>
        <p:grpSpPr>
          <a:xfrm>
            <a:off x="746865" y="3025684"/>
            <a:ext cx="349724" cy="348704"/>
            <a:chOff x="2968243" y="1760828"/>
            <a:chExt cx="527939" cy="526414"/>
          </a:xfrm>
        </p:grpSpPr>
        <p:sp>
          <p:nvSpPr>
            <p:cNvPr id="57" name="Freeform: Shape 56">
              <a:extLst>
                <a:ext uri="{FF2B5EF4-FFF2-40B4-BE49-F238E27FC236}">
                  <a16:creationId xmlns:a16="http://schemas.microsoft.com/office/drawing/2014/main" id="{5F7E1E65-B0E0-CE89-384B-83D5B008E4A9}"/>
                </a:ext>
              </a:extLst>
            </p:cNvPr>
            <p:cNvSpPr/>
            <p:nvPr/>
          </p:nvSpPr>
          <p:spPr>
            <a:xfrm>
              <a:off x="3048126" y="2184881"/>
              <a:ext cx="206375" cy="12700"/>
            </a:xfrm>
            <a:custGeom>
              <a:avLst/>
              <a:gdLst>
                <a:gd name="connsiteX0" fmla="*/ 206375 w 206375"/>
                <a:gd name="connsiteY0" fmla="*/ 0 h 12700"/>
                <a:gd name="connsiteX1" fmla="*/ 0 w 206375"/>
                <a:gd name="connsiteY1" fmla="*/ 0 h 12700"/>
              </a:gdLst>
              <a:ahLst/>
              <a:cxnLst>
                <a:cxn ang="0">
                  <a:pos x="connsiteX0" y="connsiteY0"/>
                </a:cxn>
                <a:cxn ang="0">
                  <a:pos x="connsiteX1" y="connsiteY1"/>
                </a:cxn>
              </a:cxnLst>
              <a:rect l="l" t="t" r="r" b="b"/>
              <a:pathLst>
                <a:path w="206375" h="12700">
                  <a:moveTo>
                    <a:pt x="206375" y="0"/>
                  </a:moveTo>
                  <a:lnTo>
                    <a:pt x="0"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8" name="Freeform: Shape 57">
              <a:extLst>
                <a:ext uri="{FF2B5EF4-FFF2-40B4-BE49-F238E27FC236}">
                  <a16:creationId xmlns:a16="http://schemas.microsoft.com/office/drawing/2014/main" id="{AF441451-A46A-5241-7532-7BAA5783F936}"/>
                </a:ext>
              </a:extLst>
            </p:cNvPr>
            <p:cNvSpPr/>
            <p:nvPr/>
          </p:nvSpPr>
          <p:spPr>
            <a:xfrm>
              <a:off x="3048126" y="2092044"/>
              <a:ext cx="115189" cy="12700"/>
            </a:xfrm>
            <a:custGeom>
              <a:avLst/>
              <a:gdLst>
                <a:gd name="connsiteX0" fmla="*/ 0 w 115189"/>
                <a:gd name="connsiteY0" fmla="*/ 0 h 12700"/>
                <a:gd name="connsiteX1" fmla="*/ 115189 w 115189"/>
                <a:gd name="connsiteY1" fmla="*/ 0 h 12700"/>
              </a:gdLst>
              <a:ahLst/>
              <a:cxnLst>
                <a:cxn ang="0">
                  <a:pos x="connsiteX0" y="connsiteY0"/>
                </a:cxn>
                <a:cxn ang="0">
                  <a:pos x="connsiteX1" y="connsiteY1"/>
                </a:cxn>
              </a:cxnLst>
              <a:rect l="l" t="t" r="r" b="b"/>
              <a:pathLst>
                <a:path w="115189" h="12700">
                  <a:moveTo>
                    <a:pt x="0" y="0"/>
                  </a:moveTo>
                  <a:lnTo>
                    <a:pt x="115189"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59" name="Freeform: Shape 58">
              <a:extLst>
                <a:ext uri="{FF2B5EF4-FFF2-40B4-BE49-F238E27FC236}">
                  <a16:creationId xmlns:a16="http://schemas.microsoft.com/office/drawing/2014/main" id="{F756AF97-DDE1-095B-FE1E-D5D9DEAE3D8E}"/>
                </a:ext>
              </a:extLst>
            </p:cNvPr>
            <p:cNvSpPr/>
            <p:nvPr/>
          </p:nvSpPr>
          <p:spPr>
            <a:xfrm>
              <a:off x="3048126" y="2000858"/>
              <a:ext cx="91186" cy="12700"/>
            </a:xfrm>
            <a:custGeom>
              <a:avLst/>
              <a:gdLst>
                <a:gd name="connsiteX0" fmla="*/ 0 w 91186"/>
                <a:gd name="connsiteY0" fmla="*/ 0 h 12700"/>
                <a:gd name="connsiteX1" fmla="*/ 91186 w 91186"/>
                <a:gd name="connsiteY1" fmla="*/ 0 h 12700"/>
              </a:gdLst>
              <a:ahLst/>
              <a:cxnLst>
                <a:cxn ang="0">
                  <a:pos x="connsiteX0" y="connsiteY0"/>
                </a:cxn>
                <a:cxn ang="0">
                  <a:pos x="connsiteX1" y="connsiteY1"/>
                </a:cxn>
              </a:cxnLst>
              <a:rect l="l" t="t" r="r" b="b"/>
              <a:pathLst>
                <a:path w="91186" h="12700">
                  <a:moveTo>
                    <a:pt x="0" y="0"/>
                  </a:moveTo>
                  <a:lnTo>
                    <a:pt x="91186"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5" name="Freeform: Shape 64">
              <a:extLst>
                <a:ext uri="{FF2B5EF4-FFF2-40B4-BE49-F238E27FC236}">
                  <a16:creationId xmlns:a16="http://schemas.microsoft.com/office/drawing/2014/main" id="{6EAA44DC-30A3-E429-E312-AF71A77CAB6E}"/>
                </a:ext>
              </a:extLst>
            </p:cNvPr>
            <p:cNvSpPr/>
            <p:nvPr/>
          </p:nvSpPr>
          <p:spPr>
            <a:xfrm>
              <a:off x="3003294" y="1794356"/>
              <a:ext cx="68833" cy="68833"/>
            </a:xfrm>
            <a:custGeom>
              <a:avLst/>
              <a:gdLst>
                <a:gd name="connsiteX0" fmla="*/ 68834 w 68833"/>
                <a:gd name="connsiteY0" fmla="*/ 0 h 68833"/>
                <a:gd name="connsiteX1" fmla="*/ 68834 w 68833"/>
                <a:gd name="connsiteY1" fmla="*/ 68834 h 68833"/>
                <a:gd name="connsiteX2" fmla="*/ 0 w 68833"/>
                <a:gd name="connsiteY2" fmla="*/ 68834 h 68833"/>
              </a:gdLst>
              <a:ahLst/>
              <a:cxnLst>
                <a:cxn ang="0">
                  <a:pos x="connsiteX0" y="connsiteY0"/>
                </a:cxn>
                <a:cxn ang="0">
                  <a:pos x="connsiteX1" y="connsiteY1"/>
                </a:cxn>
                <a:cxn ang="0">
                  <a:pos x="connsiteX2" y="connsiteY2"/>
                </a:cxn>
              </a:cxnLst>
              <a:rect l="l" t="t" r="r" b="b"/>
              <a:pathLst>
                <a:path w="68833" h="68833">
                  <a:moveTo>
                    <a:pt x="68834" y="0"/>
                  </a:moveTo>
                  <a:lnTo>
                    <a:pt x="68834" y="68834"/>
                  </a:lnTo>
                  <a:lnTo>
                    <a:pt x="0" y="68834"/>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6" name="Freeform: Shape 65">
              <a:extLst>
                <a:ext uri="{FF2B5EF4-FFF2-40B4-BE49-F238E27FC236}">
                  <a16:creationId xmlns:a16="http://schemas.microsoft.com/office/drawing/2014/main" id="{D481E1D0-6F16-517B-6342-EE4642C848D8}"/>
                </a:ext>
              </a:extLst>
            </p:cNvPr>
            <p:cNvSpPr/>
            <p:nvPr/>
          </p:nvSpPr>
          <p:spPr>
            <a:xfrm>
              <a:off x="2968243" y="1760828"/>
              <a:ext cx="435228" cy="526414"/>
            </a:xfrm>
            <a:custGeom>
              <a:avLst/>
              <a:gdLst>
                <a:gd name="connsiteX0" fmla="*/ 435102 w 435228"/>
                <a:gd name="connsiteY0" fmla="*/ 411988 h 526414"/>
                <a:gd name="connsiteX1" fmla="*/ 435102 w 435228"/>
                <a:gd name="connsiteY1" fmla="*/ 509270 h 526414"/>
                <a:gd name="connsiteX2" fmla="*/ 417957 w 435228"/>
                <a:gd name="connsiteY2" fmla="*/ 526415 h 526414"/>
                <a:gd name="connsiteX3" fmla="*/ 17145 w 435228"/>
                <a:gd name="connsiteY3" fmla="*/ 526415 h 526414"/>
                <a:gd name="connsiteX4" fmla="*/ 0 w 435228"/>
                <a:gd name="connsiteY4" fmla="*/ 509270 h 526414"/>
                <a:gd name="connsiteX5" fmla="*/ 0 w 435228"/>
                <a:gd name="connsiteY5" fmla="*/ 80137 h 526414"/>
                <a:gd name="connsiteX6" fmla="*/ 80137 w 435228"/>
                <a:gd name="connsiteY6" fmla="*/ 0 h 526414"/>
                <a:gd name="connsiteX7" fmla="*/ 418084 w 435228"/>
                <a:gd name="connsiteY7" fmla="*/ 0 h 526414"/>
                <a:gd name="connsiteX8" fmla="*/ 435229 w 435228"/>
                <a:gd name="connsiteY8" fmla="*/ 17145 h 526414"/>
                <a:gd name="connsiteX9" fmla="*/ 435229 w 435228"/>
                <a:gd name="connsiteY9" fmla="*/ 114427 h 52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5228" h="526414">
                  <a:moveTo>
                    <a:pt x="435102" y="411988"/>
                  </a:moveTo>
                  <a:lnTo>
                    <a:pt x="435102" y="509270"/>
                  </a:lnTo>
                  <a:cubicBezTo>
                    <a:pt x="435102" y="517906"/>
                    <a:pt x="426466" y="526415"/>
                    <a:pt x="417957" y="526415"/>
                  </a:cubicBezTo>
                  <a:lnTo>
                    <a:pt x="17145" y="526415"/>
                  </a:lnTo>
                  <a:cubicBezTo>
                    <a:pt x="8509" y="526415"/>
                    <a:pt x="0" y="517779"/>
                    <a:pt x="0" y="509270"/>
                  </a:cubicBezTo>
                  <a:lnTo>
                    <a:pt x="0" y="80137"/>
                  </a:lnTo>
                  <a:lnTo>
                    <a:pt x="80137" y="0"/>
                  </a:lnTo>
                  <a:lnTo>
                    <a:pt x="418084" y="0"/>
                  </a:lnTo>
                  <a:cubicBezTo>
                    <a:pt x="426720" y="0"/>
                    <a:pt x="435229" y="8636"/>
                    <a:pt x="435229" y="17145"/>
                  </a:cubicBezTo>
                  <a:lnTo>
                    <a:pt x="435229" y="114427"/>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7" name="Freeform: Shape 66">
              <a:extLst>
                <a:ext uri="{FF2B5EF4-FFF2-40B4-BE49-F238E27FC236}">
                  <a16:creationId xmlns:a16="http://schemas.microsoft.com/office/drawing/2014/main" id="{971C9C67-114E-B476-3D1B-73470FAA35EC}"/>
                </a:ext>
              </a:extLst>
            </p:cNvPr>
            <p:cNvSpPr/>
            <p:nvPr/>
          </p:nvSpPr>
          <p:spPr>
            <a:xfrm>
              <a:off x="3265803" y="1920721"/>
              <a:ext cx="208026" cy="206501"/>
            </a:xfrm>
            <a:custGeom>
              <a:avLst/>
              <a:gdLst>
                <a:gd name="connsiteX0" fmla="*/ 0 w 208026"/>
                <a:gd name="connsiteY0" fmla="*/ 103251 h 206501"/>
                <a:gd name="connsiteX1" fmla="*/ 104013 w 208026"/>
                <a:gd name="connsiteY1" fmla="*/ 0 h 206501"/>
                <a:gd name="connsiteX2" fmla="*/ 208026 w 208026"/>
                <a:gd name="connsiteY2" fmla="*/ 103251 h 206501"/>
                <a:gd name="connsiteX3" fmla="*/ 104013 w 208026"/>
                <a:gd name="connsiteY3" fmla="*/ 206502 h 206501"/>
                <a:gd name="connsiteX4" fmla="*/ 0 w 208026"/>
                <a:gd name="connsiteY4" fmla="*/ 103251 h 206501"/>
                <a:gd name="connsiteX5" fmla="*/ 0 w 208026"/>
                <a:gd name="connsiteY5" fmla="*/ 103251 h 20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026" h="206501">
                  <a:moveTo>
                    <a:pt x="0" y="103251"/>
                  </a:moveTo>
                  <a:cubicBezTo>
                    <a:pt x="0" y="46228"/>
                    <a:pt x="46609" y="0"/>
                    <a:pt x="104013" y="0"/>
                  </a:cubicBezTo>
                  <a:cubicBezTo>
                    <a:pt x="161417" y="0"/>
                    <a:pt x="208026" y="46228"/>
                    <a:pt x="208026" y="103251"/>
                  </a:cubicBezTo>
                  <a:cubicBezTo>
                    <a:pt x="208026" y="160274"/>
                    <a:pt x="161417" y="206502"/>
                    <a:pt x="104013" y="206502"/>
                  </a:cubicBezTo>
                  <a:cubicBezTo>
                    <a:pt x="46609" y="206502"/>
                    <a:pt x="0" y="160274"/>
                    <a:pt x="0" y="103251"/>
                  </a:cubicBezTo>
                  <a:lnTo>
                    <a:pt x="0" y="103251"/>
                  </a:ln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98" name="Freeform: Shape 97">
              <a:extLst>
                <a:ext uri="{FF2B5EF4-FFF2-40B4-BE49-F238E27FC236}">
                  <a16:creationId xmlns:a16="http://schemas.microsoft.com/office/drawing/2014/main" id="{1A8F10D9-A41E-75A8-2FC7-E33A612FB0A6}"/>
                </a:ext>
              </a:extLst>
            </p:cNvPr>
            <p:cNvSpPr/>
            <p:nvPr/>
          </p:nvSpPr>
          <p:spPr>
            <a:xfrm>
              <a:off x="3441826" y="2095219"/>
              <a:ext cx="54356" cy="54356"/>
            </a:xfrm>
            <a:custGeom>
              <a:avLst/>
              <a:gdLst>
                <a:gd name="connsiteX0" fmla="*/ 0 w 54356"/>
                <a:gd name="connsiteY0" fmla="*/ 0 h 54356"/>
                <a:gd name="connsiteX1" fmla="*/ 54356 w 54356"/>
                <a:gd name="connsiteY1" fmla="*/ 54356 h 54356"/>
              </a:gdLst>
              <a:ahLst/>
              <a:cxnLst>
                <a:cxn ang="0">
                  <a:pos x="connsiteX0" y="connsiteY0"/>
                </a:cxn>
                <a:cxn ang="0">
                  <a:pos x="connsiteX1" y="connsiteY1"/>
                </a:cxn>
              </a:cxnLst>
              <a:rect l="l" t="t" r="r" b="b"/>
              <a:pathLst>
                <a:path w="54356" h="54356">
                  <a:moveTo>
                    <a:pt x="0" y="0"/>
                  </a:moveTo>
                  <a:lnTo>
                    <a:pt x="54356" y="54356"/>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99" name="Group 98">
            <a:extLst>
              <a:ext uri="{FF2B5EF4-FFF2-40B4-BE49-F238E27FC236}">
                <a16:creationId xmlns:a16="http://schemas.microsoft.com/office/drawing/2014/main" id="{C9BC1263-D853-B072-7195-FB6C306542EC}"/>
              </a:ext>
            </a:extLst>
          </p:cNvPr>
          <p:cNvGrpSpPr/>
          <p:nvPr/>
        </p:nvGrpSpPr>
        <p:grpSpPr>
          <a:xfrm>
            <a:off x="517016" y="3934656"/>
            <a:ext cx="809420" cy="813934"/>
            <a:chOff x="-877145" y="2196042"/>
            <a:chExt cx="731520" cy="735600"/>
          </a:xfrm>
        </p:grpSpPr>
        <p:sp>
          <p:nvSpPr>
            <p:cNvPr id="100" name="Google Shape;18625;p1449">
              <a:extLst>
                <a:ext uri="{FF2B5EF4-FFF2-40B4-BE49-F238E27FC236}">
                  <a16:creationId xmlns:a16="http://schemas.microsoft.com/office/drawing/2014/main" id="{AAEFB238-7C4B-0A28-2900-43E3B587BC3F}"/>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03" name="Google Shape;18628;p1449">
              <a:extLst>
                <a:ext uri="{FF2B5EF4-FFF2-40B4-BE49-F238E27FC236}">
                  <a16:creationId xmlns:a16="http://schemas.microsoft.com/office/drawing/2014/main" id="{2397F8FA-E65D-676E-E4FB-11752D27C084}"/>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04" name="Google Shape;18629;p1449">
              <a:extLst>
                <a:ext uri="{FF2B5EF4-FFF2-40B4-BE49-F238E27FC236}">
                  <a16:creationId xmlns:a16="http://schemas.microsoft.com/office/drawing/2014/main" id="{FDD5CAFF-3E9E-CCAC-2979-9C37C6FA4CA4}"/>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05" name="Graphic 3">
            <a:extLst>
              <a:ext uri="{FF2B5EF4-FFF2-40B4-BE49-F238E27FC236}">
                <a16:creationId xmlns:a16="http://schemas.microsoft.com/office/drawing/2014/main" id="{4944A3A9-AB30-4A2C-CC89-619573556673}"/>
              </a:ext>
            </a:extLst>
          </p:cNvPr>
          <p:cNvGrpSpPr/>
          <p:nvPr/>
        </p:nvGrpSpPr>
        <p:grpSpPr>
          <a:xfrm>
            <a:off x="747075" y="4157802"/>
            <a:ext cx="349200" cy="367200"/>
            <a:chOff x="4087240" y="5351271"/>
            <a:chExt cx="527304" cy="554990"/>
          </a:xfrm>
          <a:noFill/>
        </p:grpSpPr>
        <p:sp>
          <p:nvSpPr>
            <p:cNvPr id="106" name="Freeform: Shape 105">
              <a:extLst>
                <a:ext uri="{FF2B5EF4-FFF2-40B4-BE49-F238E27FC236}">
                  <a16:creationId xmlns:a16="http://schemas.microsoft.com/office/drawing/2014/main" id="{A05ED032-F45B-01ED-32D9-16F5C922DA62}"/>
                </a:ext>
              </a:extLst>
            </p:cNvPr>
            <p:cNvSpPr/>
            <p:nvPr/>
          </p:nvSpPr>
          <p:spPr>
            <a:xfrm>
              <a:off x="4289679" y="5583936"/>
              <a:ext cx="122174" cy="122174"/>
            </a:xfrm>
            <a:custGeom>
              <a:avLst/>
              <a:gdLst>
                <a:gd name="connsiteX0" fmla="*/ 122174 w 122174"/>
                <a:gd name="connsiteY0" fmla="*/ 61087 h 122174"/>
                <a:gd name="connsiteX1" fmla="*/ 61087 w 122174"/>
                <a:gd name="connsiteY1" fmla="*/ 122174 h 122174"/>
                <a:gd name="connsiteX2" fmla="*/ 0 w 122174"/>
                <a:gd name="connsiteY2" fmla="*/ 61087 h 122174"/>
                <a:gd name="connsiteX3" fmla="*/ 61087 w 122174"/>
                <a:gd name="connsiteY3" fmla="*/ 0 h 122174"/>
                <a:gd name="connsiteX4" fmla="*/ 122174 w 122174"/>
                <a:gd name="connsiteY4" fmla="*/ 61087 h 12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74" h="122174">
                  <a:moveTo>
                    <a:pt x="122174" y="61087"/>
                  </a:moveTo>
                  <a:cubicBezTo>
                    <a:pt x="122174" y="94824"/>
                    <a:pt x="94825" y="122174"/>
                    <a:pt x="61087" y="122174"/>
                  </a:cubicBezTo>
                  <a:cubicBezTo>
                    <a:pt x="27350" y="122174"/>
                    <a:pt x="0" y="94824"/>
                    <a:pt x="0" y="61087"/>
                  </a:cubicBezTo>
                  <a:cubicBezTo>
                    <a:pt x="0" y="27349"/>
                    <a:pt x="27350" y="0"/>
                    <a:pt x="61087" y="0"/>
                  </a:cubicBezTo>
                  <a:cubicBezTo>
                    <a:pt x="94825" y="0"/>
                    <a:pt x="122174" y="27349"/>
                    <a:pt x="122174" y="61087"/>
                  </a:cubicBez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7" name="Freeform: Shape 106">
              <a:extLst>
                <a:ext uri="{FF2B5EF4-FFF2-40B4-BE49-F238E27FC236}">
                  <a16:creationId xmlns:a16="http://schemas.microsoft.com/office/drawing/2014/main" id="{B0F7E116-6AD3-48FB-2E8F-A625FA291A4D}"/>
                </a:ext>
              </a:extLst>
            </p:cNvPr>
            <p:cNvSpPr/>
            <p:nvPr/>
          </p:nvSpPr>
          <p:spPr>
            <a:xfrm>
              <a:off x="4221607" y="5750675"/>
              <a:ext cx="256539" cy="155586"/>
            </a:xfrm>
            <a:custGeom>
              <a:avLst/>
              <a:gdLst>
                <a:gd name="connsiteX0" fmla="*/ 19050 w 256539"/>
                <a:gd name="connsiteY0" fmla="*/ 155459 h 155586"/>
                <a:gd name="connsiteX1" fmla="*/ 0 w 256539"/>
                <a:gd name="connsiteY1" fmla="*/ 136282 h 155586"/>
                <a:gd name="connsiteX2" fmla="*/ 508 w 256539"/>
                <a:gd name="connsiteY2" fmla="*/ 73671 h 155586"/>
                <a:gd name="connsiteX3" fmla="*/ 48641 w 256539"/>
                <a:gd name="connsiteY3" fmla="*/ 6996 h 155586"/>
                <a:gd name="connsiteX4" fmla="*/ 128651 w 256539"/>
                <a:gd name="connsiteY4" fmla="*/ 11 h 155586"/>
                <a:gd name="connsiteX5" fmla="*/ 208534 w 256539"/>
                <a:gd name="connsiteY5" fmla="*/ 7504 h 155586"/>
                <a:gd name="connsiteX6" fmla="*/ 256286 w 256539"/>
                <a:gd name="connsiteY6" fmla="*/ 74560 h 155586"/>
                <a:gd name="connsiteX7" fmla="*/ 256540 w 256539"/>
                <a:gd name="connsiteY7" fmla="*/ 136536 h 155586"/>
                <a:gd name="connsiteX8" fmla="*/ 237490 w 256539"/>
                <a:gd name="connsiteY8" fmla="*/ 155586 h 155586"/>
                <a:gd name="connsiteX9" fmla="*/ 19050 w 256539"/>
                <a:gd name="connsiteY9" fmla="*/ 155332 h 15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539" h="155586">
                  <a:moveTo>
                    <a:pt x="19050" y="155459"/>
                  </a:moveTo>
                  <a:cubicBezTo>
                    <a:pt x="8509" y="155459"/>
                    <a:pt x="0" y="146823"/>
                    <a:pt x="0" y="136282"/>
                  </a:cubicBezTo>
                  <a:lnTo>
                    <a:pt x="508" y="73671"/>
                  </a:lnTo>
                  <a:cubicBezTo>
                    <a:pt x="-508" y="42048"/>
                    <a:pt x="18923" y="16648"/>
                    <a:pt x="48641" y="6996"/>
                  </a:cubicBezTo>
                  <a:cubicBezTo>
                    <a:pt x="67818" y="773"/>
                    <a:pt x="93853" y="-116"/>
                    <a:pt x="128651" y="11"/>
                  </a:cubicBezTo>
                  <a:cubicBezTo>
                    <a:pt x="163449" y="11"/>
                    <a:pt x="189357" y="1281"/>
                    <a:pt x="208534" y="7504"/>
                  </a:cubicBezTo>
                  <a:cubicBezTo>
                    <a:pt x="238252" y="17283"/>
                    <a:pt x="257556" y="42937"/>
                    <a:pt x="256286" y="74560"/>
                  </a:cubicBezTo>
                  <a:lnTo>
                    <a:pt x="256540" y="136536"/>
                  </a:lnTo>
                  <a:cubicBezTo>
                    <a:pt x="256540" y="147077"/>
                    <a:pt x="248031" y="155586"/>
                    <a:pt x="237490" y="155586"/>
                  </a:cubicBezTo>
                  <a:lnTo>
                    <a:pt x="19050" y="155332"/>
                  </a:ln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8" name="Freeform: Shape 107">
              <a:extLst>
                <a:ext uri="{FF2B5EF4-FFF2-40B4-BE49-F238E27FC236}">
                  <a16:creationId xmlns:a16="http://schemas.microsoft.com/office/drawing/2014/main" id="{AA3675C0-428E-82BE-A1B4-BAE1313F1657}"/>
                </a:ext>
              </a:extLst>
            </p:cNvPr>
            <p:cNvSpPr/>
            <p:nvPr/>
          </p:nvSpPr>
          <p:spPr>
            <a:xfrm>
              <a:off x="4292219" y="5816854"/>
              <a:ext cx="253" cy="88392"/>
            </a:xfrm>
            <a:custGeom>
              <a:avLst/>
              <a:gdLst>
                <a:gd name="connsiteX0" fmla="*/ 254 w 253"/>
                <a:gd name="connsiteY0" fmla="*/ 88392 h 88392"/>
                <a:gd name="connsiteX1" fmla="*/ 0 w 253"/>
                <a:gd name="connsiteY1" fmla="*/ 0 h 88392"/>
              </a:gdLst>
              <a:ahLst/>
              <a:cxnLst>
                <a:cxn ang="0">
                  <a:pos x="connsiteX0" y="connsiteY0"/>
                </a:cxn>
                <a:cxn ang="0">
                  <a:pos x="connsiteX1" y="connsiteY1"/>
                </a:cxn>
              </a:cxnLst>
              <a:rect l="l" t="t" r="r" b="b"/>
              <a:pathLst>
                <a:path w="253" h="88392">
                  <a:moveTo>
                    <a:pt x="254" y="88392"/>
                  </a:moveTo>
                  <a:lnTo>
                    <a:pt x="0" y="0"/>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09" name="Freeform: Shape 108">
              <a:extLst>
                <a:ext uri="{FF2B5EF4-FFF2-40B4-BE49-F238E27FC236}">
                  <a16:creationId xmlns:a16="http://schemas.microsoft.com/office/drawing/2014/main" id="{04D24B55-EFC5-0CFC-8C4E-BD6AD58EFD6F}"/>
                </a:ext>
              </a:extLst>
            </p:cNvPr>
            <p:cNvSpPr/>
            <p:nvPr/>
          </p:nvSpPr>
          <p:spPr>
            <a:xfrm>
              <a:off x="4406773" y="5817362"/>
              <a:ext cx="635" cy="87884"/>
            </a:xfrm>
            <a:custGeom>
              <a:avLst/>
              <a:gdLst>
                <a:gd name="connsiteX0" fmla="*/ 635 w 635"/>
                <a:gd name="connsiteY0" fmla="*/ 0 h 87884"/>
                <a:gd name="connsiteX1" fmla="*/ 0 w 635"/>
                <a:gd name="connsiteY1" fmla="*/ 87884 h 87884"/>
              </a:gdLst>
              <a:ahLst/>
              <a:cxnLst>
                <a:cxn ang="0">
                  <a:pos x="connsiteX0" y="connsiteY0"/>
                </a:cxn>
                <a:cxn ang="0">
                  <a:pos x="connsiteX1" y="connsiteY1"/>
                </a:cxn>
              </a:cxnLst>
              <a:rect l="l" t="t" r="r" b="b"/>
              <a:pathLst>
                <a:path w="635" h="87884">
                  <a:moveTo>
                    <a:pt x="635" y="0"/>
                  </a:moveTo>
                  <a:lnTo>
                    <a:pt x="0" y="87884"/>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0" name="Freeform: Shape 109">
              <a:extLst>
                <a:ext uri="{FF2B5EF4-FFF2-40B4-BE49-F238E27FC236}">
                  <a16:creationId xmlns:a16="http://schemas.microsoft.com/office/drawing/2014/main" id="{439CA59A-AD51-27D5-F512-1283896068BF}"/>
                </a:ext>
              </a:extLst>
            </p:cNvPr>
            <p:cNvSpPr/>
            <p:nvPr/>
          </p:nvSpPr>
          <p:spPr>
            <a:xfrm rot="-3002999">
              <a:off x="4457781" y="5605108"/>
              <a:ext cx="105156" cy="105156"/>
            </a:xfrm>
            <a:custGeom>
              <a:avLst/>
              <a:gdLst>
                <a:gd name="connsiteX0" fmla="*/ 105156 w 105156"/>
                <a:gd name="connsiteY0" fmla="*/ 52578 h 105156"/>
                <a:gd name="connsiteX1" fmla="*/ 52578 w 105156"/>
                <a:gd name="connsiteY1" fmla="*/ 105156 h 105156"/>
                <a:gd name="connsiteX2" fmla="*/ 0 w 105156"/>
                <a:gd name="connsiteY2" fmla="*/ 52578 h 105156"/>
                <a:gd name="connsiteX3" fmla="*/ 52578 w 105156"/>
                <a:gd name="connsiteY3" fmla="*/ 0 h 105156"/>
                <a:gd name="connsiteX4" fmla="*/ 105156 w 105156"/>
                <a:gd name="connsiteY4" fmla="*/ 52578 h 10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 h="105156">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1" name="Freeform: Shape 110">
              <a:extLst>
                <a:ext uri="{FF2B5EF4-FFF2-40B4-BE49-F238E27FC236}">
                  <a16:creationId xmlns:a16="http://schemas.microsoft.com/office/drawing/2014/main" id="{6AC6BC0B-3DB1-F3A0-2493-266266AD9EC4}"/>
                </a:ext>
              </a:extLst>
            </p:cNvPr>
            <p:cNvSpPr/>
            <p:nvPr/>
          </p:nvSpPr>
          <p:spPr>
            <a:xfrm>
              <a:off x="4138676" y="5605526"/>
              <a:ext cx="105155" cy="105155"/>
            </a:xfrm>
            <a:custGeom>
              <a:avLst/>
              <a:gdLst>
                <a:gd name="connsiteX0" fmla="*/ 105156 w 105155"/>
                <a:gd name="connsiteY0" fmla="*/ 52578 h 105155"/>
                <a:gd name="connsiteX1" fmla="*/ 52578 w 105155"/>
                <a:gd name="connsiteY1" fmla="*/ 105156 h 105155"/>
                <a:gd name="connsiteX2" fmla="*/ 0 w 105155"/>
                <a:gd name="connsiteY2" fmla="*/ 52578 h 105155"/>
                <a:gd name="connsiteX3" fmla="*/ 52578 w 105155"/>
                <a:gd name="connsiteY3" fmla="*/ 0 h 105155"/>
                <a:gd name="connsiteX4" fmla="*/ 105156 w 105155"/>
                <a:gd name="connsiteY4" fmla="*/ 52578 h 105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5" h="105155">
                  <a:moveTo>
                    <a:pt x="105156" y="52578"/>
                  </a:moveTo>
                  <a:cubicBezTo>
                    <a:pt x="105156" y="81616"/>
                    <a:pt x="81616" y="105156"/>
                    <a:pt x="52578" y="105156"/>
                  </a:cubicBezTo>
                  <a:cubicBezTo>
                    <a:pt x="23540" y="105156"/>
                    <a:pt x="0" y="81616"/>
                    <a:pt x="0" y="52578"/>
                  </a:cubicBezTo>
                  <a:cubicBezTo>
                    <a:pt x="0" y="23540"/>
                    <a:pt x="23540" y="0"/>
                    <a:pt x="52578" y="0"/>
                  </a:cubicBezTo>
                  <a:cubicBezTo>
                    <a:pt x="81616" y="0"/>
                    <a:pt x="105156" y="23540"/>
                    <a:pt x="105156" y="52578"/>
                  </a:cubicBez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2" name="Freeform: Shape 111">
              <a:extLst>
                <a:ext uri="{FF2B5EF4-FFF2-40B4-BE49-F238E27FC236}">
                  <a16:creationId xmlns:a16="http://schemas.microsoft.com/office/drawing/2014/main" id="{0B117986-F7FC-0488-DB9A-704880A1D237}"/>
                </a:ext>
              </a:extLst>
            </p:cNvPr>
            <p:cNvSpPr/>
            <p:nvPr/>
          </p:nvSpPr>
          <p:spPr>
            <a:xfrm>
              <a:off x="4491354" y="5760465"/>
              <a:ext cx="123190" cy="128524"/>
            </a:xfrm>
            <a:custGeom>
              <a:avLst/>
              <a:gdLst>
                <a:gd name="connsiteX0" fmla="*/ 0 w 123190"/>
                <a:gd name="connsiteY0" fmla="*/ 381 h 128524"/>
                <a:gd name="connsiteX1" fmla="*/ 23368 w 123190"/>
                <a:gd name="connsiteY1" fmla="*/ 0 h 128524"/>
                <a:gd name="connsiteX2" fmla="*/ 81661 w 123190"/>
                <a:gd name="connsiteY2" fmla="*/ 6477 h 128524"/>
                <a:gd name="connsiteX3" fmla="*/ 122936 w 123190"/>
                <a:gd name="connsiteY3" fmla="*/ 64389 h 128524"/>
                <a:gd name="connsiteX4" fmla="*/ 123190 w 123190"/>
                <a:gd name="connsiteY4" fmla="*/ 108077 h 128524"/>
                <a:gd name="connsiteX5" fmla="*/ 102743 w 123190"/>
                <a:gd name="connsiteY5" fmla="*/ 128524 h 128524"/>
                <a:gd name="connsiteX6" fmla="*/ 22352 w 123190"/>
                <a:gd name="connsiteY6" fmla="*/ 128524 h 1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90" h="128524">
                  <a:moveTo>
                    <a:pt x="0" y="381"/>
                  </a:moveTo>
                  <a:cubicBezTo>
                    <a:pt x="8382" y="127"/>
                    <a:pt x="13335" y="0"/>
                    <a:pt x="23368" y="0"/>
                  </a:cubicBezTo>
                  <a:cubicBezTo>
                    <a:pt x="53467" y="0"/>
                    <a:pt x="65024" y="1016"/>
                    <a:pt x="81661" y="6477"/>
                  </a:cubicBezTo>
                  <a:cubicBezTo>
                    <a:pt x="107315" y="14986"/>
                    <a:pt x="123952" y="37084"/>
                    <a:pt x="122936" y="64389"/>
                  </a:cubicBezTo>
                  <a:lnTo>
                    <a:pt x="123190" y="108077"/>
                  </a:lnTo>
                  <a:cubicBezTo>
                    <a:pt x="123190" y="119380"/>
                    <a:pt x="114046" y="128524"/>
                    <a:pt x="102743" y="128524"/>
                  </a:cubicBezTo>
                  <a:lnTo>
                    <a:pt x="22352" y="128524"/>
                  </a:lnTo>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3" name="Freeform: Shape 112">
              <a:extLst>
                <a:ext uri="{FF2B5EF4-FFF2-40B4-BE49-F238E27FC236}">
                  <a16:creationId xmlns:a16="http://schemas.microsoft.com/office/drawing/2014/main" id="{B5236528-D3B2-8219-8E69-F286B887C1CD}"/>
                </a:ext>
              </a:extLst>
            </p:cNvPr>
            <p:cNvSpPr/>
            <p:nvPr/>
          </p:nvSpPr>
          <p:spPr>
            <a:xfrm>
              <a:off x="4563364" y="5824982"/>
              <a:ext cx="508" cy="63118"/>
            </a:xfrm>
            <a:custGeom>
              <a:avLst/>
              <a:gdLst>
                <a:gd name="connsiteX0" fmla="*/ 508 w 508"/>
                <a:gd name="connsiteY0" fmla="*/ 0 h 63118"/>
                <a:gd name="connsiteX1" fmla="*/ 0 w 508"/>
                <a:gd name="connsiteY1" fmla="*/ 63119 h 63118"/>
              </a:gdLst>
              <a:ahLst/>
              <a:cxnLst>
                <a:cxn ang="0">
                  <a:pos x="connsiteX0" y="connsiteY0"/>
                </a:cxn>
                <a:cxn ang="0">
                  <a:pos x="connsiteX1" y="connsiteY1"/>
                </a:cxn>
              </a:cxnLst>
              <a:rect l="l" t="t" r="r" b="b"/>
              <a:pathLst>
                <a:path w="508" h="63118">
                  <a:moveTo>
                    <a:pt x="508" y="0"/>
                  </a:moveTo>
                  <a:lnTo>
                    <a:pt x="0" y="63119"/>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4" name="Freeform: Shape 113">
              <a:extLst>
                <a:ext uri="{FF2B5EF4-FFF2-40B4-BE49-F238E27FC236}">
                  <a16:creationId xmlns:a16="http://schemas.microsoft.com/office/drawing/2014/main" id="{E9D5E128-0917-5045-FA76-4B283B68AB3B}"/>
                </a:ext>
              </a:extLst>
            </p:cNvPr>
            <p:cNvSpPr/>
            <p:nvPr/>
          </p:nvSpPr>
          <p:spPr>
            <a:xfrm>
              <a:off x="4087240" y="5760465"/>
              <a:ext cx="111125" cy="128524"/>
            </a:xfrm>
            <a:custGeom>
              <a:avLst/>
              <a:gdLst>
                <a:gd name="connsiteX0" fmla="*/ 111125 w 111125"/>
                <a:gd name="connsiteY0" fmla="*/ 381 h 128524"/>
                <a:gd name="connsiteX1" fmla="*/ 99822 w 111125"/>
                <a:gd name="connsiteY1" fmla="*/ 0 h 128524"/>
                <a:gd name="connsiteX2" fmla="*/ 41529 w 111125"/>
                <a:gd name="connsiteY2" fmla="*/ 6477 h 128524"/>
                <a:gd name="connsiteX3" fmla="*/ 254 w 111125"/>
                <a:gd name="connsiteY3" fmla="*/ 64389 h 128524"/>
                <a:gd name="connsiteX4" fmla="*/ 0 w 111125"/>
                <a:gd name="connsiteY4" fmla="*/ 108077 h 128524"/>
                <a:gd name="connsiteX5" fmla="*/ 20447 w 111125"/>
                <a:gd name="connsiteY5" fmla="*/ 128524 h 128524"/>
                <a:gd name="connsiteX6" fmla="*/ 100838 w 111125"/>
                <a:gd name="connsiteY6" fmla="*/ 128524 h 12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125" h="128524">
                  <a:moveTo>
                    <a:pt x="111125" y="381"/>
                  </a:moveTo>
                  <a:cubicBezTo>
                    <a:pt x="102743" y="127"/>
                    <a:pt x="109855" y="0"/>
                    <a:pt x="99822" y="0"/>
                  </a:cubicBezTo>
                  <a:cubicBezTo>
                    <a:pt x="69723" y="0"/>
                    <a:pt x="58166" y="1016"/>
                    <a:pt x="41529" y="6477"/>
                  </a:cubicBezTo>
                  <a:cubicBezTo>
                    <a:pt x="15875" y="14986"/>
                    <a:pt x="-762" y="37084"/>
                    <a:pt x="254" y="64389"/>
                  </a:cubicBezTo>
                  <a:lnTo>
                    <a:pt x="0" y="108077"/>
                  </a:lnTo>
                  <a:cubicBezTo>
                    <a:pt x="0" y="119380"/>
                    <a:pt x="9144" y="128524"/>
                    <a:pt x="20447" y="128524"/>
                  </a:cubicBezTo>
                  <a:lnTo>
                    <a:pt x="100838" y="128524"/>
                  </a:lnTo>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5" name="Freeform: Shape 114">
              <a:extLst>
                <a:ext uri="{FF2B5EF4-FFF2-40B4-BE49-F238E27FC236}">
                  <a16:creationId xmlns:a16="http://schemas.microsoft.com/office/drawing/2014/main" id="{7E63FA7E-E9AF-4D11-3512-B829F1C4A654}"/>
                </a:ext>
              </a:extLst>
            </p:cNvPr>
            <p:cNvSpPr/>
            <p:nvPr/>
          </p:nvSpPr>
          <p:spPr>
            <a:xfrm>
              <a:off x="4137787" y="5824982"/>
              <a:ext cx="508" cy="63118"/>
            </a:xfrm>
            <a:custGeom>
              <a:avLst/>
              <a:gdLst>
                <a:gd name="connsiteX0" fmla="*/ 0 w 508"/>
                <a:gd name="connsiteY0" fmla="*/ 0 h 63118"/>
                <a:gd name="connsiteX1" fmla="*/ 508 w 508"/>
                <a:gd name="connsiteY1" fmla="*/ 63119 h 63118"/>
              </a:gdLst>
              <a:ahLst/>
              <a:cxnLst>
                <a:cxn ang="0">
                  <a:pos x="connsiteX0" y="connsiteY0"/>
                </a:cxn>
                <a:cxn ang="0">
                  <a:pos x="connsiteX1" y="connsiteY1"/>
                </a:cxn>
              </a:cxnLst>
              <a:rect l="l" t="t" r="r" b="b"/>
              <a:pathLst>
                <a:path w="508" h="63118">
                  <a:moveTo>
                    <a:pt x="0" y="0"/>
                  </a:moveTo>
                  <a:lnTo>
                    <a:pt x="508" y="63119"/>
                  </a:lnTo>
                </a:path>
              </a:pathLst>
            </a:custGeom>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6" name="Freeform: Shape 115">
              <a:extLst>
                <a:ext uri="{FF2B5EF4-FFF2-40B4-BE49-F238E27FC236}">
                  <a16:creationId xmlns:a16="http://schemas.microsoft.com/office/drawing/2014/main" id="{68C269BB-E578-363F-23A5-3ADCE4C52E63}"/>
                </a:ext>
              </a:extLst>
            </p:cNvPr>
            <p:cNvSpPr/>
            <p:nvPr/>
          </p:nvSpPr>
          <p:spPr>
            <a:xfrm>
              <a:off x="4399534" y="5400547"/>
              <a:ext cx="156590" cy="155448"/>
            </a:xfrm>
            <a:custGeom>
              <a:avLst/>
              <a:gdLst>
                <a:gd name="connsiteX0" fmla="*/ 0 w 156590"/>
                <a:gd name="connsiteY0" fmla="*/ 115062 h 155448"/>
                <a:gd name="connsiteX1" fmla="*/ 53721 w 156590"/>
                <a:gd name="connsiteY1" fmla="*/ 124206 h 155448"/>
                <a:gd name="connsiteX2" fmla="*/ 64389 w 156590"/>
                <a:gd name="connsiteY2" fmla="*/ 123825 h 155448"/>
                <a:gd name="connsiteX3" fmla="*/ 106172 w 156590"/>
                <a:gd name="connsiteY3" fmla="*/ 155448 h 155448"/>
                <a:gd name="connsiteX4" fmla="*/ 119761 w 156590"/>
                <a:gd name="connsiteY4" fmla="*/ 109728 h 155448"/>
                <a:gd name="connsiteX5" fmla="*/ 119761 w 156590"/>
                <a:gd name="connsiteY5" fmla="*/ 109728 h 155448"/>
                <a:gd name="connsiteX6" fmla="*/ 156591 w 156590"/>
                <a:gd name="connsiteY6" fmla="*/ 62103 h 155448"/>
                <a:gd name="connsiteX7" fmla="*/ 53721 w 156590"/>
                <a:gd name="connsiteY7" fmla="*/ 0 h 155448"/>
                <a:gd name="connsiteX8" fmla="*/ 41275 w 156590"/>
                <a:gd name="connsiteY8" fmla="*/ 508 h 155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90" h="155448">
                  <a:moveTo>
                    <a:pt x="0" y="115062"/>
                  </a:moveTo>
                  <a:cubicBezTo>
                    <a:pt x="15621" y="120904"/>
                    <a:pt x="34036" y="124206"/>
                    <a:pt x="53721" y="124206"/>
                  </a:cubicBezTo>
                  <a:cubicBezTo>
                    <a:pt x="57277" y="124206"/>
                    <a:pt x="60960" y="124206"/>
                    <a:pt x="64389" y="123825"/>
                  </a:cubicBezTo>
                  <a:lnTo>
                    <a:pt x="106172" y="155448"/>
                  </a:lnTo>
                  <a:lnTo>
                    <a:pt x="119761" y="109728"/>
                  </a:lnTo>
                  <a:lnTo>
                    <a:pt x="119761" y="109728"/>
                  </a:lnTo>
                  <a:cubicBezTo>
                    <a:pt x="142240" y="98298"/>
                    <a:pt x="156591" y="81280"/>
                    <a:pt x="156591" y="62103"/>
                  </a:cubicBezTo>
                  <a:cubicBezTo>
                    <a:pt x="156591" y="27813"/>
                    <a:pt x="110490" y="0"/>
                    <a:pt x="53721" y="0"/>
                  </a:cubicBezTo>
                  <a:cubicBezTo>
                    <a:pt x="49530" y="0"/>
                    <a:pt x="45339" y="127"/>
                    <a:pt x="41275" y="508"/>
                  </a:cubicBezTo>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17" name="Freeform: Shape 116">
              <a:extLst>
                <a:ext uri="{FF2B5EF4-FFF2-40B4-BE49-F238E27FC236}">
                  <a16:creationId xmlns:a16="http://schemas.microsoft.com/office/drawing/2014/main" id="{E8001962-08B7-BEBD-0FD3-46A59B448091}"/>
                </a:ext>
              </a:extLst>
            </p:cNvPr>
            <p:cNvSpPr/>
            <p:nvPr/>
          </p:nvSpPr>
          <p:spPr>
            <a:xfrm>
              <a:off x="4140200" y="5351271"/>
              <a:ext cx="277114" cy="203327"/>
            </a:xfrm>
            <a:custGeom>
              <a:avLst/>
              <a:gdLst>
                <a:gd name="connsiteX0" fmla="*/ 41021 w 277114"/>
                <a:gd name="connsiteY0" fmla="*/ 143002 h 203327"/>
                <a:gd name="connsiteX1" fmla="*/ 0 w 277114"/>
                <a:gd name="connsiteY1" fmla="*/ 83566 h 203327"/>
                <a:gd name="connsiteX2" fmla="*/ 138557 w 277114"/>
                <a:gd name="connsiteY2" fmla="*/ 0 h 203327"/>
                <a:gd name="connsiteX3" fmla="*/ 277114 w 277114"/>
                <a:gd name="connsiteY3" fmla="*/ 83566 h 203327"/>
                <a:gd name="connsiteX4" fmla="*/ 138557 w 277114"/>
                <a:gd name="connsiteY4" fmla="*/ 167132 h 203327"/>
                <a:gd name="connsiteX5" fmla="*/ 110236 w 277114"/>
                <a:gd name="connsiteY5" fmla="*/ 165354 h 203327"/>
                <a:gd name="connsiteX6" fmla="*/ 110236 w 277114"/>
                <a:gd name="connsiteY6" fmla="*/ 165354 h 203327"/>
                <a:gd name="connsiteX7" fmla="*/ 56388 w 277114"/>
                <a:gd name="connsiteY7" fmla="*/ 203327 h 203327"/>
                <a:gd name="connsiteX8" fmla="*/ 41148 w 277114"/>
                <a:gd name="connsiteY8" fmla="*/ 142875 h 203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7114" h="203327">
                  <a:moveTo>
                    <a:pt x="41021" y="143002"/>
                  </a:moveTo>
                  <a:cubicBezTo>
                    <a:pt x="15621" y="127889"/>
                    <a:pt x="0" y="106807"/>
                    <a:pt x="0" y="83566"/>
                  </a:cubicBezTo>
                  <a:cubicBezTo>
                    <a:pt x="0" y="37338"/>
                    <a:pt x="61976" y="0"/>
                    <a:pt x="138557" y="0"/>
                  </a:cubicBezTo>
                  <a:cubicBezTo>
                    <a:pt x="215138" y="0"/>
                    <a:pt x="277114" y="37465"/>
                    <a:pt x="277114" y="83566"/>
                  </a:cubicBezTo>
                  <a:cubicBezTo>
                    <a:pt x="277114" y="129667"/>
                    <a:pt x="215138" y="167132"/>
                    <a:pt x="138557" y="167132"/>
                  </a:cubicBezTo>
                  <a:cubicBezTo>
                    <a:pt x="128778" y="167132"/>
                    <a:pt x="119380" y="166497"/>
                    <a:pt x="110236" y="165354"/>
                  </a:cubicBezTo>
                  <a:lnTo>
                    <a:pt x="110236" y="165354"/>
                  </a:lnTo>
                  <a:cubicBezTo>
                    <a:pt x="110236" y="165354"/>
                    <a:pt x="56388" y="203327"/>
                    <a:pt x="56388" y="203327"/>
                  </a:cubicBezTo>
                  <a:lnTo>
                    <a:pt x="41148" y="142875"/>
                  </a:lnTo>
                  <a:close/>
                </a:path>
              </a:pathLst>
            </a:custGeom>
            <a:noFill/>
            <a:ln w="12700" cap="rnd">
              <a:solidFill>
                <a:srgbClr val="0B315E"/>
              </a:solidFill>
              <a:prstDash val="solid"/>
              <a:round/>
            </a:ln>
          </p:spPr>
          <p:txBody>
            <a:bodyPr tIns="46800" bIns="4680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grpSp>
        <p:nvGrpSpPr>
          <p:cNvPr id="118" name="Group 117">
            <a:extLst>
              <a:ext uri="{FF2B5EF4-FFF2-40B4-BE49-F238E27FC236}">
                <a16:creationId xmlns:a16="http://schemas.microsoft.com/office/drawing/2014/main" id="{0CCD6814-881D-77AB-797F-F3E0476A1A48}"/>
              </a:ext>
            </a:extLst>
          </p:cNvPr>
          <p:cNvGrpSpPr/>
          <p:nvPr/>
        </p:nvGrpSpPr>
        <p:grpSpPr>
          <a:xfrm>
            <a:off x="523387" y="5075989"/>
            <a:ext cx="809420" cy="813934"/>
            <a:chOff x="-877145" y="2196042"/>
            <a:chExt cx="731520" cy="735600"/>
          </a:xfrm>
        </p:grpSpPr>
        <p:sp>
          <p:nvSpPr>
            <p:cNvPr id="119" name="Google Shape;18625;p1449">
              <a:extLst>
                <a:ext uri="{FF2B5EF4-FFF2-40B4-BE49-F238E27FC236}">
                  <a16:creationId xmlns:a16="http://schemas.microsoft.com/office/drawing/2014/main" id="{25D7D1FF-7A26-B561-5D12-C8EB02C20880}"/>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0" name="Google Shape;18628;p1449">
              <a:extLst>
                <a:ext uri="{FF2B5EF4-FFF2-40B4-BE49-F238E27FC236}">
                  <a16:creationId xmlns:a16="http://schemas.microsoft.com/office/drawing/2014/main" id="{C9F18918-2E25-193E-7696-31B13FE3DAE0}"/>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21" name="Google Shape;18629;p1449">
              <a:extLst>
                <a:ext uri="{FF2B5EF4-FFF2-40B4-BE49-F238E27FC236}">
                  <a16:creationId xmlns:a16="http://schemas.microsoft.com/office/drawing/2014/main" id="{0538D98D-35E6-F62F-E840-734C012D5761}"/>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22" name="Group 121">
            <a:extLst>
              <a:ext uri="{FF2B5EF4-FFF2-40B4-BE49-F238E27FC236}">
                <a16:creationId xmlns:a16="http://schemas.microsoft.com/office/drawing/2014/main" id="{D487D1ED-5D35-9AD8-055F-083A1EC1A3DC}"/>
              </a:ext>
            </a:extLst>
          </p:cNvPr>
          <p:cNvGrpSpPr/>
          <p:nvPr/>
        </p:nvGrpSpPr>
        <p:grpSpPr>
          <a:xfrm>
            <a:off x="775995" y="5297880"/>
            <a:ext cx="304206" cy="370152"/>
            <a:chOff x="1883790" y="4024476"/>
            <a:chExt cx="459232" cy="558800"/>
          </a:xfrm>
        </p:grpSpPr>
        <p:sp>
          <p:nvSpPr>
            <p:cNvPr id="123" name="Freeform: Shape 122">
              <a:extLst>
                <a:ext uri="{FF2B5EF4-FFF2-40B4-BE49-F238E27FC236}">
                  <a16:creationId xmlns:a16="http://schemas.microsoft.com/office/drawing/2014/main" id="{22DF4593-3848-5293-3A9A-6EEA138C1447}"/>
                </a:ext>
              </a:extLst>
            </p:cNvPr>
            <p:cNvSpPr/>
            <p:nvPr/>
          </p:nvSpPr>
          <p:spPr>
            <a:xfrm>
              <a:off x="2088513" y="4291938"/>
              <a:ext cx="169672" cy="12700"/>
            </a:xfrm>
            <a:custGeom>
              <a:avLst/>
              <a:gdLst>
                <a:gd name="connsiteX0" fmla="*/ 169672 w 169672"/>
                <a:gd name="connsiteY0" fmla="*/ 0 h 12700"/>
                <a:gd name="connsiteX1" fmla="*/ 0 w 169672"/>
                <a:gd name="connsiteY1" fmla="*/ 0 h 12700"/>
              </a:gdLst>
              <a:ahLst/>
              <a:cxnLst>
                <a:cxn ang="0">
                  <a:pos x="connsiteX0" y="connsiteY0"/>
                </a:cxn>
                <a:cxn ang="0">
                  <a:pos x="connsiteX1" y="connsiteY1"/>
                </a:cxn>
              </a:cxnLst>
              <a:rect l="l" t="t" r="r" b="b"/>
              <a:pathLst>
                <a:path w="169672" h="12700">
                  <a:moveTo>
                    <a:pt x="169672" y="0"/>
                  </a:moveTo>
                  <a:lnTo>
                    <a:pt x="0"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4" name="Freeform: Shape 123">
              <a:extLst>
                <a:ext uri="{FF2B5EF4-FFF2-40B4-BE49-F238E27FC236}">
                  <a16:creationId xmlns:a16="http://schemas.microsoft.com/office/drawing/2014/main" id="{C00B2C98-D4BA-75D4-D367-0B1C540D30D6}"/>
                </a:ext>
              </a:extLst>
            </p:cNvPr>
            <p:cNvSpPr/>
            <p:nvPr/>
          </p:nvSpPr>
          <p:spPr>
            <a:xfrm>
              <a:off x="1968753" y="4262474"/>
              <a:ext cx="47878" cy="49783"/>
            </a:xfrm>
            <a:custGeom>
              <a:avLst/>
              <a:gdLst>
                <a:gd name="connsiteX0" fmla="*/ 0 w 47878"/>
                <a:gd name="connsiteY0" fmla="*/ 30607 h 49783"/>
                <a:gd name="connsiteX1" fmla="*/ 8763 w 47878"/>
                <a:gd name="connsiteY1" fmla="*/ 49784 h 49783"/>
                <a:gd name="connsiteX2" fmla="*/ 47879 w 47878"/>
                <a:gd name="connsiteY2" fmla="*/ 0 h 49783"/>
              </a:gdLst>
              <a:ahLst/>
              <a:cxnLst>
                <a:cxn ang="0">
                  <a:pos x="connsiteX0" y="connsiteY0"/>
                </a:cxn>
                <a:cxn ang="0">
                  <a:pos x="connsiteX1" y="connsiteY1"/>
                </a:cxn>
                <a:cxn ang="0">
                  <a:pos x="connsiteX2" y="connsiteY2"/>
                </a:cxn>
              </a:cxnLst>
              <a:rect l="l" t="t" r="r" b="b"/>
              <a:pathLst>
                <a:path w="47878" h="49783">
                  <a:moveTo>
                    <a:pt x="0" y="30607"/>
                  </a:moveTo>
                  <a:lnTo>
                    <a:pt x="8763" y="49784"/>
                  </a:lnTo>
                  <a:lnTo>
                    <a:pt x="47879" y="0"/>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5" name="Freeform: Shape 124">
              <a:extLst>
                <a:ext uri="{FF2B5EF4-FFF2-40B4-BE49-F238E27FC236}">
                  <a16:creationId xmlns:a16="http://schemas.microsoft.com/office/drawing/2014/main" id="{7A603780-93DD-9AB1-9EF8-5ABB558A86FC}"/>
                </a:ext>
              </a:extLst>
            </p:cNvPr>
            <p:cNvSpPr/>
            <p:nvPr/>
          </p:nvSpPr>
          <p:spPr>
            <a:xfrm>
              <a:off x="2088513" y="4426558"/>
              <a:ext cx="169672" cy="12700"/>
            </a:xfrm>
            <a:custGeom>
              <a:avLst/>
              <a:gdLst>
                <a:gd name="connsiteX0" fmla="*/ 169672 w 169672"/>
                <a:gd name="connsiteY0" fmla="*/ 0 h 12700"/>
                <a:gd name="connsiteX1" fmla="*/ 0 w 169672"/>
                <a:gd name="connsiteY1" fmla="*/ 0 h 12700"/>
              </a:gdLst>
              <a:ahLst/>
              <a:cxnLst>
                <a:cxn ang="0">
                  <a:pos x="connsiteX0" y="connsiteY0"/>
                </a:cxn>
                <a:cxn ang="0">
                  <a:pos x="connsiteX1" y="connsiteY1"/>
                </a:cxn>
              </a:cxnLst>
              <a:rect l="l" t="t" r="r" b="b"/>
              <a:pathLst>
                <a:path w="169672" h="12700">
                  <a:moveTo>
                    <a:pt x="169672" y="0"/>
                  </a:moveTo>
                  <a:lnTo>
                    <a:pt x="0" y="0"/>
                  </a:lnTo>
                </a:path>
              </a:pathLst>
            </a:custGeom>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6" name="Freeform: Shape 125">
              <a:extLst>
                <a:ext uri="{FF2B5EF4-FFF2-40B4-BE49-F238E27FC236}">
                  <a16:creationId xmlns:a16="http://schemas.microsoft.com/office/drawing/2014/main" id="{265BD72F-3102-CDA5-2B43-904B4C431433}"/>
                </a:ext>
              </a:extLst>
            </p:cNvPr>
            <p:cNvSpPr/>
            <p:nvPr/>
          </p:nvSpPr>
          <p:spPr>
            <a:xfrm>
              <a:off x="1968753" y="4395189"/>
              <a:ext cx="47878" cy="48005"/>
            </a:xfrm>
            <a:custGeom>
              <a:avLst/>
              <a:gdLst>
                <a:gd name="connsiteX0" fmla="*/ 0 w 47878"/>
                <a:gd name="connsiteY0" fmla="*/ 30353 h 48005"/>
                <a:gd name="connsiteX1" fmla="*/ 8763 w 47878"/>
                <a:gd name="connsiteY1" fmla="*/ 48006 h 48005"/>
                <a:gd name="connsiteX2" fmla="*/ 47879 w 47878"/>
                <a:gd name="connsiteY2" fmla="*/ 0 h 48005"/>
              </a:gdLst>
              <a:ahLst/>
              <a:cxnLst>
                <a:cxn ang="0">
                  <a:pos x="connsiteX0" y="connsiteY0"/>
                </a:cxn>
                <a:cxn ang="0">
                  <a:pos x="connsiteX1" y="connsiteY1"/>
                </a:cxn>
                <a:cxn ang="0">
                  <a:pos x="connsiteX2" y="connsiteY2"/>
                </a:cxn>
              </a:cxnLst>
              <a:rect l="l" t="t" r="r" b="b"/>
              <a:pathLst>
                <a:path w="47878" h="48005">
                  <a:moveTo>
                    <a:pt x="0" y="30353"/>
                  </a:moveTo>
                  <a:lnTo>
                    <a:pt x="8763" y="48006"/>
                  </a:lnTo>
                  <a:lnTo>
                    <a:pt x="47879" y="0"/>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7" name="Freeform: Shape 126">
              <a:extLst>
                <a:ext uri="{FF2B5EF4-FFF2-40B4-BE49-F238E27FC236}">
                  <a16:creationId xmlns:a16="http://schemas.microsoft.com/office/drawing/2014/main" id="{06071558-A5CF-9F6E-851C-DAF07798DA77}"/>
                </a:ext>
              </a:extLst>
            </p:cNvPr>
            <p:cNvSpPr/>
            <p:nvPr/>
          </p:nvSpPr>
          <p:spPr>
            <a:xfrm>
              <a:off x="1920747" y="4061432"/>
              <a:ext cx="71881" cy="73787"/>
            </a:xfrm>
            <a:custGeom>
              <a:avLst/>
              <a:gdLst>
                <a:gd name="connsiteX0" fmla="*/ 71882 w 71881"/>
                <a:gd name="connsiteY0" fmla="*/ 0 h 73787"/>
                <a:gd name="connsiteX1" fmla="*/ 71882 w 71881"/>
                <a:gd name="connsiteY1" fmla="*/ 73787 h 73787"/>
                <a:gd name="connsiteX2" fmla="*/ 0 w 71881"/>
                <a:gd name="connsiteY2" fmla="*/ 73787 h 73787"/>
              </a:gdLst>
              <a:ahLst/>
              <a:cxnLst>
                <a:cxn ang="0">
                  <a:pos x="connsiteX0" y="connsiteY0"/>
                </a:cxn>
                <a:cxn ang="0">
                  <a:pos x="connsiteX1" y="connsiteY1"/>
                </a:cxn>
                <a:cxn ang="0">
                  <a:pos x="connsiteX2" y="connsiteY2"/>
                </a:cxn>
              </a:cxnLst>
              <a:rect l="l" t="t" r="r" b="b"/>
              <a:pathLst>
                <a:path w="71881" h="73787">
                  <a:moveTo>
                    <a:pt x="71882" y="0"/>
                  </a:moveTo>
                  <a:lnTo>
                    <a:pt x="71882" y="73787"/>
                  </a:lnTo>
                  <a:lnTo>
                    <a:pt x="0" y="73787"/>
                  </a:lnTo>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128" name="Freeform: Shape 127">
              <a:extLst>
                <a:ext uri="{FF2B5EF4-FFF2-40B4-BE49-F238E27FC236}">
                  <a16:creationId xmlns:a16="http://schemas.microsoft.com/office/drawing/2014/main" id="{1F4E2955-21F1-C9F7-96F0-5CF29859CB68}"/>
                </a:ext>
              </a:extLst>
            </p:cNvPr>
            <p:cNvSpPr/>
            <p:nvPr/>
          </p:nvSpPr>
          <p:spPr>
            <a:xfrm>
              <a:off x="1883790" y="4024476"/>
              <a:ext cx="459232" cy="558800"/>
            </a:xfrm>
            <a:custGeom>
              <a:avLst/>
              <a:gdLst>
                <a:gd name="connsiteX0" fmla="*/ 441071 w 459232"/>
                <a:gd name="connsiteY0" fmla="*/ 558800 h 558800"/>
                <a:gd name="connsiteX1" fmla="*/ 18161 w 459232"/>
                <a:gd name="connsiteY1" fmla="*/ 558800 h 558800"/>
                <a:gd name="connsiteX2" fmla="*/ 0 w 459232"/>
                <a:gd name="connsiteY2" fmla="*/ 540639 h 558800"/>
                <a:gd name="connsiteX3" fmla="*/ 0 w 459232"/>
                <a:gd name="connsiteY3" fmla="*/ 85090 h 558800"/>
                <a:gd name="connsiteX4" fmla="*/ 84582 w 459232"/>
                <a:gd name="connsiteY4" fmla="*/ 0 h 558800"/>
                <a:gd name="connsiteX5" fmla="*/ 441071 w 459232"/>
                <a:gd name="connsiteY5" fmla="*/ 0 h 558800"/>
                <a:gd name="connsiteX6" fmla="*/ 459232 w 459232"/>
                <a:gd name="connsiteY6" fmla="*/ 18161 h 558800"/>
                <a:gd name="connsiteX7" fmla="*/ 459232 w 459232"/>
                <a:gd name="connsiteY7" fmla="*/ 540512 h 558800"/>
                <a:gd name="connsiteX8" fmla="*/ 441071 w 459232"/>
                <a:gd name="connsiteY8" fmla="*/ 558673 h 558800"/>
                <a:gd name="connsiteX9" fmla="*/ 441071 w 459232"/>
                <a:gd name="connsiteY9" fmla="*/ 558673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232" h="558800">
                  <a:moveTo>
                    <a:pt x="441071" y="558800"/>
                  </a:moveTo>
                  <a:lnTo>
                    <a:pt x="18161" y="558800"/>
                  </a:lnTo>
                  <a:cubicBezTo>
                    <a:pt x="9017" y="558800"/>
                    <a:pt x="0" y="549656"/>
                    <a:pt x="0" y="540639"/>
                  </a:cubicBezTo>
                  <a:lnTo>
                    <a:pt x="0" y="85090"/>
                  </a:lnTo>
                  <a:lnTo>
                    <a:pt x="84582" y="0"/>
                  </a:lnTo>
                  <a:lnTo>
                    <a:pt x="441071" y="0"/>
                  </a:lnTo>
                  <a:cubicBezTo>
                    <a:pt x="450215" y="0"/>
                    <a:pt x="459232" y="9144"/>
                    <a:pt x="459232" y="18161"/>
                  </a:cubicBezTo>
                  <a:lnTo>
                    <a:pt x="459232" y="540512"/>
                  </a:lnTo>
                  <a:cubicBezTo>
                    <a:pt x="459232" y="549656"/>
                    <a:pt x="450215" y="558673"/>
                    <a:pt x="441071" y="558673"/>
                  </a:cubicBezTo>
                  <a:lnTo>
                    <a:pt x="441071" y="558673"/>
                  </a:lnTo>
                  <a:close/>
                </a:path>
              </a:pathLst>
            </a:custGeom>
            <a:noFill/>
            <a:ln w="12700" cap="rnd">
              <a:solidFill>
                <a:srgbClr val="0B315E"/>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799" b="0" i="0" u="none" strike="noStrike" kern="1200" cap="none" spc="0" normalizeH="0" baseline="0" noProof="0">
                <a:ln>
                  <a:noFill/>
                </a:ln>
                <a:solidFill>
                  <a:srgbClr val="000000"/>
                </a:solidFill>
                <a:effectLst/>
                <a:uLnTx/>
                <a:uFillTx/>
                <a:latin typeface="CVS Health Sans"/>
                <a:ea typeface="+mn-ea"/>
                <a:cs typeface="+mn-cs"/>
              </a:endParaRPr>
            </a:p>
          </p:txBody>
        </p:sp>
      </p:grpSp>
    </p:spTree>
    <p:extLst>
      <p:ext uri="{BB962C8B-B14F-4D97-AF65-F5344CB8AC3E}">
        <p14:creationId xmlns:p14="http://schemas.microsoft.com/office/powerpoint/2010/main" val="258481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8" y="686514"/>
            <a:ext cx="9663484" cy="360099"/>
          </a:xfrm>
        </p:spPr>
        <p:txBody>
          <a:bodyPr vert="horz" wrap="square" lIns="0" tIns="0" rIns="0" bIns="0" rtlCol="0" anchor="t" anchorCtr="0">
            <a:spAutoFit/>
          </a:bodyPr>
          <a:lstStyle/>
          <a:p>
            <a:r>
              <a:rPr lang="en-GB" b="1">
                <a:latin typeface="+mj-lt"/>
              </a:rPr>
              <a:t>Service Pattern Catalogue - Initial Use Cases</a:t>
            </a:r>
            <a:endParaRPr lang="en-GB" sz="1200">
              <a:latin typeface="+mj-lt"/>
            </a:endParaRPr>
          </a:p>
        </p:txBody>
      </p:sp>
      <p:cxnSp>
        <p:nvCxnSpPr>
          <p:cNvPr id="2" name="Straight Connector 1">
            <a:extLst>
              <a:ext uri="{FF2B5EF4-FFF2-40B4-BE49-F238E27FC236}">
                <a16:creationId xmlns:a16="http://schemas.microsoft.com/office/drawing/2014/main" id="{5285597D-82D3-45A5-3FD1-094205AD5E1C}"/>
              </a:ext>
            </a:extLst>
          </p:cNvPr>
          <p:cNvCxnSpPr>
            <a:cxnSpLocks/>
          </p:cNvCxnSpPr>
          <p:nvPr/>
        </p:nvCxnSpPr>
        <p:spPr>
          <a:xfrm>
            <a:off x="0" y="1930968"/>
            <a:ext cx="12188825" cy="0"/>
          </a:xfrm>
          <a:prstGeom prst="line">
            <a:avLst/>
          </a:prstGeom>
          <a:ln w="28575" cmpd="sng">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7129E90C-1F69-B38D-4BC4-49E74B4AA3A6}"/>
              </a:ext>
            </a:extLst>
          </p:cNvPr>
          <p:cNvSpPr/>
          <p:nvPr/>
        </p:nvSpPr>
        <p:spPr bwMode="gray">
          <a:xfrm>
            <a:off x="576676" y="5507201"/>
            <a:ext cx="11041201" cy="511200"/>
          </a:xfrm>
          <a:prstGeom prst="roundRect">
            <a:avLst>
              <a:gd name="adj" fmla="val 16973"/>
            </a:avLst>
          </a:prstGeom>
          <a:gradFill flip="none" rotWithShape="1">
            <a:gsLst>
              <a:gs pos="0">
                <a:srgbClr val="0A4B8C"/>
              </a:gs>
              <a:gs pos="100000">
                <a:srgbClr val="0B315E"/>
              </a:gs>
            </a:gsLst>
            <a:path path="circle">
              <a:fillToRect l="100000" b="100000"/>
            </a:path>
            <a:tileRect t="-100000" r="-100000"/>
          </a:gradFill>
          <a:ln>
            <a:noFill/>
            <a:miter lim="800000"/>
          </a:ln>
          <a:effectLst/>
        </p:spPr>
        <p:style>
          <a:lnRef idx="1">
            <a:schemeClr val="accent1"/>
          </a:lnRef>
          <a:fillRef idx="3">
            <a:schemeClr val="accent1"/>
          </a:fillRef>
          <a:effectRef idx="2">
            <a:schemeClr val="accent1"/>
          </a:effectRef>
          <a:fontRef idx="minor">
            <a:schemeClr val="lt1"/>
          </a:fontRef>
        </p:style>
        <p:txBody>
          <a:bodyPr lIns="273600"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CVS Health Sans"/>
                <a:ea typeface="+mn-ea"/>
                <a:cs typeface="+mn-cs"/>
              </a:rPr>
              <a:t>Each pattern must support both </a:t>
            </a:r>
            <a:r>
              <a:rPr kumimoji="0" lang="en-US" sz="1600" b="1" i="0" u="sng" strike="noStrike" kern="1200" cap="none" spc="0" normalizeH="0" baseline="0" noProof="0">
                <a:ln>
                  <a:noFill/>
                </a:ln>
                <a:solidFill>
                  <a:prstClr val="white"/>
                </a:solidFill>
                <a:effectLst/>
                <a:uLnTx/>
                <a:uFillTx/>
                <a:latin typeface="CVS Health Sans"/>
                <a:ea typeface="+mn-ea"/>
                <a:cs typeface="+mn-cs"/>
              </a:rPr>
              <a:t>Enterprise</a:t>
            </a:r>
            <a:r>
              <a:rPr kumimoji="0" lang="en-US" sz="1600" b="1" i="0" u="none" strike="noStrike" kern="1200" cap="none" spc="0" normalizeH="0" baseline="0" noProof="0">
                <a:ln>
                  <a:noFill/>
                </a:ln>
                <a:solidFill>
                  <a:prstClr val="white"/>
                </a:solidFill>
                <a:effectLst/>
                <a:uLnTx/>
                <a:uFillTx/>
                <a:latin typeface="CVS Health Sans"/>
                <a:ea typeface="+mn-ea"/>
                <a:cs typeface="+mn-cs"/>
              </a:rPr>
              <a:t> </a:t>
            </a:r>
            <a:r>
              <a:rPr kumimoji="0" lang="en-US" sz="1600" b="0" i="0" u="none" strike="noStrike" kern="1200" cap="none" spc="0" normalizeH="0" baseline="0" noProof="0">
                <a:ln>
                  <a:noFill/>
                </a:ln>
                <a:solidFill>
                  <a:prstClr val="white"/>
                </a:solidFill>
                <a:effectLst/>
                <a:uLnTx/>
                <a:uFillTx/>
                <a:latin typeface="CVS Health Sans"/>
                <a:ea typeface="+mn-ea"/>
                <a:cs typeface="+mn-cs"/>
              </a:rPr>
              <a:t>and</a:t>
            </a:r>
            <a:r>
              <a:rPr kumimoji="0" lang="en-US" sz="1600" b="1" i="0" u="none" strike="noStrike" kern="1200" cap="none" spc="0" normalizeH="0" baseline="0" noProof="0">
                <a:ln>
                  <a:noFill/>
                </a:ln>
                <a:solidFill>
                  <a:prstClr val="white"/>
                </a:solidFill>
                <a:effectLst/>
                <a:uLnTx/>
                <a:uFillTx/>
                <a:latin typeface="CVS Health Sans"/>
                <a:ea typeface="+mn-ea"/>
                <a:cs typeface="+mn-cs"/>
              </a:rPr>
              <a:t> </a:t>
            </a:r>
            <a:r>
              <a:rPr kumimoji="0" lang="en-US" sz="1600" b="1" i="0" u="sng" strike="noStrike" kern="1200" cap="none" spc="0" normalizeH="0" baseline="0" noProof="0">
                <a:ln>
                  <a:noFill/>
                </a:ln>
                <a:solidFill>
                  <a:prstClr val="white"/>
                </a:solidFill>
                <a:effectLst/>
                <a:uLnTx/>
                <a:uFillTx/>
                <a:latin typeface="CVS Health Sans"/>
                <a:ea typeface="+mn-ea"/>
                <a:cs typeface="+mn-cs"/>
              </a:rPr>
              <a:t>Internet/SaaS paths</a:t>
            </a:r>
          </a:p>
        </p:txBody>
      </p:sp>
      <p:sp>
        <p:nvSpPr>
          <p:cNvPr id="4" name="Rectangle 3">
            <a:extLst>
              <a:ext uri="{FF2B5EF4-FFF2-40B4-BE49-F238E27FC236}">
                <a16:creationId xmlns:a16="http://schemas.microsoft.com/office/drawing/2014/main" id="{27012B93-5493-F244-5ECA-5CD46D88C002}"/>
              </a:ext>
            </a:extLst>
          </p:cNvPr>
          <p:cNvSpPr/>
          <p:nvPr/>
        </p:nvSpPr>
        <p:spPr bwMode="gray">
          <a:xfrm>
            <a:off x="557929" y="947003"/>
            <a:ext cx="11250314" cy="387798"/>
          </a:xfrm>
          <a:prstGeom prst="rect">
            <a:avLst/>
          </a:prstGeom>
          <a:noFill/>
          <a:ln>
            <a:noFill/>
            <a:miter lim="800000"/>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16923" marR="6769" lvl="0" indent="0" algn="l" defTabSz="913852" rtl="0" eaLnBrk="1" fontAlgn="auto" latinLnBrk="0" hangingPunct="1">
              <a:lnSpc>
                <a:spcPct val="100000"/>
              </a:lnSpc>
              <a:spcBef>
                <a:spcPts val="133"/>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Calibri" panose="020F0502020204030204" pitchFamily="34" charset="0"/>
              </a:rPr>
              <a:t>The platform is defined around five core service patterns – not just on raw network reachability. </a:t>
            </a:r>
          </a:p>
        </p:txBody>
      </p:sp>
      <p:grpSp>
        <p:nvGrpSpPr>
          <p:cNvPr id="6" name="Group 5">
            <a:extLst>
              <a:ext uri="{FF2B5EF4-FFF2-40B4-BE49-F238E27FC236}">
                <a16:creationId xmlns:a16="http://schemas.microsoft.com/office/drawing/2014/main" id="{E0DE29CC-B410-BB0A-DF2E-5741E957D33B}"/>
              </a:ext>
            </a:extLst>
          </p:cNvPr>
          <p:cNvGrpSpPr/>
          <p:nvPr/>
        </p:nvGrpSpPr>
        <p:grpSpPr>
          <a:xfrm>
            <a:off x="1245087" y="1524001"/>
            <a:ext cx="809420" cy="813934"/>
            <a:chOff x="-877145" y="2196042"/>
            <a:chExt cx="731520" cy="735600"/>
          </a:xfrm>
        </p:grpSpPr>
        <p:sp>
          <p:nvSpPr>
            <p:cNvPr id="7" name="Google Shape;18625;p1449">
              <a:extLst>
                <a:ext uri="{FF2B5EF4-FFF2-40B4-BE49-F238E27FC236}">
                  <a16:creationId xmlns:a16="http://schemas.microsoft.com/office/drawing/2014/main" id="{A33332AA-053E-4E0F-D80F-015B211D64B0}"/>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8" name="Google Shape;18628;p1449">
              <a:extLst>
                <a:ext uri="{FF2B5EF4-FFF2-40B4-BE49-F238E27FC236}">
                  <a16:creationId xmlns:a16="http://schemas.microsoft.com/office/drawing/2014/main" id="{8DBE4FAF-A566-C804-79F9-BDCC0241FDE3}"/>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9" name="Google Shape;18629;p1449">
              <a:extLst>
                <a:ext uri="{FF2B5EF4-FFF2-40B4-BE49-F238E27FC236}">
                  <a16:creationId xmlns:a16="http://schemas.microsoft.com/office/drawing/2014/main" id="{B486D933-F327-86DD-5345-0FB551763B65}"/>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0" name="Group 9">
            <a:extLst>
              <a:ext uri="{FF2B5EF4-FFF2-40B4-BE49-F238E27FC236}">
                <a16:creationId xmlns:a16="http://schemas.microsoft.com/office/drawing/2014/main" id="{68234CA2-8703-39E9-F819-10BAEB3B986A}"/>
              </a:ext>
            </a:extLst>
          </p:cNvPr>
          <p:cNvGrpSpPr/>
          <p:nvPr/>
        </p:nvGrpSpPr>
        <p:grpSpPr>
          <a:xfrm>
            <a:off x="5693083" y="1524001"/>
            <a:ext cx="809420" cy="813934"/>
            <a:chOff x="-877145" y="2196042"/>
            <a:chExt cx="731520" cy="735600"/>
          </a:xfrm>
        </p:grpSpPr>
        <p:sp>
          <p:nvSpPr>
            <p:cNvPr id="11" name="Google Shape;18625;p1449">
              <a:extLst>
                <a:ext uri="{FF2B5EF4-FFF2-40B4-BE49-F238E27FC236}">
                  <a16:creationId xmlns:a16="http://schemas.microsoft.com/office/drawing/2014/main" id="{A94FB43A-B8BB-D8E0-F871-25CBB87EB4A2}"/>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2" name="Google Shape;18628;p1449">
              <a:extLst>
                <a:ext uri="{FF2B5EF4-FFF2-40B4-BE49-F238E27FC236}">
                  <a16:creationId xmlns:a16="http://schemas.microsoft.com/office/drawing/2014/main" id="{8C79846C-A3F6-F56F-7AC0-0519C3B7556F}"/>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3" name="Google Shape;18629;p1449">
              <a:extLst>
                <a:ext uri="{FF2B5EF4-FFF2-40B4-BE49-F238E27FC236}">
                  <a16:creationId xmlns:a16="http://schemas.microsoft.com/office/drawing/2014/main" id="{385B50ED-0E91-0D1B-BC74-BD4FCB9ABAA3}"/>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15" name="Group 14">
            <a:extLst>
              <a:ext uri="{FF2B5EF4-FFF2-40B4-BE49-F238E27FC236}">
                <a16:creationId xmlns:a16="http://schemas.microsoft.com/office/drawing/2014/main" id="{D50D9B0C-6DD5-7321-9E10-9402AE17EF47}"/>
              </a:ext>
            </a:extLst>
          </p:cNvPr>
          <p:cNvGrpSpPr/>
          <p:nvPr/>
        </p:nvGrpSpPr>
        <p:grpSpPr>
          <a:xfrm>
            <a:off x="7917081" y="1524001"/>
            <a:ext cx="809420" cy="813934"/>
            <a:chOff x="-877145" y="2196042"/>
            <a:chExt cx="731520" cy="735600"/>
          </a:xfrm>
        </p:grpSpPr>
        <p:sp>
          <p:nvSpPr>
            <p:cNvPr id="16" name="Google Shape;18625;p1449">
              <a:extLst>
                <a:ext uri="{FF2B5EF4-FFF2-40B4-BE49-F238E27FC236}">
                  <a16:creationId xmlns:a16="http://schemas.microsoft.com/office/drawing/2014/main" id="{8CF29BD9-95EA-C5A5-C923-F4F3F874C3EF}"/>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17" name="Google Shape;18628;p1449">
              <a:extLst>
                <a:ext uri="{FF2B5EF4-FFF2-40B4-BE49-F238E27FC236}">
                  <a16:creationId xmlns:a16="http://schemas.microsoft.com/office/drawing/2014/main" id="{A40271CA-2432-0786-48D1-0A62059DCF71}"/>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8" name="Google Shape;18629;p1449">
              <a:extLst>
                <a:ext uri="{FF2B5EF4-FFF2-40B4-BE49-F238E27FC236}">
                  <a16:creationId xmlns:a16="http://schemas.microsoft.com/office/drawing/2014/main" id="{DFCA308D-1471-84CF-4F9F-46DD112D8428}"/>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grpSp>
        <p:nvGrpSpPr>
          <p:cNvPr id="20" name="Group 19">
            <a:extLst>
              <a:ext uri="{FF2B5EF4-FFF2-40B4-BE49-F238E27FC236}">
                <a16:creationId xmlns:a16="http://schemas.microsoft.com/office/drawing/2014/main" id="{00904157-FF3B-4878-63C7-401F4864C39C}"/>
              </a:ext>
            </a:extLst>
          </p:cNvPr>
          <p:cNvGrpSpPr/>
          <p:nvPr/>
        </p:nvGrpSpPr>
        <p:grpSpPr>
          <a:xfrm>
            <a:off x="10141080" y="1524001"/>
            <a:ext cx="809420" cy="813934"/>
            <a:chOff x="-877145" y="2196042"/>
            <a:chExt cx="731520" cy="735600"/>
          </a:xfrm>
        </p:grpSpPr>
        <p:sp>
          <p:nvSpPr>
            <p:cNvPr id="23" name="Google Shape;18625;p1449">
              <a:extLst>
                <a:ext uri="{FF2B5EF4-FFF2-40B4-BE49-F238E27FC236}">
                  <a16:creationId xmlns:a16="http://schemas.microsoft.com/office/drawing/2014/main" id="{6D14BDBF-4796-0A4F-17CB-3B5CDFDA4D6D}"/>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26" name="Google Shape;18628;p1449">
              <a:extLst>
                <a:ext uri="{FF2B5EF4-FFF2-40B4-BE49-F238E27FC236}">
                  <a16:creationId xmlns:a16="http://schemas.microsoft.com/office/drawing/2014/main" id="{1C98B9FF-7D77-224E-20F8-49A10736ACDB}"/>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28" name="Google Shape;18629;p1449">
              <a:extLst>
                <a:ext uri="{FF2B5EF4-FFF2-40B4-BE49-F238E27FC236}">
                  <a16:creationId xmlns:a16="http://schemas.microsoft.com/office/drawing/2014/main" id="{B050A5F7-B13A-218C-75A1-CA051BF8EDE9}"/>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sp>
        <p:nvSpPr>
          <p:cNvPr id="29" name="Rectangle: Rounded Corners 28">
            <a:extLst>
              <a:ext uri="{FF2B5EF4-FFF2-40B4-BE49-F238E27FC236}">
                <a16:creationId xmlns:a16="http://schemas.microsoft.com/office/drawing/2014/main" id="{B34692BC-C290-FE32-1020-2AB92B3FA955}"/>
              </a:ext>
            </a:extLst>
          </p:cNvPr>
          <p:cNvSpPr>
            <a:spLocks/>
          </p:cNvSpPr>
          <p:nvPr/>
        </p:nvSpPr>
        <p:spPr>
          <a:xfrm>
            <a:off x="910023"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0" name="Rectangle: Rounded Corners 29">
            <a:extLst>
              <a:ext uri="{FF2B5EF4-FFF2-40B4-BE49-F238E27FC236}">
                <a16:creationId xmlns:a16="http://schemas.microsoft.com/office/drawing/2014/main" id="{C7ED8CFC-BE62-22AE-8497-A89D70359026}"/>
              </a:ext>
            </a:extLst>
          </p:cNvPr>
          <p:cNvSpPr>
            <a:spLocks/>
          </p:cNvSpPr>
          <p:nvPr/>
        </p:nvSpPr>
        <p:spPr>
          <a:xfrm>
            <a:off x="576675"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Secure File Transfer </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SFTP / SSH / MFT (e.g., IBM Sterling)</a:t>
            </a:r>
          </a:p>
        </p:txBody>
      </p:sp>
      <p:sp>
        <p:nvSpPr>
          <p:cNvPr id="31" name="Rectangle: Rounded Corners 30">
            <a:extLst>
              <a:ext uri="{FF2B5EF4-FFF2-40B4-BE49-F238E27FC236}">
                <a16:creationId xmlns:a16="http://schemas.microsoft.com/office/drawing/2014/main" id="{556EDDBA-537B-0C88-9CEF-6313E2CFC3CE}"/>
              </a:ext>
            </a:extLst>
          </p:cNvPr>
          <p:cNvSpPr>
            <a:spLocks/>
          </p:cNvSpPr>
          <p:nvPr/>
        </p:nvSpPr>
        <p:spPr>
          <a:xfrm>
            <a:off x="3134021"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2" name="Rectangle: Rounded Corners 31">
            <a:extLst>
              <a:ext uri="{FF2B5EF4-FFF2-40B4-BE49-F238E27FC236}">
                <a16:creationId xmlns:a16="http://schemas.microsoft.com/office/drawing/2014/main" id="{77B869D4-F37A-822A-78B9-65AE5F3C33EF}"/>
              </a:ext>
            </a:extLst>
          </p:cNvPr>
          <p:cNvSpPr>
            <a:spLocks/>
          </p:cNvSpPr>
          <p:nvPr/>
        </p:nvSpPr>
        <p:spPr>
          <a:xfrm>
            <a:off x="2800673"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Collaboration Access </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M365, </a:t>
            </a:r>
            <a:r>
              <a:rPr kumimoji="0" lang="en-US" sz="1400" b="0" i="0" u="none" strike="noStrike" kern="1200" cap="none" spc="0" normalizeH="0" baseline="0" noProof="0" err="1">
                <a:ln>
                  <a:noFill/>
                </a:ln>
                <a:solidFill>
                  <a:srgbClr val="3F3F3F"/>
                </a:solidFill>
                <a:effectLst/>
                <a:uLnTx/>
                <a:uFillTx/>
                <a:latin typeface="CVS Health Sans"/>
                <a:ea typeface="+mn-ea"/>
                <a:cs typeface="+mn-cs"/>
              </a:rPr>
              <a:t>eShare</a:t>
            </a:r>
            <a:r>
              <a:rPr kumimoji="0" lang="en-US" sz="1400" b="0" i="0" u="none" strike="noStrike" kern="1200" cap="none" spc="0" normalizeH="0" baseline="0" noProof="0">
                <a:ln>
                  <a:noFill/>
                </a:ln>
                <a:solidFill>
                  <a:srgbClr val="3F3F3F"/>
                </a:solidFill>
                <a:effectLst/>
                <a:uLnTx/>
                <a:uFillTx/>
                <a:latin typeface="CVS Health Sans"/>
                <a:ea typeface="+mn-ea"/>
                <a:cs typeface="+mn-cs"/>
              </a:rPr>
              <a:t>, Slack via proxied, logged access</a:t>
            </a:r>
          </a:p>
        </p:txBody>
      </p:sp>
      <p:sp>
        <p:nvSpPr>
          <p:cNvPr id="33" name="Rectangle: Rounded Corners 32">
            <a:extLst>
              <a:ext uri="{FF2B5EF4-FFF2-40B4-BE49-F238E27FC236}">
                <a16:creationId xmlns:a16="http://schemas.microsoft.com/office/drawing/2014/main" id="{1C931E00-4285-BE3B-16D2-91FD30423F5E}"/>
              </a:ext>
            </a:extLst>
          </p:cNvPr>
          <p:cNvSpPr>
            <a:spLocks/>
          </p:cNvSpPr>
          <p:nvPr/>
        </p:nvSpPr>
        <p:spPr>
          <a:xfrm>
            <a:off x="5358019"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34" name="Rectangle: Rounded Corners 33">
            <a:extLst>
              <a:ext uri="{FF2B5EF4-FFF2-40B4-BE49-F238E27FC236}">
                <a16:creationId xmlns:a16="http://schemas.microsoft.com/office/drawing/2014/main" id="{D179F534-537D-FF10-7511-F9266ECB3D06}"/>
              </a:ext>
            </a:extLst>
          </p:cNvPr>
          <p:cNvSpPr>
            <a:spLocks/>
          </p:cNvSpPr>
          <p:nvPr/>
        </p:nvSpPr>
        <p:spPr>
          <a:xfrm>
            <a:off x="5024671"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Virtual Desktop (VDI) </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it-IT" sz="1400" b="0" i="0" u="none" strike="noStrike" kern="1200" cap="none" spc="0" normalizeH="0" baseline="0" noProof="0">
                <a:ln>
                  <a:noFill/>
                </a:ln>
                <a:solidFill>
                  <a:srgbClr val="3F3F3F"/>
                </a:solidFill>
                <a:effectLst/>
                <a:uLnTx/>
                <a:uFillTx/>
                <a:latin typeface="CVS Health Sans"/>
                <a:ea typeface="+mn-ea"/>
                <a:cs typeface="+mn-cs"/>
              </a:rPr>
              <a:t>Citrix / Microsoft VDI via pertenant proxies</a:t>
            </a:r>
            <a:endParaRPr kumimoji="0" lang="en-US" sz="14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35" name="Rectangle: Rounded Corners 34">
            <a:extLst>
              <a:ext uri="{FF2B5EF4-FFF2-40B4-BE49-F238E27FC236}">
                <a16:creationId xmlns:a16="http://schemas.microsoft.com/office/drawing/2014/main" id="{D499A6F2-4832-C59F-1FA6-9492DCC1B98C}"/>
              </a:ext>
            </a:extLst>
          </p:cNvPr>
          <p:cNvSpPr>
            <a:spLocks/>
          </p:cNvSpPr>
          <p:nvPr/>
        </p:nvSpPr>
        <p:spPr>
          <a:xfrm>
            <a:off x="7582017"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44" name="Rectangle: Rounded Corners 43">
            <a:extLst>
              <a:ext uri="{FF2B5EF4-FFF2-40B4-BE49-F238E27FC236}">
                <a16:creationId xmlns:a16="http://schemas.microsoft.com/office/drawing/2014/main" id="{B1AAE80C-43D1-17B8-BD22-85F95AF0ABE0}"/>
              </a:ext>
            </a:extLst>
          </p:cNvPr>
          <p:cNvSpPr>
            <a:spLocks/>
          </p:cNvSpPr>
          <p:nvPr/>
        </p:nvSpPr>
        <p:spPr>
          <a:xfrm>
            <a:off x="7248669"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Web Applications</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Internal HTTPS apps via reverse proxies with mTLS</a:t>
            </a:r>
          </a:p>
        </p:txBody>
      </p:sp>
      <p:sp>
        <p:nvSpPr>
          <p:cNvPr id="45" name="Rectangle: Rounded Corners 44">
            <a:extLst>
              <a:ext uri="{FF2B5EF4-FFF2-40B4-BE49-F238E27FC236}">
                <a16:creationId xmlns:a16="http://schemas.microsoft.com/office/drawing/2014/main" id="{81906873-7D8C-E1CB-7E15-EB3F9C7C97F4}"/>
              </a:ext>
            </a:extLst>
          </p:cNvPr>
          <p:cNvSpPr>
            <a:spLocks/>
          </p:cNvSpPr>
          <p:nvPr/>
        </p:nvSpPr>
        <p:spPr>
          <a:xfrm>
            <a:off x="9806016" y="3487927"/>
            <a:ext cx="1479550" cy="1800199"/>
          </a:xfrm>
          <a:prstGeom prst="roundRect">
            <a:avLst>
              <a:gd name="adj" fmla="val 11433"/>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16" tIns="45708" rIns="91416" bIns="45708"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3F3F3F"/>
              </a:solidFill>
              <a:effectLst/>
              <a:uLnTx/>
              <a:uFillTx/>
              <a:latin typeface="CVS Health Sans"/>
              <a:ea typeface="+mn-ea"/>
              <a:cs typeface="+mn-cs"/>
            </a:endParaRPr>
          </a:p>
        </p:txBody>
      </p:sp>
      <p:sp>
        <p:nvSpPr>
          <p:cNvPr id="46" name="Rectangle: Rounded Corners 45">
            <a:extLst>
              <a:ext uri="{FF2B5EF4-FFF2-40B4-BE49-F238E27FC236}">
                <a16:creationId xmlns:a16="http://schemas.microsoft.com/office/drawing/2014/main" id="{ABAFD175-A086-AED0-8223-43025B253F49}"/>
              </a:ext>
            </a:extLst>
          </p:cNvPr>
          <p:cNvSpPr>
            <a:spLocks/>
          </p:cNvSpPr>
          <p:nvPr/>
        </p:nvSpPr>
        <p:spPr>
          <a:xfrm>
            <a:off x="9472668" y="2918610"/>
            <a:ext cx="2146245" cy="2298604"/>
          </a:xfrm>
          <a:prstGeom prst="roundRect">
            <a:avLst>
              <a:gd name="adj" fmla="val 3889"/>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16" tIns="182832" rIns="91416" bIns="182832" rtlCol="0" anchor="t"/>
          <a:lstStyle/>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600" b="1" i="0" u="none" strike="noStrike" kern="1200" cap="none" spc="0" normalizeH="0" baseline="0" noProof="0">
                <a:ln>
                  <a:noFill/>
                </a:ln>
                <a:solidFill>
                  <a:srgbClr val="0A4B8C"/>
                </a:solidFill>
                <a:effectLst/>
                <a:uLnTx/>
                <a:uFillTx/>
                <a:latin typeface="CVS Health Sans"/>
                <a:ea typeface="+mn-ea"/>
                <a:cs typeface="+mn-cs"/>
              </a:rPr>
              <a:t>Web APIs</a:t>
            </a:r>
          </a:p>
          <a:p>
            <a:pPr marL="0" marR="0" lvl="0" indent="0" algn="ctr" defTabSz="457200" rtl="0" eaLnBrk="1" fontAlgn="auto" latinLnBrk="0" hangingPunct="1">
              <a:lnSpc>
                <a:spcPct val="100000"/>
              </a:lnSpc>
              <a:spcBef>
                <a:spcPts val="0"/>
              </a:spcBef>
              <a:spcAft>
                <a:spcPts val="12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REST/SOAP APIs with mTLS and token/claim-based controls</a:t>
            </a:r>
          </a:p>
        </p:txBody>
      </p:sp>
      <p:cxnSp>
        <p:nvCxnSpPr>
          <p:cNvPr id="47" name="Straight Connector 46">
            <a:extLst>
              <a:ext uri="{FF2B5EF4-FFF2-40B4-BE49-F238E27FC236}">
                <a16:creationId xmlns:a16="http://schemas.microsoft.com/office/drawing/2014/main" id="{19D9720B-64D6-D8B4-041E-4779079F691B}"/>
              </a:ext>
            </a:extLst>
          </p:cNvPr>
          <p:cNvCxnSpPr>
            <a:cxnSpLocks/>
          </p:cNvCxnSpPr>
          <p:nvPr/>
        </p:nvCxnSpPr>
        <p:spPr>
          <a:xfrm flipV="1">
            <a:off x="1649797" y="2291067"/>
            <a:ext cx="0" cy="627543"/>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CABCB6-6420-0392-0D36-EE5BB3B7DD21}"/>
              </a:ext>
            </a:extLst>
          </p:cNvPr>
          <p:cNvCxnSpPr>
            <a:cxnSpLocks/>
          </p:cNvCxnSpPr>
          <p:nvPr/>
        </p:nvCxnSpPr>
        <p:spPr>
          <a:xfrm flipV="1">
            <a:off x="3873795" y="2291067"/>
            <a:ext cx="0" cy="627543"/>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54E0B83-0EC4-BBC1-E09F-60FA5B027108}"/>
              </a:ext>
            </a:extLst>
          </p:cNvPr>
          <p:cNvCxnSpPr>
            <a:cxnSpLocks/>
          </p:cNvCxnSpPr>
          <p:nvPr/>
        </p:nvCxnSpPr>
        <p:spPr>
          <a:xfrm flipV="1">
            <a:off x="6097793" y="2291067"/>
            <a:ext cx="0" cy="627544"/>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E22042E-F25E-D437-15C6-B608552F559E}"/>
              </a:ext>
            </a:extLst>
          </p:cNvPr>
          <p:cNvCxnSpPr>
            <a:cxnSpLocks/>
          </p:cNvCxnSpPr>
          <p:nvPr/>
        </p:nvCxnSpPr>
        <p:spPr>
          <a:xfrm flipV="1">
            <a:off x="8321791" y="2291067"/>
            <a:ext cx="0" cy="627544"/>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E26B398-8A2F-3EFE-09E2-87BB9070D268}"/>
              </a:ext>
            </a:extLst>
          </p:cNvPr>
          <p:cNvCxnSpPr>
            <a:cxnSpLocks/>
          </p:cNvCxnSpPr>
          <p:nvPr/>
        </p:nvCxnSpPr>
        <p:spPr>
          <a:xfrm flipV="1">
            <a:off x="10545790" y="2291067"/>
            <a:ext cx="0" cy="627544"/>
          </a:xfrm>
          <a:prstGeom prst="line">
            <a:avLst/>
          </a:prstGeom>
          <a:ln w="6350" cmpd="sng">
            <a:solidFill>
              <a:schemeClr val="bg1">
                <a:lumMod val="85000"/>
              </a:schemeClr>
            </a:solidFill>
            <a:headEnd type="ova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04B2AE7-7C42-8DC8-8147-D09D23677138}"/>
              </a:ext>
            </a:extLst>
          </p:cNvPr>
          <p:cNvGrpSpPr/>
          <p:nvPr/>
        </p:nvGrpSpPr>
        <p:grpSpPr>
          <a:xfrm>
            <a:off x="3469085" y="1524001"/>
            <a:ext cx="809420" cy="813934"/>
            <a:chOff x="-877145" y="2196042"/>
            <a:chExt cx="731520" cy="735600"/>
          </a:xfrm>
        </p:grpSpPr>
        <p:sp>
          <p:nvSpPr>
            <p:cNvPr id="53" name="Google Shape;18625;p1449">
              <a:extLst>
                <a:ext uri="{FF2B5EF4-FFF2-40B4-BE49-F238E27FC236}">
                  <a16:creationId xmlns:a16="http://schemas.microsoft.com/office/drawing/2014/main" id="{3960F4E5-9641-876E-AC6F-5414979F1732}"/>
                </a:ext>
              </a:extLst>
            </p:cNvPr>
            <p:cNvSpPr/>
            <p:nvPr/>
          </p:nvSpPr>
          <p:spPr>
            <a:xfrm>
              <a:off x="-877145" y="2196042"/>
              <a:ext cx="731520" cy="735600"/>
            </a:xfrm>
            <a:prstGeom prst="ellipse">
              <a:avLst/>
            </a:prstGeom>
            <a:solidFill>
              <a:srgbClr val="FFFFFF"/>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140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54" name="Google Shape;18628;p1449">
              <a:extLst>
                <a:ext uri="{FF2B5EF4-FFF2-40B4-BE49-F238E27FC236}">
                  <a16:creationId xmlns:a16="http://schemas.microsoft.com/office/drawing/2014/main" id="{C16D573F-EC69-D649-09E1-95DD6E8FF0B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55" name="Google Shape;18629;p1449">
              <a:extLst>
                <a:ext uri="{FF2B5EF4-FFF2-40B4-BE49-F238E27FC236}">
                  <a16:creationId xmlns:a16="http://schemas.microsoft.com/office/drawing/2014/main" id="{86B854DF-C790-9A23-46DF-D25C5B3A2C23}"/>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grpSp>
      <p:pic>
        <p:nvPicPr>
          <p:cNvPr id="56" name="Graphic 55">
            <a:extLst>
              <a:ext uri="{FF2B5EF4-FFF2-40B4-BE49-F238E27FC236}">
                <a16:creationId xmlns:a16="http://schemas.microsoft.com/office/drawing/2014/main" id="{07353F94-F180-491D-3E83-A5C9A9226D31}"/>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6397" y="1737057"/>
            <a:ext cx="426801" cy="387822"/>
          </a:xfrm>
          <a:prstGeom prst="rect">
            <a:avLst/>
          </a:prstGeom>
        </p:spPr>
      </p:pic>
      <p:pic>
        <p:nvPicPr>
          <p:cNvPr id="57" name="Graphic 56">
            <a:extLst>
              <a:ext uri="{FF2B5EF4-FFF2-40B4-BE49-F238E27FC236}">
                <a16:creationId xmlns:a16="http://schemas.microsoft.com/office/drawing/2014/main" id="{D5A35EB9-177B-415C-1292-3473FF2C5C9C}"/>
              </a:ext>
            </a:extLst>
          </p:cNvPr>
          <p:cNvPicPr preferRelativeResize="0">
            <a:picLocks/>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60395" y="1737057"/>
            <a:ext cx="426801" cy="387822"/>
          </a:xfrm>
          <a:prstGeom prst="rect">
            <a:avLst/>
          </a:prstGeom>
        </p:spPr>
      </p:pic>
      <p:grpSp>
        <p:nvGrpSpPr>
          <p:cNvPr id="58" name="Group 57">
            <a:extLst>
              <a:ext uri="{FF2B5EF4-FFF2-40B4-BE49-F238E27FC236}">
                <a16:creationId xmlns:a16="http://schemas.microsoft.com/office/drawing/2014/main" id="{31EB96A2-CD47-CC49-E1AD-619808824D0D}"/>
              </a:ext>
            </a:extLst>
          </p:cNvPr>
          <p:cNvGrpSpPr/>
          <p:nvPr/>
        </p:nvGrpSpPr>
        <p:grpSpPr>
          <a:xfrm>
            <a:off x="5870432" y="1810458"/>
            <a:ext cx="454722" cy="241021"/>
            <a:chOff x="196007" y="2950361"/>
            <a:chExt cx="205179" cy="157496"/>
          </a:xfrm>
        </p:grpSpPr>
        <p:sp>
          <p:nvSpPr>
            <p:cNvPr id="59" name="Freeform: Shape 58">
              <a:extLst>
                <a:ext uri="{FF2B5EF4-FFF2-40B4-BE49-F238E27FC236}">
                  <a16:creationId xmlns:a16="http://schemas.microsoft.com/office/drawing/2014/main" id="{88B9332C-FB32-AE40-4B9A-186FA2556B62}"/>
                </a:ext>
              </a:extLst>
            </p:cNvPr>
            <p:cNvSpPr/>
            <p:nvPr/>
          </p:nvSpPr>
          <p:spPr>
            <a:xfrm>
              <a:off x="196007" y="2950361"/>
              <a:ext cx="205179" cy="157496"/>
            </a:xfrm>
            <a:custGeom>
              <a:avLst/>
              <a:gdLst>
                <a:gd name="connsiteX0" fmla="*/ 135044 w 270001"/>
                <a:gd name="connsiteY0" fmla="*/ 42 h 157496"/>
                <a:gd name="connsiteX1" fmla="*/ 5189 w 270001"/>
                <a:gd name="connsiteY1" fmla="*/ 65772 h 157496"/>
                <a:gd name="connsiteX2" fmla="*/ 5189 w 270001"/>
                <a:gd name="connsiteY2" fmla="*/ 91737 h 157496"/>
                <a:gd name="connsiteX3" fmla="*/ 135044 w 270001"/>
                <a:gd name="connsiteY3" fmla="*/ 157512 h 157496"/>
                <a:gd name="connsiteX4" fmla="*/ 264929 w 270001"/>
                <a:gd name="connsiteY4" fmla="*/ 91737 h 157496"/>
                <a:gd name="connsiteX5" fmla="*/ 264929 w 270001"/>
                <a:gd name="connsiteY5" fmla="*/ 65772 h 157496"/>
                <a:gd name="connsiteX6" fmla="*/ 135044 w 270001"/>
                <a:gd name="connsiteY6" fmla="*/ 42 h 15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1" h="157496">
                  <a:moveTo>
                    <a:pt x="135044" y="42"/>
                  </a:moveTo>
                  <a:cubicBezTo>
                    <a:pt x="86669" y="-723"/>
                    <a:pt x="36629" y="32142"/>
                    <a:pt x="5189" y="65772"/>
                  </a:cubicBezTo>
                  <a:cubicBezTo>
                    <a:pt x="-1652" y="73075"/>
                    <a:pt x="-1652" y="84434"/>
                    <a:pt x="5189" y="91737"/>
                  </a:cubicBezTo>
                  <a:cubicBezTo>
                    <a:pt x="35954" y="124692"/>
                    <a:pt x="85799" y="158277"/>
                    <a:pt x="135044" y="157512"/>
                  </a:cubicBezTo>
                  <a:cubicBezTo>
                    <a:pt x="184289" y="158307"/>
                    <a:pt x="234134" y="124692"/>
                    <a:pt x="264929" y="91737"/>
                  </a:cubicBezTo>
                  <a:cubicBezTo>
                    <a:pt x="271770" y="84434"/>
                    <a:pt x="271770" y="73075"/>
                    <a:pt x="264929" y="65772"/>
                  </a:cubicBezTo>
                  <a:cubicBezTo>
                    <a:pt x="233459" y="32142"/>
                    <a:pt x="183419" y="-723"/>
                    <a:pt x="135044" y="42"/>
                  </a:cubicBezTo>
                  <a:close/>
                </a:path>
              </a:pathLst>
            </a:custGeom>
            <a:noFill/>
            <a:ln w="19050" cap="rnd">
              <a:solidFill>
                <a:srgbClr val="0A4B8C"/>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GB" sz="1799" b="0" i="0" u="none" strike="noStrike" kern="1200" cap="none" spc="0" normalizeH="0" baseline="0" noProof="0">
                <a:ln>
                  <a:noFill/>
                </a:ln>
                <a:solidFill>
                  <a:srgbClr val="000000"/>
                </a:solidFill>
                <a:effectLst/>
                <a:uLnTx/>
                <a:uFillTx/>
                <a:latin typeface="CVS Health Sans"/>
                <a:ea typeface="+mn-ea"/>
                <a:cs typeface="+mn-cs"/>
              </a:endParaRPr>
            </a:p>
          </p:txBody>
        </p:sp>
        <p:sp>
          <p:nvSpPr>
            <p:cNvPr id="60" name="Freeform: Shape 59">
              <a:extLst>
                <a:ext uri="{FF2B5EF4-FFF2-40B4-BE49-F238E27FC236}">
                  <a16:creationId xmlns:a16="http://schemas.microsoft.com/office/drawing/2014/main" id="{79B11385-4D28-7A4E-A001-A9E7BA91CEAA}"/>
                </a:ext>
              </a:extLst>
            </p:cNvPr>
            <p:cNvSpPr/>
            <p:nvPr/>
          </p:nvSpPr>
          <p:spPr>
            <a:xfrm>
              <a:off x="264847" y="2995359"/>
              <a:ext cx="67499" cy="67499"/>
            </a:xfrm>
            <a:custGeom>
              <a:avLst/>
              <a:gdLst>
                <a:gd name="connsiteX0" fmla="*/ 58 w 67499"/>
                <a:gd name="connsiteY0" fmla="*/ 33779 h 67499"/>
                <a:gd name="connsiteX1" fmla="*/ 33808 w 67499"/>
                <a:gd name="connsiteY1" fmla="*/ 67529 h 67499"/>
                <a:gd name="connsiteX2" fmla="*/ 67558 w 67499"/>
                <a:gd name="connsiteY2" fmla="*/ 33779 h 67499"/>
                <a:gd name="connsiteX3" fmla="*/ 33808 w 67499"/>
                <a:gd name="connsiteY3" fmla="*/ 29 h 67499"/>
                <a:gd name="connsiteX4" fmla="*/ 58 w 67499"/>
                <a:gd name="connsiteY4" fmla="*/ 33779 h 67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99" h="67499">
                  <a:moveTo>
                    <a:pt x="58" y="33779"/>
                  </a:moveTo>
                  <a:cubicBezTo>
                    <a:pt x="58" y="52419"/>
                    <a:pt x="15169" y="67529"/>
                    <a:pt x="33808" y="67529"/>
                  </a:cubicBezTo>
                  <a:cubicBezTo>
                    <a:pt x="52447" y="67529"/>
                    <a:pt x="67558" y="52419"/>
                    <a:pt x="67558" y="33779"/>
                  </a:cubicBezTo>
                  <a:cubicBezTo>
                    <a:pt x="67558" y="15139"/>
                    <a:pt x="52447" y="29"/>
                    <a:pt x="33808" y="29"/>
                  </a:cubicBezTo>
                  <a:cubicBezTo>
                    <a:pt x="15169" y="29"/>
                    <a:pt x="58" y="15139"/>
                    <a:pt x="58" y="33779"/>
                  </a:cubicBezTo>
                  <a:close/>
                </a:path>
              </a:pathLst>
            </a:custGeom>
            <a:noFill/>
            <a:ln w="19050" cap="rnd">
              <a:solidFill>
                <a:srgbClr val="0A4B8C"/>
              </a:solidFill>
              <a:prstDash val="solid"/>
              <a:round/>
            </a:ln>
          </p:spPr>
          <p:txBody>
            <a:bodyPr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GB" sz="1799" b="0" i="0" u="none" strike="noStrike" kern="1200" cap="none" spc="0" normalizeH="0" baseline="0" noProof="0">
                <a:ln>
                  <a:noFill/>
                </a:ln>
                <a:solidFill>
                  <a:srgbClr val="000000"/>
                </a:solidFill>
                <a:effectLst/>
                <a:uLnTx/>
                <a:uFillTx/>
                <a:latin typeface="CVS Health Sans"/>
                <a:ea typeface="+mn-ea"/>
                <a:cs typeface="+mn-cs"/>
              </a:endParaRPr>
            </a:p>
          </p:txBody>
        </p:sp>
      </p:grpSp>
      <p:pic>
        <p:nvPicPr>
          <p:cNvPr id="61" name="Graphic 60">
            <a:extLst>
              <a:ext uri="{FF2B5EF4-FFF2-40B4-BE49-F238E27FC236}">
                <a16:creationId xmlns:a16="http://schemas.microsoft.com/office/drawing/2014/main" id="{53C86E69-9859-95C0-409C-9F37287A48FB}"/>
              </a:ext>
            </a:extLst>
          </p:cNvPr>
          <p:cNvPicPr>
            <a:picLocks/>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4296" y="1737057"/>
            <a:ext cx="434990" cy="387822"/>
          </a:xfrm>
          <a:prstGeom prst="rect">
            <a:avLst/>
          </a:prstGeom>
        </p:spPr>
      </p:pic>
      <p:pic>
        <p:nvPicPr>
          <p:cNvPr id="62" name="Graphic 61">
            <a:extLst>
              <a:ext uri="{FF2B5EF4-FFF2-40B4-BE49-F238E27FC236}">
                <a16:creationId xmlns:a16="http://schemas.microsoft.com/office/drawing/2014/main" id="{59E6FC6C-56F3-C7B8-B650-518DA9C1B657}"/>
              </a:ext>
            </a:extLst>
          </p:cNvPr>
          <p:cNvPicPr>
            <a:picLocks/>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32390" y="1737057"/>
            <a:ext cx="426801" cy="387822"/>
          </a:xfrm>
          <a:prstGeom prst="rect">
            <a:avLst/>
          </a:prstGeom>
        </p:spPr>
      </p:pic>
    </p:spTree>
    <p:extLst>
      <p:ext uri="{BB962C8B-B14F-4D97-AF65-F5344CB8AC3E}">
        <p14:creationId xmlns:p14="http://schemas.microsoft.com/office/powerpoint/2010/main" val="4201127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D3BEC0-A337-4AA4-5145-EC2C4CA2149E}"/>
              </a:ext>
            </a:extLst>
          </p:cNvPr>
          <p:cNvSpPr>
            <a:spLocks noGrp="1"/>
          </p:cNvSpPr>
          <p:nvPr>
            <p:ph type="title"/>
          </p:nvPr>
        </p:nvSpPr>
        <p:spPr>
          <a:xfrm>
            <a:off x="566928" y="686514"/>
            <a:ext cx="9663484" cy="360099"/>
          </a:xfrm>
        </p:spPr>
        <p:txBody>
          <a:bodyPr vert="horz" wrap="square" lIns="0" tIns="0" rIns="0" bIns="0" rtlCol="0" anchor="t" anchorCtr="0">
            <a:spAutoFit/>
          </a:bodyPr>
          <a:lstStyle/>
          <a:p>
            <a:r>
              <a:rPr lang="en-GB" b="1">
                <a:latin typeface="+mj-lt"/>
              </a:rPr>
              <a:t>High-Level Architecture View</a:t>
            </a:r>
            <a:endParaRPr lang="en-GB" sz="1200">
              <a:latin typeface="+mj-lt"/>
            </a:endParaRPr>
          </a:p>
        </p:txBody>
      </p:sp>
      <p:sp>
        <p:nvSpPr>
          <p:cNvPr id="3" name="TextBox 2">
            <a:extLst>
              <a:ext uri="{FF2B5EF4-FFF2-40B4-BE49-F238E27FC236}">
                <a16:creationId xmlns:a16="http://schemas.microsoft.com/office/drawing/2014/main" id="{C84D87F5-A5C1-6B9D-91B1-1F037D7FD63B}"/>
              </a:ext>
            </a:extLst>
          </p:cNvPr>
          <p:cNvSpPr txBox="1"/>
          <p:nvPr/>
        </p:nvSpPr>
        <p:spPr>
          <a:xfrm>
            <a:off x="486918" y="1046613"/>
            <a:ext cx="10986738"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The architecture connects users seamlessly to our enterprise applications while ensuring robust isolation and compliance.</a:t>
            </a:r>
          </a:p>
        </p:txBody>
      </p:sp>
      <p:grpSp>
        <p:nvGrpSpPr>
          <p:cNvPr id="6" name="Group 5">
            <a:extLst>
              <a:ext uri="{FF2B5EF4-FFF2-40B4-BE49-F238E27FC236}">
                <a16:creationId xmlns:a16="http://schemas.microsoft.com/office/drawing/2014/main" id="{DFBC2390-46E1-B502-BAD3-3455093D14F8}"/>
              </a:ext>
            </a:extLst>
          </p:cNvPr>
          <p:cNvGrpSpPr/>
          <p:nvPr/>
        </p:nvGrpSpPr>
        <p:grpSpPr>
          <a:xfrm>
            <a:off x="566928" y="1527196"/>
            <a:ext cx="11052001" cy="4644001"/>
            <a:chOff x="3968082" y="3808601"/>
            <a:chExt cx="7653389" cy="1068897"/>
          </a:xfrm>
        </p:grpSpPr>
        <p:sp>
          <p:nvSpPr>
            <p:cNvPr id="179" name="Rectangle: Rounded Corners 178">
              <a:extLst>
                <a:ext uri="{FF2B5EF4-FFF2-40B4-BE49-F238E27FC236}">
                  <a16:creationId xmlns:a16="http://schemas.microsoft.com/office/drawing/2014/main" id="{742D5682-62AC-4F1E-9FB3-15F791223A22}"/>
                </a:ext>
              </a:extLst>
            </p:cNvPr>
            <p:cNvSpPr>
              <a:spLocks/>
            </p:cNvSpPr>
            <p:nvPr/>
          </p:nvSpPr>
          <p:spPr>
            <a:xfrm>
              <a:off x="10515888" y="3840712"/>
              <a:ext cx="1105583" cy="1001822"/>
            </a:xfrm>
            <a:prstGeom prst="roundRect">
              <a:avLst>
                <a:gd name="adj" fmla="val 8692"/>
              </a:avLst>
            </a:prstGeom>
            <a:solidFill>
              <a:srgbClr val="267AC0">
                <a:alpha val="40000"/>
              </a:srgbClr>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0000" tIns="45708" rIns="90000" bIns="45708"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180" name="Rectangle: Rounded Corners 179">
              <a:extLst>
                <a:ext uri="{FF2B5EF4-FFF2-40B4-BE49-F238E27FC236}">
                  <a16:creationId xmlns:a16="http://schemas.microsoft.com/office/drawing/2014/main" id="{EA806ABC-83A5-5D5F-00A5-9B37034F7C8F}"/>
                </a:ext>
              </a:extLst>
            </p:cNvPr>
            <p:cNvSpPr>
              <a:spLocks/>
            </p:cNvSpPr>
            <p:nvPr/>
          </p:nvSpPr>
          <p:spPr>
            <a:xfrm>
              <a:off x="3968082" y="3808601"/>
              <a:ext cx="7588270" cy="1068897"/>
            </a:xfrm>
            <a:prstGeom prst="roundRect">
              <a:avLst>
                <a:gd name="adj" fmla="val 2773"/>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0000" tIns="182832" rIns="90000" bIns="182832" rtlCol="0" anchor="ctr"/>
            <a:lstStyle/>
            <a:p>
              <a:pPr marL="182825" marR="0" lvl="0" indent="-182825" algn="l" defTabSz="914126"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sp>
        <p:nvSpPr>
          <p:cNvPr id="177" name="Rectangle: Rounded Corners 176">
            <a:extLst>
              <a:ext uri="{FF2B5EF4-FFF2-40B4-BE49-F238E27FC236}">
                <a16:creationId xmlns:a16="http://schemas.microsoft.com/office/drawing/2014/main" id="{5BB86482-02D1-19F6-CC3F-05F70361C918}"/>
              </a:ext>
            </a:extLst>
          </p:cNvPr>
          <p:cNvSpPr/>
          <p:nvPr/>
        </p:nvSpPr>
        <p:spPr bwMode="gray">
          <a:xfrm>
            <a:off x="663932" y="5555972"/>
            <a:ext cx="2415600" cy="518400"/>
          </a:xfrm>
          <a:prstGeom prst="roundRect">
            <a:avLst/>
          </a:prstGeom>
          <a:solidFill>
            <a:srgbClr val="0A4B8C"/>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1440" tIns="90000" rIns="91440" bIns="900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a:ln>
                  <a:noFill/>
                </a:ln>
                <a:solidFill>
                  <a:prstClr val="white"/>
                </a:solidFill>
                <a:effectLst/>
                <a:uLnTx/>
                <a:uFillTx/>
                <a:latin typeface="CVS Health Sans"/>
                <a:ea typeface="+mn-ea"/>
                <a:cs typeface="+mn-cs"/>
              </a:rPr>
              <a:t>3rd party users utilize their corporate DNS to resolve our enterprise targets</a:t>
            </a:r>
          </a:p>
        </p:txBody>
      </p:sp>
      <p:cxnSp>
        <p:nvCxnSpPr>
          <p:cNvPr id="178" name="Straight Connector 177">
            <a:extLst>
              <a:ext uri="{FF2B5EF4-FFF2-40B4-BE49-F238E27FC236}">
                <a16:creationId xmlns:a16="http://schemas.microsoft.com/office/drawing/2014/main" id="{74F23760-17ED-E16F-A2A6-4F1DF401EAAD}"/>
              </a:ext>
            </a:extLst>
          </p:cNvPr>
          <p:cNvCxnSpPr>
            <a:cxnSpLocks/>
            <a:endCxn id="177" idx="0"/>
          </p:cNvCxnSpPr>
          <p:nvPr/>
        </p:nvCxnSpPr>
        <p:spPr>
          <a:xfrm>
            <a:off x="1871732" y="4061460"/>
            <a:ext cx="0" cy="1494512"/>
          </a:xfrm>
          <a:prstGeom prst="line">
            <a:avLst/>
          </a:prstGeom>
          <a:solidFill>
            <a:schemeClr val="bg1"/>
          </a:solidFill>
          <a:ln w="6350">
            <a:solidFill>
              <a:srgbClr val="267AC0"/>
            </a:solidFill>
            <a:miter lim="800000"/>
            <a:headEnd type="oval"/>
          </a:ln>
          <a:effectLst/>
        </p:spPr>
        <p:style>
          <a:lnRef idx="1">
            <a:schemeClr val="accent1"/>
          </a:lnRef>
          <a:fillRef idx="3">
            <a:schemeClr val="accent1"/>
          </a:fillRef>
          <a:effectRef idx="2">
            <a:schemeClr val="accent1"/>
          </a:effectRef>
          <a:fontRef idx="minor">
            <a:schemeClr val="lt1"/>
          </a:fontRef>
        </p:style>
      </p:cxnSp>
      <p:grpSp>
        <p:nvGrpSpPr>
          <p:cNvPr id="213" name="Group 212">
            <a:extLst>
              <a:ext uri="{FF2B5EF4-FFF2-40B4-BE49-F238E27FC236}">
                <a16:creationId xmlns:a16="http://schemas.microsoft.com/office/drawing/2014/main" id="{A482C421-BF29-4675-7FF0-529E038E7577}"/>
              </a:ext>
            </a:extLst>
          </p:cNvPr>
          <p:cNvGrpSpPr/>
          <p:nvPr/>
        </p:nvGrpSpPr>
        <p:grpSpPr>
          <a:xfrm>
            <a:off x="558196" y="1610367"/>
            <a:ext cx="10684801" cy="3769201"/>
            <a:chOff x="558196" y="1887316"/>
            <a:chExt cx="10683463" cy="3770510"/>
          </a:xfrm>
        </p:grpSpPr>
        <p:pic>
          <p:nvPicPr>
            <p:cNvPr id="7" name="Picture 6">
              <a:extLst>
                <a:ext uri="{FF2B5EF4-FFF2-40B4-BE49-F238E27FC236}">
                  <a16:creationId xmlns:a16="http://schemas.microsoft.com/office/drawing/2014/main" id="{BB6CAE17-33AB-EB76-4398-30E7C36DD551}"/>
                </a:ext>
              </a:extLst>
            </p:cNvPr>
            <p:cNvPicPr>
              <a:picLocks noChangeAspect="1"/>
            </p:cNvPicPr>
            <p:nvPr/>
          </p:nvPicPr>
          <p:blipFill>
            <a:blip r:embed="rId2"/>
            <a:srcRect b="13104"/>
            <a:stretch>
              <a:fillRect/>
            </a:stretch>
          </p:blipFill>
          <p:spPr>
            <a:xfrm>
              <a:off x="1846871" y="3935269"/>
              <a:ext cx="349200" cy="340768"/>
            </a:xfrm>
            <a:prstGeom prst="rect">
              <a:avLst/>
            </a:prstGeom>
          </p:spPr>
        </p:pic>
        <p:sp>
          <p:nvSpPr>
            <p:cNvPr id="8" name="TextBox 7">
              <a:extLst>
                <a:ext uri="{FF2B5EF4-FFF2-40B4-BE49-F238E27FC236}">
                  <a16:creationId xmlns:a16="http://schemas.microsoft.com/office/drawing/2014/main" id="{168225A2-7136-8DB2-FC07-0F3AE2579FA2}"/>
                </a:ext>
              </a:extLst>
            </p:cNvPr>
            <p:cNvSpPr txBox="1"/>
            <p:nvPr/>
          </p:nvSpPr>
          <p:spPr>
            <a:xfrm>
              <a:off x="4375230" y="2140626"/>
              <a:ext cx="2766866" cy="3517200"/>
            </a:xfrm>
            <a:prstGeom prst="rect">
              <a:avLst/>
            </a:prstGeom>
            <a:solidFill>
              <a:schemeClr val="bg1"/>
            </a:solidFill>
            <a:ln w="9525">
              <a:solidFill>
                <a:schemeClr val="bg1">
                  <a:lumMod val="75000"/>
                </a:schemeClr>
              </a:solidFill>
              <a:prstDash val="dash"/>
            </a:ln>
          </p:spPr>
          <p:txBody>
            <a:bodyPr wrap="square" lIns="90000" tIns="46800" rIns="90000" bIns="46800">
              <a:no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3PLZ Tenant</a:t>
              </a:r>
            </a:p>
          </p:txBody>
        </p:sp>
        <p:grpSp>
          <p:nvGrpSpPr>
            <p:cNvPr id="34" name="Group 33">
              <a:extLst>
                <a:ext uri="{FF2B5EF4-FFF2-40B4-BE49-F238E27FC236}">
                  <a16:creationId xmlns:a16="http://schemas.microsoft.com/office/drawing/2014/main" id="{187157AE-9DB6-13EA-6B79-32B9CC2CE4D9}"/>
                </a:ext>
              </a:extLst>
            </p:cNvPr>
            <p:cNvGrpSpPr/>
            <p:nvPr/>
          </p:nvGrpSpPr>
          <p:grpSpPr>
            <a:xfrm>
              <a:off x="6530942" y="2406887"/>
              <a:ext cx="539857" cy="542787"/>
              <a:chOff x="-877145" y="2196042"/>
              <a:chExt cx="731520" cy="735600"/>
            </a:xfrm>
          </p:grpSpPr>
          <p:sp>
            <p:nvSpPr>
              <p:cNvPr id="174" name="Google Shape;18625;p1449">
                <a:extLst>
                  <a:ext uri="{FF2B5EF4-FFF2-40B4-BE49-F238E27FC236}">
                    <a16:creationId xmlns:a16="http://schemas.microsoft.com/office/drawing/2014/main" id="{1300CA29-C68F-75B0-79DC-B40EF5090007}"/>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75" name="Google Shape;18628;p1449">
                <a:extLst>
                  <a:ext uri="{FF2B5EF4-FFF2-40B4-BE49-F238E27FC236}">
                    <a16:creationId xmlns:a16="http://schemas.microsoft.com/office/drawing/2014/main" id="{FF80AB38-94A8-3A00-3813-BA0733CDBCF2}"/>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76" name="Google Shape;18629;p1449">
                <a:extLst>
                  <a:ext uri="{FF2B5EF4-FFF2-40B4-BE49-F238E27FC236}">
                    <a16:creationId xmlns:a16="http://schemas.microsoft.com/office/drawing/2014/main" id="{C8C95D5A-BB02-66E4-1887-48C4C44A3EB6}"/>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35" name="Group 34">
              <a:extLst>
                <a:ext uri="{FF2B5EF4-FFF2-40B4-BE49-F238E27FC236}">
                  <a16:creationId xmlns:a16="http://schemas.microsoft.com/office/drawing/2014/main" id="{17E9D940-0880-6C30-4367-7B75FF894A5C}"/>
                </a:ext>
              </a:extLst>
            </p:cNvPr>
            <p:cNvGrpSpPr/>
            <p:nvPr/>
          </p:nvGrpSpPr>
          <p:grpSpPr>
            <a:xfrm>
              <a:off x="6530942" y="2964967"/>
              <a:ext cx="539857" cy="542787"/>
              <a:chOff x="-877145" y="2196042"/>
              <a:chExt cx="731520" cy="735600"/>
            </a:xfrm>
          </p:grpSpPr>
          <p:sp>
            <p:nvSpPr>
              <p:cNvPr id="171" name="Google Shape;18625;p1449">
                <a:extLst>
                  <a:ext uri="{FF2B5EF4-FFF2-40B4-BE49-F238E27FC236}">
                    <a16:creationId xmlns:a16="http://schemas.microsoft.com/office/drawing/2014/main" id="{B520E8C0-9986-2501-7BC1-416E7B8D2C45}"/>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72" name="Google Shape;18628;p1449">
                <a:extLst>
                  <a:ext uri="{FF2B5EF4-FFF2-40B4-BE49-F238E27FC236}">
                    <a16:creationId xmlns:a16="http://schemas.microsoft.com/office/drawing/2014/main" id="{B2EC4B98-6BEB-305F-1A3B-2D257B302A67}"/>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73" name="Google Shape;18629;p1449">
                <a:extLst>
                  <a:ext uri="{FF2B5EF4-FFF2-40B4-BE49-F238E27FC236}">
                    <a16:creationId xmlns:a16="http://schemas.microsoft.com/office/drawing/2014/main" id="{51ED392D-EE4A-1F9C-26A5-900241A967D9}"/>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36" name="Group 35">
              <a:extLst>
                <a:ext uri="{FF2B5EF4-FFF2-40B4-BE49-F238E27FC236}">
                  <a16:creationId xmlns:a16="http://schemas.microsoft.com/office/drawing/2014/main" id="{91AA6368-7F16-2BDA-23DF-D1790329F603}"/>
                </a:ext>
              </a:extLst>
            </p:cNvPr>
            <p:cNvGrpSpPr/>
            <p:nvPr/>
          </p:nvGrpSpPr>
          <p:grpSpPr>
            <a:xfrm>
              <a:off x="6530942" y="4081129"/>
              <a:ext cx="539857" cy="542787"/>
              <a:chOff x="-877145" y="2196042"/>
              <a:chExt cx="731520" cy="735600"/>
            </a:xfrm>
          </p:grpSpPr>
          <p:sp>
            <p:nvSpPr>
              <p:cNvPr id="168" name="Google Shape;18625;p1449">
                <a:extLst>
                  <a:ext uri="{FF2B5EF4-FFF2-40B4-BE49-F238E27FC236}">
                    <a16:creationId xmlns:a16="http://schemas.microsoft.com/office/drawing/2014/main" id="{52910970-DC30-F74C-107F-FA7076F8FB16}"/>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69" name="Google Shape;18628;p1449">
                <a:extLst>
                  <a:ext uri="{FF2B5EF4-FFF2-40B4-BE49-F238E27FC236}">
                    <a16:creationId xmlns:a16="http://schemas.microsoft.com/office/drawing/2014/main" id="{B004D95F-129C-467C-643F-E1767B78CDCA}"/>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70" name="Google Shape;18629;p1449">
                <a:extLst>
                  <a:ext uri="{FF2B5EF4-FFF2-40B4-BE49-F238E27FC236}">
                    <a16:creationId xmlns:a16="http://schemas.microsoft.com/office/drawing/2014/main" id="{C49E89C4-5ECA-420B-2110-C3CDC4EBCDC2}"/>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sp>
          <p:nvSpPr>
            <p:cNvPr id="37" name="Graphic 83" descr="Cloud outline">
              <a:extLst>
                <a:ext uri="{FF2B5EF4-FFF2-40B4-BE49-F238E27FC236}">
                  <a16:creationId xmlns:a16="http://schemas.microsoft.com/office/drawing/2014/main" id="{15F6645E-4D7C-1C40-137B-5C0A1E94EC0D}"/>
                </a:ext>
              </a:extLst>
            </p:cNvPr>
            <p:cNvSpPr/>
            <p:nvPr/>
          </p:nvSpPr>
          <p:spPr>
            <a:xfrm>
              <a:off x="1433699" y="3310973"/>
              <a:ext cx="1098000" cy="626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7D3F98"/>
            </a:solidFill>
            <a:ln w="12954" cap="flat">
              <a:noFill/>
              <a:prstDash val="solid"/>
              <a:miter/>
            </a:ln>
          </p:spPr>
          <p:txBody>
            <a:bodyPr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3</a:t>
              </a:r>
              <a:r>
                <a:rPr kumimoji="0" lang="en-US" sz="1000" b="1" i="0" u="none" strike="noStrike" kern="1200" cap="none" spc="0" normalizeH="0" baseline="30000" noProof="0">
                  <a:ln>
                    <a:noFill/>
                  </a:ln>
                  <a:solidFill>
                    <a:srgbClr val="3F3F3F"/>
                  </a:solidFill>
                  <a:effectLst/>
                  <a:uLnTx/>
                  <a:uFillTx/>
                  <a:latin typeface="CVS Health Sans"/>
                  <a:ea typeface="+mn-ea"/>
                  <a:cs typeface="+mn-cs"/>
                </a:rPr>
                <a:t>rd</a:t>
              </a:r>
              <a:r>
                <a:rPr kumimoji="0" lang="en-US" sz="1000" b="1" i="0" u="none" strike="noStrike" kern="1200" cap="none" spc="0" normalizeH="0" baseline="0" noProof="0">
                  <a:ln>
                    <a:noFill/>
                  </a:ln>
                  <a:solidFill>
                    <a:srgbClr val="3F3F3F"/>
                  </a:solidFill>
                  <a:effectLst/>
                  <a:uLnTx/>
                  <a:uFillTx/>
                  <a:latin typeface="CVS Health Sans"/>
                  <a:ea typeface="+mn-ea"/>
                  <a:cs typeface="+mn-cs"/>
                </a:rPr>
                <a:t> Party</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Corporate</a:t>
              </a:r>
            </a:p>
          </p:txBody>
        </p:sp>
        <p:sp>
          <p:nvSpPr>
            <p:cNvPr id="39" name="TextBox 38">
              <a:extLst>
                <a:ext uri="{FF2B5EF4-FFF2-40B4-BE49-F238E27FC236}">
                  <a16:creationId xmlns:a16="http://schemas.microsoft.com/office/drawing/2014/main" id="{AB56537E-C999-3CC0-6466-BF7CE72A3F5F}"/>
                </a:ext>
              </a:extLst>
            </p:cNvPr>
            <p:cNvSpPr txBox="1"/>
            <p:nvPr/>
          </p:nvSpPr>
          <p:spPr>
            <a:xfrm>
              <a:off x="633908" y="3398347"/>
              <a:ext cx="669600" cy="216000"/>
            </a:xfrm>
            <a:prstGeom prst="rect">
              <a:avLst/>
            </a:prstGeom>
            <a:noFill/>
          </p:spPr>
          <p:txBody>
            <a:bodyPr wrap="square" lIns="90000" tIns="46800" rIns="90000" bIns="4680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VDI User</a:t>
              </a:r>
            </a:p>
          </p:txBody>
        </p:sp>
        <p:sp>
          <p:nvSpPr>
            <p:cNvPr id="40" name="TextBox 39">
              <a:extLst>
                <a:ext uri="{FF2B5EF4-FFF2-40B4-BE49-F238E27FC236}">
                  <a16:creationId xmlns:a16="http://schemas.microsoft.com/office/drawing/2014/main" id="{B45BF291-AD7B-C26A-9CFD-2A21F746F17A}"/>
                </a:ext>
              </a:extLst>
            </p:cNvPr>
            <p:cNvSpPr txBox="1"/>
            <p:nvPr/>
          </p:nvSpPr>
          <p:spPr>
            <a:xfrm>
              <a:off x="2803620" y="4665245"/>
              <a:ext cx="1839600" cy="442800"/>
            </a:xfrm>
            <a:prstGeom prst="rect">
              <a:avLst/>
            </a:prstGeom>
            <a:noFill/>
          </p:spPr>
          <p:txBody>
            <a:bodyPr wrap="square" lIns="90000" tIns="46800" rIns="90000" bIns="46800">
              <a:spAutoFit/>
            </a:body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3</a:t>
              </a:r>
              <a:r>
                <a:rPr kumimoji="0" lang="en-US" sz="800" b="0" i="0" u="none" strike="noStrike" kern="1200" cap="none" spc="0" normalizeH="0" baseline="30000" noProof="0">
                  <a:ln>
                    <a:noFill/>
                  </a:ln>
                  <a:solidFill>
                    <a:srgbClr val="3F3F3F"/>
                  </a:solidFill>
                  <a:effectLst/>
                  <a:uLnTx/>
                  <a:uFillTx/>
                  <a:latin typeface="CVS Health Sans"/>
                  <a:ea typeface="+mn-ea"/>
                  <a:cs typeface="+mn-cs"/>
                </a:rPr>
                <a:t>rd</a:t>
              </a:r>
              <a:r>
                <a:rPr kumimoji="0" lang="en-US" sz="800" b="0" i="0" u="none" strike="noStrike" kern="1200" cap="none" spc="0" normalizeH="0" baseline="0" noProof="0">
                  <a:ln>
                    <a:noFill/>
                  </a:ln>
                  <a:solidFill>
                    <a:srgbClr val="3F3F3F"/>
                  </a:solidFill>
                  <a:effectLst/>
                  <a:uLnTx/>
                  <a:uFillTx/>
                  <a:latin typeface="CVS Health Sans"/>
                  <a:ea typeface="+mn-ea"/>
                  <a:cs typeface="+mn-cs"/>
                </a:rPr>
                <a:t> Party DNS Declarative Forwarder Target</a:t>
              </a:r>
            </a:p>
          </p:txBody>
        </p:sp>
        <p:sp>
          <p:nvSpPr>
            <p:cNvPr id="41" name="Graphic 83" descr="Cloud outline">
              <a:extLst>
                <a:ext uri="{FF2B5EF4-FFF2-40B4-BE49-F238E27FC236}">
                  <a16:creationId xmlns:a16="http://schemas.microsoft.com/office/drawing/2014/main" id="{A6377745-D515-30F4-DC3D-375360159756}"/>
                </a:ext>
              </a:extLst>
            </p:cNvPr>
            <p:cNvSpPr/>
            <p:nvPr/>
          </p:nvSpPr>
          <p:spPr>
            <a:xfrm>
              <a:off x="3192149" y="3286310"/>
              <a:ext cx="1098000" cy="626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chemeClr val="accent3"/>
            </a:solidFill>
            <a:ln w="12998" cap="flat">
              <a:noFill/>
              <a:prstDash val="solid"/>
              <a:miter/>
            </a:ln>
          </p:spPr>
          <p:txBody>
            <a:bodyPr tIns="365760" bIns="0" rtlCol="0" anchor="t"/>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100" b="1" i="0" u="none" strike="noStrike" kern="1200" cap="none" spc="0" normalizeH="0" baseline="0" noProof="0">
                  <a:ln>
                    <a:noFill/>
                  </a:ln>
                  <a:solidFill>
                    <a:srgbClr val="3F3F3F"/>
                  </a:solidFill>
                  <a:effectLst/>
                  <a:uLnTx/>
                  <a:uFillTx/>
                  <a:latin typeface="CVS Health Sans"/>
                  <a:ea typeface="+mn-ea"/>
                  <a:cs typeface="+mn-cs"/>
                </a:rPr>
                <a:t>Internet</a:t>
              </a:r>
            </a:p>
          </p:txBody>
        </p:sp>
        <p:sp>
          <p:nvSpPr>
            <p:cNvPr id="42" name="Graphic 83" descr="Cloud outline">
              <a:extLst>
                <a:ext uri="{FF2B5EF4-FFF2-40B4-BE49-F238E27FC236}">
                  <a16:creationId xmlns:a16="http://schemas.microsoft.com/office/drawing/2014/main" id="{F4C1243F-7851-5B2B-AAF3-DF5B88CBF792}"/>
                </a:ext>
              </a:extLst>
            </p:cNvPr>
            <p:cNvSpPr/>
            <p:nvPr/>
          </p:nvSpPr>
          <p:spPr>
            <a:xfrm>
              <a:off x="4908413" y="3473580"/>
              <a:ext cx="813600" cy="464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7D3F98"/>
            </a:solidFill>
            <a:ln w="12998" cap="flat">
              <a:noFill/>
              <a:prstDash val="solid"/>
              <a:miter/>
            </a:ln>
          </p:spPr>
          <p:txBody>
            <a:bodyPr tIns="900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VLZ</a:t>
              </a:r>
            </a:p>
          </p:txBody>
        </p:sp>
        <p:sp>
          <p:nvSpPr>
            <p:cNvPr id="44" name="Graphic 83" descr="Cloud outline">
              <a:extLst>
                <a:ext uri="{FF2B5EF4-FFF2-40B4-BE49-F238E27FC236}">
                  <a16:creationId xmlns:a16="http://schemas.microsoft.com/office/drawing/2014/main" id="{93DCF080-A478-EE20-A5AB-EB1E7803BC6A}"/>
                </a:ext>
              </a:extLst>
            </p:cNvPr>
            <p:cNvSpPr/>
            <p:nvPr/>
          </p:nvSpPr>
          <p:spPr>
            <a:xfrm>
              <a:off x="9816059" y="3398347"/>
              <a:ext cx="1076400" cy="6120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7D3F98"/>
            </a:solidFill>
            <a:ln w="12954" cap="flat">
              <a:noFill/>
              <a:prstDash val="solid"/>
              <a:miter/>
            </a:ln>
          </p:spPr>
          <p:txBody>
            <a:bodyPr lIns="90000"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Corporate</a:t>
              </a:r>
            </a:p>
          </p:txBody>
        </p:sp>
        <p:sp>
          <p:nvSpPr>
            <p:cNvPr id="45" name="Graphic 83" descr="Cloud outline">
              <a:extLst>
                <a:ext uri="{FF2B5EF4-FFF2-40B4-BE49-F238E27FC236}">
                  <a16:creationId xmlns:a16="http://schemas.microsoft.com/office/drawing/2014/main" id="{191FD9B7-8CD5-CED7-BEBC-9D6B1068841F}"/>
                </a:ext>
              </a:extLst>
            </p:cNvPr>
            <p:cNvSpPr/>
            <p:nvPr/>
          </p:nvSpPr>
          <p:spPr>
            <a:xfrm>
              <a:off x="9582197" y="1945835"/>
              <a:ext cx="1310400" cy="7560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chemeClr val="accent3"/>
            </a:solidFill>
            <a:ln w="12998" cap="flat">
              <a:noFill/>
              <a:prstDash val="solid"/>
              <a:miter/>
            </a:ln>
          </p:spPr>
          <p:txBody>
            <a:bodyPr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Corporate </a:t>
              </a:r>
              <a:br>
                <a:rPr kumimoji="0" lang="en-US" sz="1000" b="1" i="0" u="none" strike="noStrike" kern="1200" cap="none" spc="0" normalizeH="0" baseline="0" noProof="0">
                  <a:ln>
                    <a:noFill/>
                  </a:ln>
                  <a:solidFill>
                    <a:srgbClr val="3F3F3F"/>
                  </a:solidFill>
                  <a:effectLst/>
                  <a:uLnTx/>
                  <a:uFillTx/>
                  <a:latin typeface="CVS Health Sans"/>
                  <a:ea typeface="+mn-ea"/>
                  <a:cs typeface="+mn-cs"/>
                </a:rPr>
              </a:br>
              <a:r>
                <a:rPr kumimoji="0" lang="en-US" sz="1000" b="1" i="0" u="none" strike="noStrike" kern="1200" cap="none" spc="0" normalizeH="0" baseline="0" noProof="0">
                  <a:ln>
                    <a:noFill/>
                  </a:ln>
                  <a:solidFill>
                    <a:srgbClr val="3F3F3F"/>
                  </a:solidFill>
                  <a:effectLst/>
                  <a:uLnTx/>
                  <a:uFillTx/>
                  <a:latin typeface="CVS Health Sans"/>
                  <a:ea typeface="+mn-ea"/>
                  <a:cs typeface="+mn-cs"/>
                </a:rPr>
                <a:t>Cloud</a:t>
              </a:r>
            </a:p>
          </p:txBody>
        </p:sp>
        <p:sp>
          <p:nvSpPr>
            <p:cNvPr id="47" name="TextBox 46">
              <a:extLst>
                <a:ext uri="{FF2B5EF4-FFF2-40B4-BE49-F238E27FC236}">
                  <a16:creationId xmlns:a16="http://schemas.microsoft.com/office/drawing/2014/main" id="{B80E1D2A-2CF0-0BC5-E2FE-57E70F22E5A4}"/>
                </a:ext>
              </a:extLst>
            </p:cNvPr>
            <p:cNvSpPr txBox="1"/>
            <p:nvPr/>
          </p:nvSpPr>
          <p:spPr>
            <a:xfrm>
              <a:off x="5748904" y="2446551"/>
              <a:ext cx="730800" cy="347916"/>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VDI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sp>
          <p:nvSpPr>
            <p:cNvPr id="48" name="TextBox 47">
              <a:extLst>
                <a:ext uri="{FF2B5EF4-FFF2-40B4-BE49-F238E27FC236}">
                  <a16:creationId xmlns:a16="http://schemas.microsoft.com/office/drawing/2014/main" id="{56A94421-C464-E44E-F279-6F0A73D7B190}"/>
                </a:ext>
              </a:extLst>
            </p:cNvPr>
            <p:cNvSpPr txBox="1"/>
            <p:nvPr/>
          </p:nvSpPr>
          <p:spPr>
            <a:xfrm>
              <a:off x="5666104" y="3593187"/>
              <a:ext cx="813600" cy="349200"/>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WEB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sp>
          <p:nvSpPr>
            <p:cNvPr id="52" name="TextBox 51">
              <a:extLst>
                <a:ext uri="{FF2B5EF4-FFF2-40B4-BE49-F238E27FC236}">
                  <a16:creationId xmlns:a16="http://schemas.microsoft.com/office/drawing/2014/main" id="{B09F8C0F-4651-9352-D6C0-31E3CED14C8F}"/>
                </a:ext>
              </a:extLst>
            </p:cNvPr>
            <p:cNvSpPr txBox="1"/>
            <p:nvPr/>
          </p:nvSpPr>
          <p:spPr>
            <a:xfrm>
              <a:off x="9047874" y="4028001"/>
              <a:ext cx="795600" cy="3492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Corp Internal App Path</a:t>
              </a:r>
            </a:p>
          </p:txBody>
        </p:sp>
        <p:sp>
          <p:nvSpPr>
            <p:cNvPr id="53" name="TextBox 52">
              <a:extLst>
                <a:ext uri="{FF2B5EF4-FFF2-40B4-BE49-F238E27FC236}">
                  <a16:creationId xmlns:a16="http://schemas.microsoft.com/office/drawing/2014/main" id="{5CD6B9C4-40D9-3445-5EAD-6AD15AD19CAD}"/>
                </a:ext>
              </a:extLst>
            </p:cNvPr>
            <p:cNvSpPr txBox="1"/>
            <p:nvPr/>
          </p:nvSpPr>
          <p:spPr>
            <a:xfrm>
              <a:off x="8097428" y="4881887"/>
              <a:ext cx="1198800" cy="16325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VLZ to Authoritative DNS</a:t>
              </a:r>
            </a:p>
          </p:txBody>
        </p:sp>
        <p:sp>
          <p:nvSpPr>
            <p:cNvPr id="55" name="TextBox 54">
              <a:extLst>
                <a:ext uri="{FF2B5EF4-FFF2-40B4-BE49-F238E27FC236}">
                  <a16:creationId xmlns:a16="http://schemas.microsoft.com/office/drawing/2014/main" id="{D6899B36-2C01-A8D9-FA8D-F4D8F741D293}"/>
                </a:ext>
              </a:extLst>
            </p:cNvPr>
            <p:cNvSpPr txBox="1"/>
            <p:nvPr/>
          </p:nvSpPr>
          <p:spPr>
            <a:xfrm>
              <a:off x="7058471" y="3490513"/>
              <a:ext cx="936000" cy="442430"/>
            </a:xfrm>
            <a:prstGeom prst="rect">
              <a:avLst/>
            </a:prstGeom>
            <a:noFill/>
          </p:spPr>
          <p:txBody>
            <a:bodyPr wrap="square" lIns="90000" tIns="46800" rIns="90000" bIns="46800">
              <a:spAutoFit/>
            </a:body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VLZ Outbound IP for APP YYY</a:t>
              </a:r>
            </a:p>
          </p:txBody>
        </p:sp>
        <p:sp>
          <p:nvSpPr>
            <p:cNvPr id="56" name="Graphic 83" descr="Cloud outline">
              <a:extLst>
                <a:ext uri="{FF2B5EF4-FFF2-40B4-BE49-F238E27FC236}">
                  <a16:creationId xmlns:a16="http://schemas.microsoft.com/office/drawing/2014/main" id="{2C43231A-E9E0-8210-92E5-9126C94E87C5}"/>
                </a:ext>
              </a:extLst>
            </p:cNvPr>
            <p:cNvSpPr/>
            <p:nvPr/>
          </p:nvSpPr>
          <p:spPr>
            <a:xfrm>
              <a:off x="7851167" y="2946133"/>
              <a:ext cx="907200" cy="5184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chemeClr val="accent3"/>
            </a:solidFill>
            <a:ln w="12998" cap="flat">
              <a:noFill/>
              <a:prstDash val="solid"/>
              <a:miter/>
            </a:ln>
          </p:spPr>
          <p:txBody>
            <a:bodyPr tIns="1836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Internet</a:t>
              </a:r>
            </a:p>
          </p:txBody>
        </p:sp>
        <p:sp>
          <p:nvSpPr>
            <p:cNvPr id="57" name="TextBox 56">
              <a:extLst>
                <a:ext uri="{FF2B5EF4-FFF2-40B4-BE49-F238E27FC236}">
                  <a16:creationId xmlns:a16="http://schemas.microsoft.com/office/drawing/2014/main" id="{FE2E980E-13EB-521E-E912-7967C3E6A852}"/>
                </a:ext>
              </a:extLst>
            </p:cNvPr>
            <p:cNvSpPr txBox="1"/>
            <p:nvPr/>
          </p:nvSpPr>
          <p:spPr>
            <a:xfrm>
              <a:off x="5396104" y="3054402"/>
              <a:ext cx="1083600" cy="347916"/>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SharePoint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sp>
          <p:nvSpPr>
            <p:cNvPr id="58" name="TextBox 57">
              <a:extLst>
                <a:ext uri="{FF2B5EF4-FFF2-40B4-BE49-F238E27FC236}">
                  <a16:creationId xmlns:a16="http://schemas.microsoft.com/office/drawing/2014/main" id="{40D46DBF-632D-ED39-86A2-C50E4A42C6B4}"/>
                </a:ext>
              </a:extLst>
            </p:cNvPr>
            <p:cNvSpPr txBox="1"/>
            <p:nvPr/>
          </p:nvSpPr>
          <p:spPr>
            <a:xfrm>
              <a:off x="6412328" y="5147561"/>
              <a:ext cx="690779" cy="463846"/>
            </a:xfrm>
            <a:prstGeom prst="rect">
              <a:avLst/>
            </a:prstGeom>
            <a:solidFill>
              <a:schemeClr val="bg1"/>
            </a:solidFill>
          </p:spPr>
          <p:txBody>
            <a:bodyPr wrap="square" lIns="0" tIns="46800" rIns="0" bIns="4680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VLZ  Authoritative DNS</a:t>
              </a:r>
            </a:p>
          </p:txBody>
        </p:sp>
        <p:grpSp>
          <p:nvGrpSpPr>
            <p:cNvPr id="61" name="Group 60">
              <a:extLst>
                <a:ext uri="{FF2B5EF4-FFF2-40B4-BE49-F238E27FC236}">
                  <a16:creationId xmlns:a16="http://schemas.microsoft.com/office/drawing/2014/main" id="{22C999E6-BE31-7B84-998A-970BF2F04E06}"/>
                </a:ext>
              </a:extLst>
            </p:cNvPr>
            <p:cNvGrpSpPr/>
            <p:nvPr/>
          </p:nvGrpSpPr>
          <p:grpSpPr>
            <a:xfrm>
              <a:off x="661145" y="2759026"/>
              <a:ext cx="613138" cy="616466"/>
              <a:chOff x="661145" y="2431555"/>
              <a:chExt cx="613137" cy="616556"/>
            </a:xfrm>
          </p:grpSpPr>
          <p:grpSp>
            <p:nvGrpSpPr>
              <p:cNvPr id="151" name="Group 150">
                <a:extLst>
                  <a:ext uri="{FF2B5EF4-FFF2-40B4-BE49-F238E27FC236}">
                    <a16:creationId xmlns:a16="http://schemas.microsoft.com/office/drawing/2014/main" id="{782CEF4F-7CF1-96DE-00FC-2B1D7F2E99BE}"/>
                  </a:ext>
                </a:extLst>
              </p:cNvPr>
              <p:cNvGrpSpPr/>
              <p:nvPr/>
            </p:nvGrpSpPr>
            <p:grpSpPr>
              <a:xfrm>
                <a:off x="661145" y="2431555"/>
                <a:ext cx="613137" cy="616556"/>
                <a:chOff x="-877145" y="2196042"/>
                <a:chExt cx="731520" cy="735600"/>
              </a:xfrm>
            </p:grpSpPr>
            <p:sp>
              <p:nvSpPr>
                <p:cNvPr id="165" name="Google Shape;18625;p1449">
                  <a:extLst>
                    <a:ext uri="{FF2B5EF4-FFF2-40B4-BE49-F238E27FC236}">
                      <a16:creationId xmlns:a16="http://schemas.microsoft.com/office/drawing/2014/main" id="{E7EF023B-3630-175B-42E7-8F162418542E}"/>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66" name="Google Shape;18628;p1449">
                  <a:extLst>
                    <a:ext uri="{FF2B5EF4-FFF2-40B4-BE49-F238E27FC236}">
                      <a16:creationId xmlns:a16="http://schemas.microsoft.com/office/drawing/2014/main" id="{2F89B50F-0469-4CF9-5BC6-1D95B92D633C}"/>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67" name="Google Shape;18629;p1449">
                  <a:extLst>
                    <a:ext uri="{FF2B5EF4-FFF2-40B4-BE49-F238E27FC236}">
                      <a16:creationId xmlns:a16="http://schemas.microsoft.com/office/drawing/2014/main" id="{E8AD742A-4F60-0E74-67AE-FEA51E08CD66}"/>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152" name="Graphic 3">
                <a:extLst>
                  <a:ext uri="{FF2B5EF4-FFF2-40B4-BE49-F238E27FC236}">
                    <a16:creationId xmlns:a16="http://schemas.microsoft.com/office/drawing/2014/main" id="{52527327-6F6F-0C48-13C6-8FA9D2AAEBEE}"/>
                  </a:ext>
                </a:extLst>
              </p:cNvPr>
              <p:cNvGrpSpPr/>
              <p:nvPr/>
            </p:nvGrpSpPr>
            <p:grpSpPr>
              <a:xfrm>
                <a:off x="843038" y="2594697"/>
                <a:ext cx="249350" cy="290272"/>
                <a:chOff x="1838705" y="4169011"/>
                <a:chExt cx="549529" cy="639716"/>
              </a:xfrm>
              <a:noFill/>
            </p:grpSpPr>
            <p:sp>
              <p:nvSpPr>
                <p:cNvPr id="153" name="Freeform: Shape 152">
                  <a:extLst>
                    <a:ext uri="{FF2B5EF4-FFF2-40B4-BE49-F238E27FC236}">
                      <a16:creationId xmlns:a16="http://schemas.microsoft.com/office/drawing/2014/main" id="{E641C983-5795-5908-AD3B-514A241F5239}"/>
                    </a:ext>
                  </a:extLst>
                </p:cNvPr>
                <p:cNvSpPr/>
                <p:nvPr/>
              </p:nvSpPr>
              <p:spPr>
                <a:xfrm>
                  <a:off x="2022601" y="4491735"/>
                  <a:ext cx="365633" cy="62484"/>
                </a:xfrm>
                <a:custGeom>
                  <a:avLst/>
                  <a:gdLst>
                    <a:gd name="connsiteX0" fmla="*/ 66167 w 365633"/>
                    <a:gd name="connsiteY0" fmla="*/ 0 h 62484"/>
                    <a:gd name="connsiteX1" fmla="*/ 365633 w 365633"/>
                    <a:gd name="connsiteY1" fmla="*/ 635 h 62484"/>
                    <a:gd name="connsiteX2" fmla="*/ 365125 w 365633"/>
                    <a:gd name="connsiteY2" fmla="*/ 62484 h 62484"/>
                    <a:gd name="connsiteX3" fmla="*/ 0 w 365633"/>
                    <a:gd name="connsiteY3" fmla="*/ 62484 h 62484"/>
                  </a:gdLst>
                  <a:ahLst/>
                  <a:cxnLst>
                    <a:cxn ang="0">
                      <a:pos x="connsiteX0" y="connsiteY0"/>
                    </a:cxn>
                    <a:cxn ang="0">
                      <a:pos x="connsiteX1" y="connsiteY1"/>
                    </a:cxn>
                    <a:cxn ang="0">
                      <a:pos x="connsiteX2" y="connsiteY2"/>
                    </a:cxn>
                    <a:cxn ang="0">
                      <a:pos x="connsiteX3" y="connsiteY3"/>
                    </a:cxn>
                  </a:cxnLst>
                  <a:rect l="l" t="t" r="r" b="b"/>
                  <a:pathLst>
                    <a:path w="365633" h="62484">
                      <a:moveTo>
                        <a:pt x="66167" y="0"/>
                      </a:moveTo>
                      <a:lnTo>
                        <a:pt x="365633" y="635"/>
                      </a:lnTo>
                      <a:lnTo>
                        <a:pt x="365125" y="62484"/>
                      </a:lnTo>
                      <a:lnTo>
                        <a:pt x="0" y="62484"/>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4" name="Freeform: Shape 153">
                  <a:extLst>
                    <a:ext uri="{FF2B5EF4-FFF2-40B4-BE49-F238E27FC236}">
                      <a16:creationId xmlns:a16="http://schemas.microsoft.com/office/drawing/2014/main" id="{C5955953-5FA8-2D95-BBC7-2DAD1E5DA991}"/>
                    </a:ext>
                  </a:extLst>
                </p:cNvPr>
                <p:cNvSpPr/>
                <p:nvPr/>
              </p:nvSpPr>
              <p:spPr>
                <a:xfrm>
                  <a:off x="1898169" y="4169011"/>
                  <a:ext cx="104212" cy="114715"/>
                </a:xfrm>
                <a:custGeom>
                  <a:avLst/>
                  <a:gdLst>
                    <a:gd name="connsiteX0" fmla="*/ 104112 w 104212"/>
                    <a:gd name="connsiteY0" fmla="*/ 58437 h 114715"/>
                    <a:gd name="connsiteX1" fmla="*/ 48994 w 104212"/>
                    <a:gd name="connsiteY1" fmla="*/ 113809 h 114715"/>
                    <a:gd name="connsiteX2" fmla="*/ 99 w 104212"/>
                    <a:gd name="connsiteY2" fmla="*/ 55389 h 114715"/>
                    <a:gd name="connsiteX3" fmla="*/ 55217 w 104212"/>
                    <a:gd name="connsiteY3" fmla="*/ 17 h 114715"/>
                    <a:gd name="connsiteX4" fmla="*/ 104112 w 104212"/>
                    <a:gd name="connsiteY4" fmla="*/ 58437 h 114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12" h="114715">
                      <a:moveTo>
                        <a:pt x="104112" y="58437"/>
                      </a:moveTo>
                      <a:cubicBezTo>
                        <a:pt x="102461" y="89806"/>
                        <a:pt x="90777" y="120413"/>
                        <a:pt x="48994" y="113809"/>
                      </a:cubicBezTo>
                      <a:cubicBezTo>
                        <a:pt x="20673" y="109364"/>
                        <a:pt x="-1679" y="86885"/>
                        <a:pt x="99" y="55389"/>
                      </a:cubicBezTo>
                      <a:cubicBezTo>
                        <a:pt x="1750" y="24020"/>
                        <a:pt x="26515" y="-745"/>
                        <a:pt x="55217" y="17"/>
                      </a:cubicBezTo>
                      <a:cubicBezTo>
                        <a:pt x="83919" y="906"/>
                        <a:pt x="105890" y="26941"/>
                        <a:pt x="104112" y="5843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5" name="Freeform: Shape 154">
                  <a:extLst>
                    <a:ext uri="{FF2B5EF4-FFF2-40B4-BE49-F238E27FC236}">
                      <a16:creationId xmlns:a16="http://schemas.microsoft.com/office/drawing/2014/main" id="{2A0295A6-8BA7-97CD-7D41-9DBB32BA93CF}"/>
                    </a:ext>
                  </a:extLst>
                </p:cNvPr>
                <p:cNvSpPr/>
                <p:nvPr/>
              </p:nvSpPr>
              <p:spPr>
                <a:xfrm>
                  <a:off x="1898333" y="4324492"/>
                  <a:ext cx="274487" cy="471789"/>
                </a:xfrm>
                <a:custGeom>
                  <a:avLst/>
                  <a:gdLst>
                    <a:gd name="connsiteX0" fmla="*/ 273367 w 274487"/>
                    <a:gd name="connsiteY0" fmla="*/ 432420 h 471789"/>
                    <a:gd name="connsiteX1" fmla="*/ 220662 w 274487"/>
                    <a:gd name="connsiteY1" fmla="*/ 272781 h 471789"/>
                    <a:gd name="connsiteX2" fmla="*/ 173926 w 274487"/>
                    <a:gd name="connsiteY2" fmla="*/ 229854 h 471789"/>
                    <a:gd name="connsiteX3" fmla="*/ 119570 w 274487"/>
                    <a:gd name="connsiteY3" fmla="*/ 229854 h 471789"/>
                    <a:gd name="connsiteX4" fmla="*/ 114744 w 274487"/>
                    <a:gd name="connsiteY4" fmla="*/ 167371 h 471789"/>
                    <a:gd name="connsiteX5" fmla="*/ 209613 w 274487"/>
                    <a:gd name="connsiteY5" fmla="*/ 167371 h 471789"/>
                    <a:gd name="connsiteX6" fmla="*/ 229679 w 274487"/>
                    <a:gd name="connsiteY6" fmla="*/ 136383 h 471789"/>
                    <a:gd name="connsiteX7" fmla="*/ 229679 w 274487"/>
                    <a:gd name="connsiteY7" fmla="*/ 136383 h 471789"/>
                    <a:gd name="connsiteX8" fmla="*/ 203517 w 274487"/>
                    <a:gd name="connsiteY8" fmla="*/ 108062 h 471789"/>
                    <a:gd name="connsiteX9" fmla="*/ 143827 w 274487"/>
                    <a:gd name="connsiteY9" fmla="*/ 99426 h 471789"/>
                    <a:gd name="connsiteX10" fmla="*/ 102679 w 274487"/>
                    <a:gd name="connsiteY10" fmla="*/ 94473 h 471789"/>
                    <a:gd name="connsiteX11" fmla="*/ 92392 w 274487"/>
                    <a:gd name="connsiteY11" fmla="*/ 36942 h 471789"/>
                    <a:gd name="connsiteX12" fmla="*/ 56451 w 274487"/>
                    <a:gd name="connsiteY12" fmla="*/ 1001 h 471789"/>
                    <a:gd name="connsiteX13" fmla="*/ 36639 w 274487"/>
                    <a:gd name="connsiteY13" fmla="*/ 1382 h 471789"/>
                    <a:gd name="connsiteX14" fmla="*/ 2222 w 274487"/>
                    <a:gd name="connsiteY14" fmla="*/ 38212 h 471789"/>
                    <a:gd name="connsiteX15" fmla="*/ 28892 w 274487"/>
                    <a:gd name="connsiteY15" fmla="*/ 268717 h 471789"/>
                    <a:gd name="connsiteX16" fmla="*/ 68389 w 274487"/>
                    <a:gd name="connsiteY16" fmla="*/ 305166 h 471789"/>
                    <a:gd name="connsiteX17" fmla="*/ 160337 w 274487"/>
                    <a:gd name="connsiteY17" fmla="*/ 305166 h 471789"/>
                    <a:gd name="connsiteX18" fmla="*/ 211010 w 274487"/>
                    <a:gd name="connsiteY18" fmla="*/ 448803 h 471789"/>
                    <a:gd name="connsiteX19" fmla="*/ 246062 w 274487"/>
                    <a:gd name="connsiteY19" fmla="*/ 471790 h 471789"/>
                    <a:gd name="connsiteX20" fmla="*/ 246062 w 274487"/>
                    <a:gd name="connsiteY20" fmla="*/ 471790 h 471789"/>
                    <a:gd name="connsiteX21" fmla="*/ 273494 w 274487"/>
                    <a:gd name="connsiteY21" fmla="*/ 432801 h 4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4487" h="471789">
                      <a:moveTo>
                        <a:pt x="273367" y="432420"/>
                      </a:moveTo>
                      <a:cubicBezTo>
                        <a:pt x="260667" y="377302"/>
                        <a:pt x="238061" y="318374"/>
                        <a:pt x="220662" y="272781"/>
                      </a:cubicBezTo>
                      <a:cubicBezTo>
                        <a:pt x="212915" y="252461"/>
                        <a:pt x="195643" y="229854"/>
                        <a:pt x="173926" y="229854"/>
                      </a:cubicBezTo>
                      <a:lnTo>
                        <a:pt x="119570" y="229854"/>
                      </a:lnTo>
                      <a:cubicBezTo>
                        <a:pt x="119570" y="229854"/>
                        <a:pt x="114744" y="167371"/>
                        <a:pt x="114744" y="167371"/>
                      </a:cubicBezTo>
                      <a:lnTo>
                        <a:pt x="209613" y="167371"/>
                      </a:lnTo>
                      <a:cubicBezTo>
                        <a:pt x="220662" y="167371"/>
                        <a:pt x="229679" y="147432"/>
                        <a:pt x="229679" y="136383"/>
                      </a:cubicBezTo>
                      <a:lnTo>
                        <a:pt x="229679" y="136383"/>
                      </a:lnTo>
                      <a:cubicBezTo>
                        <a:pt x="229679" y="121523"/>
                        <a:pt x="218249" y="109204"/>
                        <a:pt x="203517" y="108062"/>
                      </a:cubicBezTo>
                      <a:lnTo>
                        <a:pt x="143827" y="99426"/>
                      </a:lnTo>
                      <a:cubicBezTo>
                        <a:pt x="128460" y="97648"/>
                        <a:pt x="102679" y="94473"/>
                        <a:pt x="102679" y="94473"/>
                      </a:cubicBezTo>
                      <a:cubicBezTo>
                        <a:pt x="102679" y="94473"/>
                        <a:pt x="93662" y="49769"/>
                        <a:pt x="92392" y="36942"/>
                      </a:cubicBezTo>
                      <a:cubicBezTo>
                        <a:pt x="89090" y="6589"/>
                        <a:pt x="62039" y="2144"/>
                        <a:pt x="56451" y="1001"/>
                      </a:cubicBezTo>
                      <a:cubicBezTo>
                        <a:pt x="50228" y="-269"/>
                        <a:pt x="45148" y="-523"/>
                        <a:pt x="36639" y="1382"/>
                      </a:cubicBezTo>
                      <a:cubicBezTo>
                        <a:pt x="17208" y="5700"/>
                        <a:pt x="4381" y="20051"/>
                        <a:pt x="2222" y="38212"/>
                      </a:cubicBezTo>
                      <a:cubicBezTo>
                        <a:pt x="-2096" y="74915"/>
                        <a:pt x="-3239" y="159751"/>
                        <a:pt x="28892" y="268717"/>
                      </a:cubicBezTo>
                      <a:cubicBezTo>
                        <a:pt x="34353" y="287004"/>
                        <a:pt x="47688" y="305166"/>
                        <a:pt x="68389" y="305166"/>
                      </a:cubicBezTo>
                      <a:lnTo>
                        <a:pt x="160337" y="305166"/>
                      </a:lnTo>
                      <a:lnTo>
                        <a:pt x="211010" y="448803"/>
                      </a:lnTo>
                      <a:cubicBezTo>
                        <a:pt x="214693" y="462392"/>
                        <a:pt x="227012" y="471790"/>
                        <a:pt x="246062" y="471790"/>
                      </a:cubicBezTo>
                      <a:lnTo>
                        <a:pt x="246062" y="471790"/>
                      </a:lnTo>
                      <a:cubicBezTo>
                        <a:pt x="266509" y="471790"/>
                        <a:pt x="278066" y="452740"/>
                        <a:pt x="273494" y="432801"/>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6" name="Freeform: Shape 155">
                  <a:extLst>
                    <a:ext uri="{FF2B5EF4-FFF2-40B4-BE49-F238E27FC236}">
                      <a16:creationId xmlns:a16="http://schemas.microsoft.com/office/drawing/2014/main" id="{1594C488-F808-2006-E5A2-70F9E4B6ACD2}"/>
                    </a:ext>
                  </a:extLst>
                </p:cNvPr>
                <p:cNvSpPr/>
                <p:nvPr/>
              </p:nvSpPr>
              <p:spPr>
                <a:xfrm>
                  <a:off x="1878583" y="4629277"/>
                  <a:ext cx="88138" cy="12700"/>
                </a:xfrm>
                <a:custGeom>
                  <a:avLst/>
                  <a:gdLst>
                    <a:gd name="connsiteX0" fmla="*/ 88138 w 88138"/>
                    <a:gd name="connsiteY0" fmla="*/ 0 h 12700"/>
                    <a:gd name="connsiteX1" fmla="*/ 0 w 88138"/>
                    <a:gd name="connsiteY1" fmla="*/ 0 h 12700"/>
                  </a:gdLst>
                  <a:ahLst/>
                  <a:cxnLst>
                    <a:cxn ang="0">
                      <a:pos x="connsiteX0" y="connsiteY0"/>
                    </a:cxn>
                    <a:cxn ang="0">
                      <a:pos x="connsiteX1" y="connsiteY1"/>
                    </a:cxn>
                  </a:cxnLst>
                  <a:rect l="l" t="t" r="r" b="b"/>
                  <a:pathLst>
                    <a:path w="88138" h="12700">
                      <a:moveTo>
                        <a:pt x="88138"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7" name="Freeform: Shape 156">
                  <a:extLst>
                    <a:ext uri="{FF2B5EF4-FFF2-40B4-BE49-F238E27FC236}">
                      <a16:creationId xmlns:a16="http://schemas.microsoft.com/office/drawing/2014/main" id="{20B6C5D0-C587-DDD0-2EAD-9DE2453C5525}"/>
                    </a:ext>
                  </a:extLst>
                </p:cNvPr>
                <p:cNvSpPr/>
                <p:nvPr/>
              </p:nvSpPr>
              <p:spPr>
                <a:xfrm>
                  <a:off x="1838705" y="4388230"/>
                  <a:ext cx="39877" cy="241046"/>
                </a:xfrm>
                <a:custGeom>
                  <a:avLst/>
                  <a:gdLst>
                    <a:gd name="connsiteX0" fmla="*/ 39878 w 39877"/>
                    <a:gd name="connsiteY0" fmla="*/ 241046 h 241046"/>
                    <a:gd name="connsiteX1" fmla="*/ 0 w 39877"/>
                    <a:gd name="connsiteY1" fmla="*/ 0 h 241046"/>
                  </a:gdLst>
                  <a:ahLst/>
                  <a:cxnLst>
                    <a:cxn ang="0">
                      <a:pos x="connsiteX0" y="connsiteY0"/>
                    </a:cxn>
                    <a:cxn ang="0">
                      <a:pos x="connsiteX1" y="connsiteY1"/>
                    </a:cxn>
                  </a:cxnLst>
                  <a:rect l="l" t="t" r="r" b="b"/>
                  <a:pathLst>
                    <a:path w="39877" h="241046">
                      <a:moveTo>
                        <a:pt x="39878" y="241046"/>
                      </a:moveTo>
                      <a:cubicBezTo>
                        <a:pt x="39878" y="241046"/>
                        <a:pt x="0" y="156337"/>
                        <a:pt x="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8" name="Freeform: Shape 157">
                  <a:extLst>
                    <a:ext uri="{FF2B5EF4-FFF2-40B4-BE49-F238E27FC236}">
                      <a16:creationId xmlns:a16="http://schemas.microsoft.com/office/drawing/2014/main" id="{7E069E38-2796-6D40-2A4F-F4227A1E6776}"/>
                    </a:ext>
                  </a:extLst>
                </p:cNvPr>
                <p:cNvSpPr/>
                <p:nvPr/>
              </p:nvSpPr>
              <p:spPr>
                <a:xfrm>
                  <a:off x="1966722" y="4629277"/>
                  <a:ext cx="12700" cy="138049"/>
                </a:xfrm>
                <a:custGeom>
                  <a:avLst/>
                  <a:gdLst>
                    <a:gd name="connsiteX0" fmla="*/ 0 w 12700"/>
                    <a:gd name="connsiteY0" fmla="*/ 0 h 138049"/>
                    <a:gd name="connsiteX1" fmla="*/ 0 w 12700"/>
                    <a:gd name="connsiteY1" fmla="*/ 138049 h 138049"/>
                  </a:gdLst>
                  <a:ahLst/>
                  <a:cxnLst>
                    <a:cxn ang="0">
                      <a:pos x="connsiteX0" y="connsiteY0"/>
                    </a:cxn>
                    <a:cxn ang="0">
                      <a:pos x="connsiteX1" y="connsiteY1"/>
                    </a:cxn>
                  </a:cxnLst>
                  <a:rect l="l" t="t" r="r" b="b"/>
                  <a:pathLst>
                    <a:path w="12700" h="138049">
                      <a:moveTo>
                        <a:pt x="0" y="0"/>
                      </a:moveTo>
                      <a:lnTo>
                        <a:pt x="0" y="138049"/>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59" name="Freeform: Shape 158">
                  <a:extLst>
                    <a:ext uri="{FF2B5EF4-FFF2-40B4-BE49-F238E27FC236}">
                      <a16:creationId xmlns:a16="http://schemas.microsoft.com/office/drawing/2014/main" id="{9250BD3B-B368-57D3-3B07-8FC3A62DBA35}"/>
                    </a:ext>
                  </a:extLst>
                </p:cNvPr>
                <p:cNvSpPr/>
                <p:nvPr/>
              </p:nvSpPr>
              <p:spPr>
                <a:xfrm>
                  <a:off x="1887854" y="4767326"/>
                  <a:ext cx="78867" cy="29464"/>
                </a:xfrm>
                <a:custGeom>
                  <a:avLst/>
                  <a:gdLst>
                    <a:gd name="connsiteX0" fmla="*/ 0 w 78867"/>
                    <a:gd name="connsiteY0" fmla="*/ 29464 h 29464"/>
                    <a:gd name="connsiteX1" fmla="*/ 78867 w 78867"/>
                    <a:gd name="connsiteY1" fmla="*/ 0 h 29464"/>
                  </a:gdLst>
                  <a:ahLst/>
                  <a:cxnLst>
                    <a:cxn ang="0">
                      <a:pos x="connsiteX0" y="connsiteY0"/>
                    </a:cxn>
                    <a:cxn ang="0">
                      <a:pos x="connsiteX1" y="connsiteY1"/>
                    </a:cxn>
                  </a:cxnLst>
                  <a:rect l="l" t="t" r="r" b="b"/>
                  <a:pathLst>
                    <a:path w="78867" h="29464">
                      <a:moveTo>
                        <a:pt x="0" y="29464"/>
                      </a:moveTo>
                      <a:cubicBezTo>
                        <a:pt x="0" y="29464"/>
                        <a:pt x="32258" y="0"/>
                        <a:pt x="78867"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0" name="Freeform: Shape 159">
                  <a:extLst>
                    <a:ext uri="{FF2B5EF4-FFF2-40B4-BE49-F238E27FC236}">
                      <a16:creationId xmlns:a16="http://schemas.microsoft.com/office/drawing/2014/main" id="{1A620D5A-8AF1-9EE3-E1D8-F6C2A1D89D82}"/>
                    </a:ext>
                  </a:extLst>
                </p:cNvPr>
                <p:cNvSpPr/>
                <p:nvPr/>
              </p:nvSpPr>
              <p:spPr>
                <a:xfrm>
                  <a:off x="1966722" y="4767326"/>
                  <a:ext cx="78867" cy="29464"/>
                </a:xfrm>
                <a:custGeom>
                  <a:avLst/>
                  <a:gdLst>
                    <a:gd name="connsiteX0" fmla="*/ 78867 w 78867"/>
                    <a:gd name="connsiteY0" fmla="*/ 29464 h 29464"/>
                    <a:gd name="connsiteX1" fmla="*/ 0 w 78867"/>
                    <a:gd name="connsiteY1" fmla="*/ 0 h 29464"/>
                  </a:gdLst>
                  <a:ahLst/>
                  <a:cxnLst>
                    <a:cxn ang="0">
                      <a:pos x="connsiteX0" y="connsiteY0"/>
                    </a:cxn>
                    <a:cxn ang="0">
                      <a:pos x="connsiteX1" y="connsiteY1"/>
                    </a:cxn>
                  </a:cxnLst>
                  <a:rect l="l" t="t" r="r" b="b"/>
                  <a:pathLst>
                    <a:path w="78867" h="29464">
                      <a:moveTo>
                        <a:pt x="78867" y="29464"/>
                      </a:moveTo>
                      <a:cubicBezTo>
                        <a:pt x="78867" y="29464"/>
                        <a:pt x="46609" y="0"/>
                        <a:pt x="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1" name="Freeform: Shape 160">
                  <a:extLst>
                    <a:ext uri="{FF2B5EF4-FFF2-40B4-BE49-F238E27FC236}">
                      <a16:creationId xmlns:a16="http://schemas.microsoft.com/office/drawing/2014/main" id="{B45BD340-57F4-5841-D6C0-8F1BB1F74684}"/>
                    </a:ext>
                  </a:extLst>
                </p:cNvPr>
                <p:cNvSpPr/>
                <p:nvPr/>
              </p:nvSpPr>
              <p:spPr>
                <a:xfrm>
                  <a:off x="1966722" y="4767326"/>
                  <a:ext cx="12700" cy="41401"/>
                </a:xfrm>
                <a:custGeom>
                  <a:avLst/>
                  <a:gdLst>
                    <a:gd name="connsiteX0" fmla="*/ 0 w 12700"/>
                    <a:gd name="connsiteY0" fmla="*/ 41402 h 41401"/>
                    <a:gd name="connsiteX1" fmla="*/ 0 w 12700"/>
                    <a:gd name="connsiteY1" fmla="*/ 0 h 41401"/>
                  </a:gdLst>
                  <a:ahLst/>
                  <a:cxnLst>
                    <a:cxn ang="0">
                      <a:pos x="connsiteX0" y="connsiteY0"/>
                    </a:cxn>
                    <a:cxn ang="0">
                      <a:pos x="connsiteX1" y="connsiteY1"/>
                    </a:cxn>
                  </a:cxnLst>
                  <a:rect l="l" t="t" r="r" b="b"/>
                  <a:pathLst>
                    <a:path w="12700" h="41401">
                      <a:moveTo>
                        <a:pt x="0" y="41402"/>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2" name="Freeform: Shape 161">
                  <a:extLst>
                    <a:ext uri="{FF2B5EF4-FFF2-40B4-BE49-F238E27FC236}">
                      <a16:creationId xmlns:a16="http://schemas.microsoft.com/office/drawing/2014/main" id="{FBFE5B28-42B9-090A-2B43-AD00653666FE}"/>
                    </a:ext>
                  </a:extLst>
                </p:cNvPr>
                <p:cNvSpPr/>
                <p:nvPr/>
              </p:nvSpPr>
              <p:spPr>
                <a:xfrm>
                  <a:off x="2287523" y="4600575"/>
                  <a:ext cx="48260" cy="195326"/>
                </a:xfrm>
                <a:custGeom>
                  <a:avLst/>
                  <a:gdLst>
                    <a:gd name="connsiteX0" fmla="*/ 48260 w 48260"/>
                    <a:gd name="connsiteY0" fmla="*/ 0 h 195326"/>
                    <a:gd name="connsiteX1" fmla="*/ 48260 w 48260"/>
                    <a:gd name="connsiteY1" fmla="*/ 195326 h 195326"/>
                    <a:gd name="connsiteX2" fmla="*/ 0 w 48260"/>
                    <a:gd name="connsiteY2" fmla="*/ 195326 h 195326"/>
                    <a:gd name="connsiteX3" fmla="*/ 0 w 48260"/>
                    <a:gd name="connsiteY3" fmla="*/ 0 h 195326"/>
                  </a:gdLst>
                  <a:ahLst/>
                  <a:cxnLst>
                    <a:cxn ang="0">
                      <a:pos x="connsiteX0" y="connsiteY0"/>
                    </a:cxn>
                    <a:cxn ang="0">
                      <a:pos x="connsiteX1" y="connsiteY1"/>
                    </a:cxn>
                    <a:cxn ang="0">
                      <a:pos x="connsiteX2" y="connsiteY2"/>
                    </a:cxn>
                    <a:cxn ang="0">
                      <a:pos x="connsiteX3" y="connsiteY3"/>
                    </a:cxn>
                  </a:cxnLst>
                  <a:rect l="l" t="t" r="r" b="b"/>
                  <a:pathLst>
                    <a:path w="48260" h="195326">
                      <a:moveTo>
                        <a:pt x="48260" y="0"/>
                      </a:moveTo>
                      <a:lnTo>
                        <a:pt x="48260" y="195326"/>
                      </a:lnTo>
                      <a:lnTo>
                        <a:pt x="0" y="195326"/>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3" name="Freeform: Shape 162">
                  <a:extLst>
                    <a:ext uri="{FF2B5EF4-FFF2-40B4-BE49-F238E27FC236}">
                      <a16:creationId xmlns:a16="http://schemas.microsoft.com/office/drawing/2014/main" id="{73F212DE-8F1F-C336-B552-EE537A882FDA}"/>
                    </a:ext>
                  </a:extLst>
                </p:cNvPr>
                <p:cNvSpPr/>
                <p:nvPr/>
              </p:nvSpPr>
              <p:spPr>
                <a:xfrm>
                  <a:off x="2183638" y="4178934"/>
                  <a:ext cx="98935" cy="250317"/>
                </a:xfrm>
                <a:custGeom>
                  <a:avLst/>
                  <a:gdLst>
                    <a:gd name="connsiteX0" fmla="*/ 0 w 98935"/>
                    <a:gd name="connsiteY0" fmla="*/ 250317 h 250317"/>
                    <a:gd name="connsiteX1" fmla="*/ 67818 w 98935"/>
                    <a:gd name="connsiteY1" fmla="*/ 0 h 250317"/>
                    <a:gd name="connsiteX2" fmla="*/ 90297 w 98935"/>
                    <a:gd name="connsiteY2" fmla="*/ 140462 h 250317"/>
                    <a:gd name="connsiteX3" fmla="*/ 0 w 98935"/>
                    <a:gd name="connsiteY3" fmla="*/ 250317 h 250317"/>
                  </a:gdLst>
                  <a:ahLst/>
                  <a:cxnLst>
                    <a:cxn ang="0">
                      <a:pos x="connsiteX0" y="connsiteY0"/>
                    </a:cxn>
                    <a:cxn ang="0">
                      <a:pos x="connsiteX1" y="connsiteY1"/>
                    </a:cxn>
                    <a:cxn ang="0">
                      <a:pos x="connsiteX2" y="connsiteY2"/>
                    </a:cxn>
                    <a:cxn ang="0">
                      <a:pos x="connsiteX3" y="connsiteY3"/>
                    </a:cxn>
                  </a:cxnLst>
                  <a:rect l="l" t="t" r="r" b="b"/>
                  <a:pathLst>
                    <a:path w="98935" h="250317">
                      <a:moveTo>
                        <a:pt x="0" y="250317"/>
                      </a:moveTo>
                      <a:lnTo>
                        <a:pt x="67818" y="0"/>
                      </a:lnTo>
                      <a:cubicBezTo>
                        <a:pt x="67818" y="0"/>
                        <a:pt x="118745" y="35433"/>
                        <a:pt x="90297" y="140462"/>
                      </a:cubicBezTo>
                      <a:cubicBezTo>
                        <a:pt x="61849" y="245491"/>
                        <a:pt x="0" y="250317"/>
                        <a:pt x="0" y="25031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64" name="Freeform: Shape 163">
                  <a:extLst>
                    <a:ext uri="{FF2B5EF4-FFF2-40B4-BE49-F238E27FC236}">
                      <a16:creationId xmlns:a16="http://schemas.microsoft.com/office/drawing/2014/main" id="{7CB695DB-3883-4FA3-C07A-89D42C175EBC}"/>
                    </a:ext>
                  </a:extLst>
                </p:cNvPr>
                <p:cNvSpPr/>
                <p:nvPr/>
              </p:nvSpPr>
              <p:spPr>
                <a:xfrm>
                  <a:off x="2264537" y="4351655"/>
                  <a:ext cx="42418" cy="132334"/>
                </a:xfrm>
                <a:custGeom>
                  <a:avLst/>
                  <a:gdLst>
                    <a:gd name="connsiteX0" fmla="*/ 0 w 42418"/>
                    <a:gd name="connsiteY0" fmla="*/ 0 h 132334"/>
                    <a:gd name="connsiteX1" fmla="*/ 42418 w 42418"/>
                    <a:gd name="connsiteY1" fmla="*/ 132334 h 132334"/>
                  </a:gdLst>
                  <a:ahLst/>
                  <a:cxnLst>
                    <a:cxn ang="0">
                      <a:pos x="connsiteX0" y="connsiteY0"/>
                    </a:cxn>
                    <a:cxn ang="0">
                      <a:pos x="connsiteX1" y="connsiteY1"/>
                    </a:cxn>
                  </a:cxnLst>
                  <a:rect l="l" t="t" r="r" b="b"/>
                  <a:pathLst>
                    <a:path w="42418" h="132334">
                      <a:moveTo>
                        <a:pt x="0" y="0"/>
                      </a:moveTo>
                      <a:lnTo>
                        <a:pt x="42418" y="132334"/>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62" name="Group 61">
              <a:extLst>
                <a:ext uri="{FF2B5EF4-FFF2-40B4-BE49-F238E27FC236}">
                  <a16:creationId xmlns:a16="http://schemas.microsoft.com/office/drawing/2014/main" id="{2BAD4AD7-3110-D457-BC04-E867A92F1AE2}"/>
                </a:ext>
              </a:extLst>
            </p:cNvPr>
            <p:cNvGrpSpPr/>
            <p:nvPr/>
          </p:nvGrpSpPr>
          <p:grpSpPr>
            <a:xfrm>
              <a:off x="661145" y="4033921"/>
              <a:ext cx="613138" cy="616466"/>
              <a:chOff x="661145" y="3706635"/>
              <a:chExt cx="613137" cy="616556"/>
            </a:xfrm>
          </p:grpSpPr>
          <p:grpSp>
            <p:nvGrpSpPr>
              <p:cNvPr id="140" name="Group 139">
                <a:extLst>
                  <a:ext uri="{FF2B5EF4-FFF2-40B4-BE49-F238E27FC236}">
                    <a16:creationId xmlns:a16="http://schemas.microsoft.com/office/drawing/2014/main" id="{F45B7300-F601-44A4-C2B8-F657CDC43674}"/>
                  </a:ext>
                </a:extLst>
              </p:cNvPr>
              <p:cNvGrpSpPr/>
              <p:nvPr/>
            </p:nvGrpSpPr>
            <p:grpSpPr>
              <a:xfrm>
                <a:off x="661145" y="3706635"/>
                <a:ext cx="613137" cy="616556"/>
                <a:chOff x="-877145" y="2196042"/>
                <a:chExt cx="731520" cy="735600"/>
              </a:xfrm>
            </p:grpSpPr>
            <p:sp>
              <p:nvSpPr>
                <p:cNvPr id="148" name="Google Shape;18625;p1449">
                  <a:extLst>
                    <a:ext uri="{FF2B5EF4-FFF2-40B4-BE49-F238E27FC236}">
                      <a16:creationId xmlns:a16="http://schemas.microsoft.com/office/drawing/2014/main" id="{4D5662BE-BDDD-082A-FDDC-B6507D2169A7}"/>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49" name="Google Shape;18628;p1449">
                  <a:extLst>
                    <a:ext uri="{FF2B5EF4-FFF2-40B4-BE49-F238E27FC236}">
                      <a16:creationId xmlns:a16="http://schemas.microsoft.com/office/drawing/2014/main" id="{9120F2C3-822D-3687-6D1D-D7804F3FA9D6}"/>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50" name="Google Shape;18629;p1449">
                  <a:extLst>
                    <a:ext uri="{FF2B5EF4-FFF2-40B4-BE49-F238E27FC236}">
                      <a16:creationId xmlns:a16="http://schemas.microsoft.com/office/drawing/2014/main" id="{079ECBB1-7AC2-BED9-C91F-851EFAEC9177}"/>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141" name="Graphic 3">
                <a:extLst>
                  <a:ext uri="{FF2B5EF4-FFF2-40B4-BE49-F238E27FC236}">
                    <a16:creationId xmlns:a16="http://schemas.microsoft.com/office/drawing/2014/main" id="{573FF6E5-F6E8-A6B6-B9FC-644D160F4551}"/>
                  </a:ext>
                </a:extLst>
              </p:cNvPr>
              <p:cNvGrpSpPr/>
              <p:nvPr/>
            </p:nvGrpSpPr>
            <p:grpSpPr>
              <a:xfrm>
                <a:off x="835172" y="3882372"/>
                <a:ext cx="265082" cy="265082"/>
                <a:chOff x="6296152" y="1916810"/>
                <a:chExt cx="584200" cy="584200"/>
              </a:xfrm>
              <a:noFill/>
            </p:grpSpPr>
            <p:sp>
              <p:nvSpPr>
                <p:cNvPr id="142" name="Freeform: Shape 141">
                  <a:extLst>
                    <a:ext uri="{FF2B5EF4-FFF2-40B4-BE49-F238E27FC236}">
                      <a16:creationId xmlns:a16="http://schemas.microsoft.com/office/drawing/2014/main" id="{AB462C69-14E5-CC91-88C1-44AC6960ECA4}"/>
                    </a:ext>
                  </a:extLst>
                </p:cNvPr>
                <p:cNvSpPr/>
                <p:nvPr/>
              </p:nvSpPr>
              <p:spPr>
                <a:xfrm>
                  <a:off x="6423025" y="1916810"/>
                  <a:ext cx="165100" cy="584200"/>
                </a:xfrm>
                <a:custGeom>
                  <a:avLst/>
                  <a:gdLst>
                    <a:gd name="connsiteX0" fmla="*/ 165100 w 165100"/>
                    <a:gd name="connsiteY0" fmla="*/ 584200 h 584200"/>
                    <a:gd name="connsiteX1" fmla="*/ 0 w 165100"/>
                    <a:gd name="connsiteY1" fmla="*/ 292100 h 584200"/>
                    <a:gd name="connsiteX2" fmla="*/ 165100 w 165100"/>
                    <a:gd name="connsiteY2" fmla="*/ 0 h 584200"/>
                  </a:gdLst>
                  <a:ahLst/>
                  <a:cxnLst>
                    <a:cxn ang="0">
                      <a:pos x="connsiteX0" y="connsiteY0"/>
                    </a:cxn>
                    <a:cxn ang="0">
                      <a:pos x="connsiteX1" y="connsiteY1"/>
                    </a:cxn>
                    <a:cxn ang="0">
                      <a:pos x="connsiteX2" y="connsiteY2"/>
                    </a:cxn>
                  </a:cxnLst>
                  <a:rect l="l" t="t" r="r" b="b"/>
                  <a:pathLst>
                    <a:path w="165100" h="584200">
                      <a:moveTo>
                        <a:pt x="165100" y="584200"/>
                      </a:moveTo>
                      <a:cubicBezTo>
                        <a:pt x="90551" y="560705"/>
                        <a:pt x="0" y="452374"/>
                        <a:pt x="0" y="292100"/>
                      </a:cubicBezTo>
                      <a:cubicBezTo>
                        <a:pt x="0" y="131826"/>
                        <a:pt x="90551" y="23495"/>
                        <a:pt x="16510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3" name="Freeform: Shape 142">
                  <a:extLst>
                    <a:ext uri="{FF2B5EF4-FFF2-40B4-BE49-F238E27FC236}">
                      <a16:creationId xmlns:a16="http://schemas.microsoft.com/office/drawing/2014/main" id="{2F246290-6285-E9C6-4ED0-9382D0426D1E}"/>
                    </a:ext>
                  </a:extLst>
                </p:cNvPr>
                <p:cNvSpPr/>
                <p:nvPr/>
              </p:nvSpPr>
              <p:spPr>
                <a:xfrm>
                  <a:off x="6588252" y="1916811"/>
                  <a:ext cx="12700" cy="584200"/>
                </a:xfrm>
                <a:custGeom>
                  <a:avLst/>
                  <a:gdLst>
                    <a:gd name="connsiteX0" fmla="*/ 0 w 12700"/>
                    <a:gd name="connsiteY0" fmla="*/ 584200 h 584200"/>
                    <a:gd name="connsiteX1" fmla="*/ 0 w 12700"/>
                    <a:gd name="connsiteY1" fmla="*/ 0 h 584200"/>
                  </a:gdLst>
                  <a:ahLst/>
                  <a:cxnLst>
                    <a:cxn ang="0">
                      <a:pos x="connsiteX0" y="connsiteY0"/>
                    </a:cxn>
                    <a:cxn ang="0">
                      <a:pos x="connsiteX1" y="connsiteY1"/>
                    </a:cxn>
                  </a:cxnLst>
                  <a:rect l="l" t="t" r="r" b="b"/>
                  <a:pathLst>
                    <a:path w="12700" h="584200">
                      <a:moveTo>
                        <a:pt x="0" y="58420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4" name="Freeform: Shape 143">
                  <a:extLst>
                    <a:ext uri="{FF2B5EF4-FFF2-40B4-BE49-F238E27FC236}">
                      <a16:creationId xmlns:a16="http://schemas.microsoft.com/office/drawing/2014/main" id="{F90478A3-0E70-5C43-4D55-0C367AF01A2F}"/>
                    </a:ext>
                  </a:extLst>
                </p:cNvPr>
                <p:cNvSpPr/>
                <p:nvPr/>
              </p:nvSpPr>
              <p:spPr>
                <a:xfrm>
                  <a:off x="6308852" y="2120010"/>
                  <a:ext cx="558800" cy="12700"/>
                </a:xfrm>
                <a:custGeom>
                  <a:avLst/>
                  <a:gdLst>
                    <a:gd name="connsiteX0" fmla="*/ 558800 w 558800"/>
                    <a:gd name="connsiteY0" fmla="*/ 0 h 12700"/>
                    <a:gd name="connsiteX1" fmla="*/ 279400 w 558800"/>
                    <a:gd name="connsiteY1" fmla="*/ 0 h 12700"/>
                    <a:gd name="connsiteX2" fmla="*/ 279273 w 558800"/>
                    <a:gd name="connsiteY2" fmla="*/ 0 h 12700"/>
                    <a:gd name="connsiteX3" fmla="*/ 0 w 558800"/>
                    <a:gd name="connsiteY3" fmla="*/ 0 h 12700"/>
                  </a:gdLst>
                  <a:ahLst/>
                  <a:cxnLst>
                    <a:cxn ang="0">
                      <a:pos x="connsiteX0" y="connsiteY0"/>
                    </a:cxn>
                    <a:cxn ang="0">
                      <a:pos x="connsiteX1" y="connsiteY1"/>
                    </a:cxn>
                    <a:cxn ang="0">
                      <a:pos x="connsiteX2" y="connsiteY2"/>
                    </a:cxn>
                    <a:cxn ang="0">
                      <a:pos x="connsiteX3" y="connsiteY3"/>
                    </a:cxn>
                  </a:cxnLst>
                  <a:rect l="l" t="t" r="r" b="b"/>
                  <a:pathLst>
                    <a:path w="558800" h="12700">
                      <a:moveTo>
                        <a:pt x="558800" y="0"/>
                      </a:moveTo>
                      <a:lnTo>
                        <a:pt x="279400" y="0"/>
                      </a:lnTo>
                      <a:lnTo>
                        <a:pt x="279273"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5" name="Freeform: Shape 144">
                  <a:extLst>
                    <a:ext uri="{FF2B5EF4-FFF2-40B4-BE49-F238E27FC236}">
                      <a16:creationId xmlns:a16="http://schemas.microsoft.com/office/drawing/2014/main" id="{97DE1F2F-E479-7E33-53A9-EC448306C080}"/>
                    </a:ext>
                  </a:extLst>
                </p:cNvPr>
                <p:cNvSpPr/>
                <p:nvPr/>
              </p:nvSpPr>
              <p:spPr>
                <a:xfrm>
                  <a:off x="6308852" y="2297810"/>
                  <a:ext cx="558800" cy="12700"/>
                </a:xfrm>
                <a:custGeom>
                  <a:avLst/>
                  <a:gdLst>
                    <a:gd name="connsiteX0" fmla="*/ 558800 w 558800"/>
                    <a:gd name="connsiteY0" fmla="*/ 0 h 12700"/>
                    <a:gd name="connsiteX1" fmla="*/ 279400 w 558800"/>
                    <a:gd name="connsiteY1" fmla="*/ 0 h 12700"/>
                    <a:gd name="connsiteX2" fmla="*/ 279273 w 558800"/>
                    <a:gd name="connsiteY2" fmla="*/ 0 h 12700"/>
                    <a:gd name="connsiteX3" fmla="*/ 0 w 558800"/>
                    <a:gd name="connsiteY3" fmla="*/ 0 h 12700"/>
                  </a:gdLst>
                  <a:ahLst/>
                  <a:cxnLst>
                    <a:cxn ang="0">
                      <a:pos x="connsiteX0" y="connsiteY0"/>
                    </a:cxn>
                    <a:cxn ang="0">
                      <a:pos x="connsiteX1" y="connsiteY1"/>
                    </a:cxn>
                    <a:cxn ang="0">
                      <a:pos x="connsiteX2" y="connsiteY2"/>
                    </a:cxn>
                    <a:cxn ang="0">
                      <a:pos x="connsiteX3" y="connsiteY3"/>
                    </a:cxn>
                  </a:cxnLst>
                  <a:rect l="l" t="t" r="r" b="b"/>
                  <a:pathLst>
                    <a:path w="558800" h="12700">
                      <a:moveTo>
                        <a:pt x="558800" y="0"/>
                      </a:moveTo>
                      <a:lnTo>
                        <a:pt x="279400" y="0"/>
                      </a:lnTo>
                      <a:lnTo>
                        <a:pt x="279273"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6" name="Freeform: Shape 145">
                  <a:extLst>
                    <a:ext uri="{FF2B5EF4-FFF2-40B4-BE49-F238E27FC236}">
                      <a16:creationId xmlns:a16="http://schemas.microsoft.com/office/drawing/2014/main" id="{808C2C08-1D01-7F27-A453-04BC7F36739D}"/>
                    </a:ext>
                  </a:extLst>
                </p:cNvPr>
                <p:cNvSpPr/>
                <p:nvPr/>
              </p:nvSpPr>
              <p:spPr>
                <a:xfrm>
                  <a:off x="6588252" y="1916810"/>
                  <a:ext cx="165100" cy="584200"/>
                </a:xfrm>
                <a:custGeom>
                  <a:avLst/>
                  <a:gdLst>
                    <a:gd name="connsiteX0" fmla="*/ 0 w 165100"/>
                    <a:gd name="connsiteY0" fmla="*/ 584200 h 584200"/>
                    <a:gd name="connsiteX1" fmla="*/ 165100 w 165100"/>
                    <a:gd name="connsiteY1" fmla="*/ 292100 h 584200"/>
                    <a:gd name="connsiteX2" fmla="*/ 0 w 165100"/>
                    <a:gd name="connsiteY2" fmla="*/ 0 h 584200"/>
                  </a:gdLst>
                  <a:ahLst/>
                  <a:cxnLst>
                    <a:cxn ang="0">
                      <a:pos x="connsiteX0" y="connsiteY0"/>
                    </a:cxn>
                    <a:cxn ang="0">
                      <a:pos x="connsiteX1" y="connsiteY1"/>
                    </a:cxn>
                    <a:cxn ang="0">
                      <a:pos x="connsiteX2" y="connsiteY2"/>
                    </a:cxn>
                  </a:cxnLst>
                  <a:rect l="l" t="t" r="r" b="b"/>
                  <a:pathLst>
                    <a:path w="165100" h="584200">
                      <a:moveTo>
                        <a:pt x="0" y="584200"/>
                      </a:moveTo>
                      <a:cubicBezTo>
                        <a:pt x="74549" y="560705"/>
                        <a:pt x="165100" y="452374"/>
                        <a:pt x="165100" y="292100"/>
                      </a:cubicBezTo>
                      <a:cubicBezTo>
                        <a:pt x="165100" y="131826"/>
                        <a:pt x="74549" y="23495"/>
                        <a:pt x="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47" name="Freeform: Shape 146">
                  <a:extLst>
                    <a:ext uri="{FF2B5EF4-FFF2-40B4-BE49-F238E27FC236}">
                      <a16:creationId xmlns:a16="http://schemas.microsoft.com/office/drawing/2014/main" id="{3B7A963F-5B97-DBBD-7A6A-9DC80D193382}"/>
                    </a:ext>
                  </a:extLst>
                </p:cNvPr>
                <p:cNvSpPr/>
                <p:nvPr/>
              </p:nvSpPr>
              <p:spPr>
                <a:xfrm>
                  <a:off x="6296152" y="1916810"/>
                  <a:ext cx="584200" cy="584200"/>
                </a:xfrm>
                <a:custGeom>
                  <a:avLst/>
                  <a:gdLst>
                    <a:gd name="connsiteX0" fmla="*/ 292100 w 584200"/>
                    <a:gd name="connsiteY0" fmla="*/ 0 h 584200"/>
                    <a:gd name="connsiteX1" fmla="*/ 584200 w 584200"/>
                    <a:gd name="connsiteY1" fmla="*/ 292100 h 584200"/>
                    <a:gd name="connsiteX2" fmla="*/ 292100 w 584200"/>
                    <a:gd name="connsiteY2" fmla="*/ 584200 h 584200"/>
                    <a:gd name="connsiteX3" fmla="*/ 292100 w 584200"/>
                    <a:gd name="connsiteY3" fmla="*/ 584200 h 584200"/>
                    <a:gd name="connsiteX4" fmla="*/ 0 w 584200"/>
                    <a:gd name="connsiteY4" fmla="*/ 292100 h 584200"/>
                    <a:gd name="connsiteX5" fmla="*/ 292100 w 584200"/>
                    <a:gd name="connsiteY5" fmla="*/ 0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200" h="584200">
                      <a:moveTo>
                        <a:pt x="292100" y="0"/>
                      </a:moveTo>
                      <a:cubicBezTo>
                        <a:pt x="453390" y="0"/>
                        <a:pt x="584200" y="130810"/>
                        <a:pt x="584200" y="292100"/>
                      </a:cubicBezTo>
                      <a:cubicBezTo>
                        <a:pt x="584200" y="453390"/>
                        <a:pt x="453390" y="584200"/>
                        <a:pt x="292100" y="584200"/>
                      </a:cubicBezTo>
                      <a:lnTo>
                        <a:pt x="292100" y="584200"/>
                      </a:lnTo>
                      <a:cubicBezTo>
                        <a:pt x="130810" y="584200"/>
                        <a:pt x="0" y="453390"/>
                        <a:pt x="0" y="292100"/>
                      </a:cubicBezTo>
                      <a:cubicBezTo>
                        <a:pt x="0" y="130810"/>
                        <a:pt x="130810" y="0"/>
                        <a:pt x="292100" y="0"/>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pic>
          <p:nvPicPr>
            <p:cNvPr id="63" name="Picture 62">
              <a:extLst>
                <a:ext uri="{FF2B5EF4-FFF2-40B4-BE49-F238E27FC236}">
                  <a16:creationId xmlns:a16="http://schemas.microsoft.com/office/drawing/2014/main" id="{F8FE6C74-EA58-B80F-5655-A4446BDE264E}"/>
                </a:ext>
              </a:extLst>
            </p:cNvPr>
            <p:cNvPicPr>
              <a:picLocks noChangeAspect="1"/>
            </p:cNvPicPr>
            <p:nvPr/>
          </p:nvPicPr>
          <p:blipFill>
            <a:blip r:embed="rId2"/>
            <a:srcRect b="13104"/>
            <a:stretch>
              <a:fillRect/>
            </a:stretch>
          </p:blipFill>
          <p:spPr>
            <a:xfrm>
              <a:off x="10892459" y="3624173"/>
              <a:ext cx="349200" cy="376706"/>
            </a:xfrm>
            <a:prstGeom prst="rect">
              <a:avLst/>
            </a:prstGeom>
          </p:spPr>
        </p:pic>
        <p:pic>
          <p:nvPicPr>
            <p:cNvPr id="64" name="Picture 2" descr="Premium Vector | Web symbol icon vector illustration">
              <a:extLst>
                <a:ext uri="{FF2B5EF4-FFF2-40B4-BE49-F238E27FC236}">
                  <a16:creationId xmlns:a16="http://schemas.microsoft.com/office/drawing/2014/main" id="{D6261D57-3F70-8DC9-70A8-426E2CC4E3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05" t="18905" r="18905" b="18905"/>
            <a:stretch>
              <a:fillRect/>
            </a:stretch>
          </p:blipFill>
          <p:spPr bwMode="auto">
            <a:xfrm>
              <a:off x="6544297" y="4650005"/>
              <a:ext cx="509131" cy="509054"/>
            </a:xfrm>
            <a:prstGeom prst="ellipse">
              <a:avLst/>
            </a:prstGeom>
            <a:noFill/>
            <a:extLst>
              <a:ext uri="{909E8E84-426E-40DD-AFC4-6F175D3DCCD1}">
                <a14:hiddenFill xmlns:a14="http://schemas.microsoft.com/office/drawing/2010/main">
                  <a:solidFill>
                    <a:srgbClr val="FFFFFF"/>
                  </a:solidFill>
                </a14:hiddenFill>
              </a:ext>
            </a:extLst>
          </p:spPr>
        </p:pic>
        <p:pic>
          <p:nvPicPr>
            <p:cNvPr id="65" name="Picture 4" descr="IPSec Self Paced Course — Alta3 Research">
              <a:extLst>
                <a:ext uri="{FF2B5EF4-FFF2-40B4-BE49-F238E27FC236}">
                  <a16:creationId xmlns:a16="http://schemas.microsoft.com/office/drawing/2014/main" id="{88EC116E-A2DE-A36B-2A5D-24D22D32B7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352" y="3531263"/>
              <a:ext cx="450000" cy="44993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PSec Self Paced Course — Alta3 Research">
              <a:extLst>
                <a:ext uri="{FF2B5EF4-FFF2-40B4-BE49-F238E27FC236}">
                  <a16:creationId xmlns:a16="http://schemas.microsoft.com/office/drawing/2014/main" id="{45272259-E6F2-18FD-0C1D-DD07F1A51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4749" y="3531263"/>
              <a:ext cx="450193" cy="450127"/>
            </a:xfrm>
            <a:prstGeom prst="rect">
              <a:avLst/>
            </a:prstGeom>
            <a:noFill/>
            <a:extLst>
              <a:ext uri="{909E8E84-426E-40DD-AFC4-6F175D3DCCD1}">
                <a14:hiddenFill xmlns:a14="http://schemas.microsoft.com/office/drawing/2010/main">
                  <a:solidFill>
                    <a:srgbClr val="FFFFFF"/>
                  </a:solidFill>
                </a14:hiddenFill>
              </a:ext>
            </a:extLst>
          </p:spPr>
        </p:pic>
        <p:sp>
          <p:nvSpPr>
            <p:cNvPr id="67" name="Oval 107">
              <a:extLst>
                <a:ext uri="{FF2B5EF4-FFF2-40B4-BE49-F238E27FC236}">
                  <a16:creationId xmlns:a16="http://schemas.microsoft.com/office/drawing/2014/main" id="{4620506D-BB9B-9991-77E4-44DFDB71C9BD}"/>
                </a:ext>
              </a:extLst>
            </p:cNvPr>
            <p:cNvSpPr/>
            <p:nvPr/>
          </p:nvSpPr>
          <p:spPr bwMode="gray">
            <a:xfrm rot="21403649">
              <a:off x="2865918" y="3626317"/>
              <a:ext cx="1602000" cy="172800"/>
            </a:xfrm>
            <a:custGeom>
              <a:avLst/>
              <a:gdLst>
                <a:gd name="connsiteX0" fmla="*/ 0 w 5084824"/>
                <a:gd name="connsiteY0" fmla="*/ 701016 h 1402032"/>
                <a:gd name="connsiteX1" fmla="*/ 2542412 w 5084824"/>
                <a:gd name="connsiteY1" fmla="*/ 0 h 1402032"/>
                <a:gd name="connsiteX2" fmla="*/ 5084824 w 5084824"/>
                <a:gd name="connsiteY2" fmla="*/ 701016 h 1402032"/>
                <a:gd name="connsiteX3" fmla="*/ 2542412 w 5084824"/>
                <a:gd name="connsiteY3" fmla="*/ 1402032 h 1402032"/>
                <a:gd name="connsiteX4" fmla="*/ 0 w 5084824"/>
                <a:gd name="connsiteY4" fmla="*/ 701016 h 1402032"/>
                <a:gd name="connsiteX0" fmla="*/ 2542412 w 5084824"/>
                <a:gd name="connsiteY0" fmla="*/ 1402032 h 1493472"/>
                <a:gd name="connsiteX1" fmla="*/ 0 w 5084824"/>
                <a:gd name="connsiteY1" fmla="*/ 701016 h 1493472"/>
                <a:gd name="connsiteX2" fmla="*/ 2542412 w 5084824"/>
                <a:gd name="connsiteY2" fmla="*/ 0 h 1493472"/>
                <a:gd name="connsiteX3" fmla="*/ 5084824 w 5084824"/>
                <a:gd name="connsiteY3" fmla="*/ 701016 h 1493472"/>
                <a:gd name="connsiteX4" fmla="*/ 2633852 w 5084824"/>
                <a:gd name="connsiteY4" fmla="*/ 1493472 h 1493472"/>
                <a:gd name="connsiteX0" fmla="*/ 2542412 w 5084824"/>
                <a:gd name="connsiteY0" fmla="*/ 1402032 h 1402032"/>
                <a:gd name="connsiteX1" fmla="*/ 0 w 5084824"/>
                <a:gd name="connsiteY1" fmla="*/ 701016 h 1402032"/>
                <a:gd name="connsiteX2" fmla="*/ 2542412 w 5084824"/>
                <a:gd name="connsiteY2" fmla="*/ 0 h 1402032"/>
                <a:gd name="connsiteX3" fmla="*/ 5084824 w 5084824"/>
                <a:gd name="connsiteY3" fmla="*/ 701016 h 1402032"/>
                <a:gd name="connsiteX0" fmla="*/ 0 w 5084824"/>
                <a:gd name="connsiteY0" fmla="*/ 701016 h 701016"/>
                <a:gd name="connsiteX1" fmla="*/ 2542412 w 5084824"/>
                <a:gd name="connsiteY1" fmla="*/ 0 h 701016"/>
                <a:gd name="connsiteX2" fmla="*/ 5084824 w 5084824"/>
                <a:gd name="connsiteY2" fmla="*/ 701016 h 701016"/>
                <a:gd name="connsiteX0" fmla="*/ 0 w 5084824"/>
                <a:gd name="connsiteY0" fmla="*/ 701016 h 701016"/>
                <a:gd name="connsiteX1" fmla="*/ 2542412 w 5084824"/>
                <a:gd name="connsiteY1" fmla="*/ 0 h 701016"/>
                <a:gd name="connsiteX2" fmla="*/ 5084824 w 5084824"/>
                <a:gd name="connsiteY2" fmla="*/ 701016 h 701016"/>
                <a:gd name="connsiteX0" fmla="*/ 0 w 5084824"/>
                <a:gd name="connsiteY0" fmla="*/ 701016 h 701016"/>
                <a:gd name="connsiteX1" fmla="*/ 2542412 w 5084824"/>
                <a:gd name="connsiteY1" fmla="*/ 0 h 701016"/>
                <a:gd name="connsiteX2" fmla="*/ 5084824 w 5084824"/>
                <a:gd name="connsiteY2" fmla="*/ 701016 h 701016"/>
                <a:gd name="connsiteX0" fmla="*/ 0 w 5084824"/>
                <a:gd name="connsiteY0" fmla="*/ 600732 h 600732"/>
                <a:gd name="connsiteX1" fmla="*/ 2503377 w 5084824"/>
                <a:gd name="connsiteY1" fmla="*/ 0 h 600732"/>
                <a:gd name="connsiteX2" fmla="*/ 5084824 w 5084824"/>
                <a:gd name="connsiteY2" fmla="*/ 600732 h 600732"/>
                <a:gd name="connsiteX0" fmla="*/ 0 w 5084824"/>
                <a:gd name="connsiteY0" fmla="*/ 600732 h 600732"/>
                <a:gd name="connsiteX1" fmla="*/ 2503377 w 5084824"/>
                <a:gd name="connsiteY1" fmla="*/ 0 h 600732"/>
                <a:gd name="connsiteX2" fmla="*/ 5084824 w 5084824"/>
                <a:gd name="connsiteY2" fmla="*/ 600732 h 600732"/>
                <a:gd name="connsiteX0" fmla="*/ 0 w 5084824"/>
                <a:gd name="connsiteY0" fmla="*/ 604592 h 604592"/>
                <a:gd name="connsiteX1" fmla="*/ 2503377 w 5084824"/>
                <a:gd name="connsiteY1" fmla="*/ 3860 h 604592"/>
                <a:gd name="connsiteX2" fmla="*/ 5084824 w 5084824"/>
                <a:gd name="connsiteY2" fmla="*/ 604592 h 604592"/>
                <a:gd name="connsiteX0" fmla="*/ 0 w 4333933"/>
                <a:gd name="connsiteY0" fmla="*/ 624093 h 624093"/>
                <a:gd name="connsiteX1" fmla="*/ 2503377 w 4333933"/>
                <a:gd name="connsiteY1" fmla="*/ 23361 h 624093"/>
                <a:gd name="connsiteX2" fmla="*/ 4333933 w 4333933"/>
                <a:gd name="connsiteY2" fmla="*/ 435037 h 624093"/>
                <a:gd name="connsiteX0" fmla="*/ 0 w 3904714"/>
                <a:gd name="connsiteY0" fmla="*/ 225879 h 483388"/>
                <a:gd name="connsiteX1" fmla="*/ 2074158 w 3904714"/>
                <a:gd name="connsiteY1" fmla="*/ 71711 h 483388"/>
                <a:gd name="connsiteX2" fmla="*/ 3904714 w 3904714"/>
                <a:gd name="connsiteY2" fmla="*/ 483387 h 483388"/>
                <a:gd name="connsiteX0" fmla="*/ 0 w 3904714"/>
                <a:gd name="connsiteY0" fmla="*/ 187260 h 444769"/>
                <a:gd name="connsiteX1" fmla="*/ 2074158 w 3904714"/>
                <a:gd name="connsiteY1" fmla="*/ 33092 h 444769"/>
                <a:gd name="connsiteX2" fmla="*/ 3904714 w 3904714"/>
                <a:gd name="connsiteY2" fmla="*/ 444768 h 444769"/>
                <a:gd name="connsiteX0" fmla="*/ 0 w 3904714"/>
                <a:gd name="connsiteY0" fmla="*/ 381853 h 639362"/>
                <a:gd name="connsiteX1" fmla="*/ 2010785 w 3904714"/>
                <a:gd name="connsiteY1" fmla="*/ 6362 h 639362"/>
                <a:gd name="connsiteX2" fmla="*/ 3904714 w 3904714"/>
                <a:gd name="connsiteY2" fmla="*/ 639361 h 639362"/>
                <a:gd name="connsiteX0" fmla="*/ 0 w 3904714"/>
                <a:gd name="connsiteY0" fmla="*/ 397635 h 655144"/>
                <a:gd name="connsiteX1" fmla="*/ 2010785 w 3904714"/>
                <a:gd name="connsiteY1" fmla="*/ 22144 h 655144"/>
                <a:gd name="connsiteX2" fmla="*/ 3904714 w 3904714"/>
                <a:gd name="connsiteY2" fmla="*/ 655143 h 655144"/>
              </a:gdLst>
              <a:ahLst/>
              <a:cxnLst>
                <a:cxn ang="0">
                  <a:pos x="connsiteX0" y="connsiteY0"/>
                </a:cxn>
                <a:cxn ang="0">
                  <a:pos x="connsiteX1" y="connsiteY1"/>
                </a:cxn>
                <a:cxn ang="0">
                  <a:pos x="connsiteX2" y="connsiteY2"/>
                </a:cxn>
              </a:cxnLst>
              <a:rect l="l" t="t" r="r" b="b"/>
              <a:pathLst>
                <a:path w="3904714" h="655144">
                  <a:moveTo>
                    <a:pt x="0" y="397635"/>
                  </a:moveTo>
                  <a:cubicBezTo>
                    <a:pt x="566301" y="158856"/>
                    <a:pt x="1363328" y="-73813"/>
                    <a:pt x="2010785" y="22144"/>
                  </a:cubicBezTo>
                  <a:cubicBezTo>
                    <a:pt x="2658242" y="118101"/>
                    <a:pt x="2861894" y="134605"/>
                    <a:pt x="3904714" y="655143"/>
                  </a:cubicBezTo>
                </a:path>
              </a:pathLst>
            </a:custGeom>
            <a:noFill/>
            <a:ln w="25400" cap="rnd">
              <a:solidFill>
                <a:srgbClr val="267AC0"/>
              </a:solidFill>
              <a:prstDash val="sysDash"/>
              <a:miter lim="800000"/>
            </a:ln>
            <a:effectLst/>
          </p:spPr>
          <p:style>
            <a:lnRef idx="1">
              <a:schemeClr val="accent1"/>
            </a:lnRef>
            <a:fillRef idx="3">
              <a:schemeClr val="accent1"/>
            </a:fillRef>
            <a:effectRef idx="2">
              <a:schemeClr val="accent1"/>
            </a:effectRef>
            <a:fontRef idx="minor">
              <a:schemeClr val="lt1"/>
            </a:fontRef>
          </p:style>
          <p:txBody>
            <a:bodyPr tIns="46800" bIns="4680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grpSp>
          <p:nvGrpSpPr>
            <p:cNvPr id="68" name="Graphic 3">
              <a:extLst>
                <a:ext uri="{FF2B5EF4-FFF2-40B4-BE49-F238E27FC236}">
                  <a16:creationId xmlns:a16="http://schemas.microsoft.com/office/drawing/2014/main" id="{6A73A12E-D1C7-D00A-DECF-72ED918DBC85}"/>
                </a:ext>
              </a:extLst>
            </p:cNvPr>
            <p:cNvGrpSpPr/>
            <p:nvPr/>
          </p:nvGrpSpPr>
          <p:grpSpPr>
            <a:xfrm>
              <a:off x="6679966" y="3121884"/>
              <a:ext cx="260228" cy="214940"/>
              <a:chOff x="6281546" y="3095498"/>
              <a:chExt cx="613409" cy="506730"/>
            </a:xfrm>
            <a:noFill/>
          </p:grpSpPr>
          <p:grpSp>
            <p:nvGrpSpPr>
              <p:cNvPr id="130" name="Graphic 3">
                <a:extLst>
                  <a:ext uri="{FF2B5EF4-FFF2-40B4-BE49-F238E27FC236}">
                    <a16:creationId xmlns:a16="http://schemas.microsoft.com/office/drawing/2014/main" id="{010E65BA-BAAC-187E-C10F-F89FD7D812F0}"/>
                  </a:ext>
                </a:extLst>
              </p:cNvPr>
              <p:cNvGrpSpPr/>
              <p:nvPr/>
            </p:nvGrpSpPr>
            <p:grpSpPr>
              <a:xfrm>
                <a:off x="6454902" y="3095498"/>
                <a:ext cx="266700" cy="320039"/>
                <a:chOff x="6454902" y="3095498"/>
                <a:chExt cx="266700" cy="320039"/>
              </a:xfrm>
              <a:noFill/>
            </p:grpSpPr>
            <p:sp>
              <p:nvSpPr>
                <p:cNvPr id="136" name="Freeform: Shape 135">
                  <a:extLst>
                    <a:ext uri="{FF2B5EF4-FFF2-40B4-BE49-F238E27FC236}">
                      <a16:creationId xmlns:a16="http://schemas.microsoft.com/office/drawing/2014/main" id="{C68801E8-9F5C-FE19-568F-58B2333BB5E8}"/>
                    </a:ext>
                  </a:extLst>
                </p:cNvPr>
                <p:cNvSpPr/>
                <p:nvPr/>
              </p:nvSpPr>
              <p:spPr>
                <a:xfrm>
                  <a:off x="6454902" y="3215513"/>
                  <a:ext cx="266700" cy="200025"/>
                </a:xfrm>
                <a:custGeom>
                  <a:avLst/>
                  <a:gdLst>
                    <a:gd name="connsiteX0" fmla="*/ 13335 w 266700"/>
                    <a:gd name="connsiteY0" fmla="*/ 0 h 200025"/>
                    <a:gd name="connsiteX1" fmla="*/ 253365 w 266700"/>
                    <a:gd name="connsiteY1" fmla="*/ 0 h 200025"/>
                    <a:gd name="connsiteX2" fmla="*/ 266700 w 266700"/>
                    <a:gd name="connsiteY2" fmla="*/ 13335 h 200025"/>
                    <a:gd name="connsiteX3" fmla="*/ 266700 w 266700"/>
                    <a:gd name="connsiteY3" fmla="*/ 146685 h 200025"/>
                    <a:gd name="connsiteX4" fmla="*/ 213360 w 266700"/>
                    <a:gd name="connsiteY4" fmla="*/ 200025 h 200025"/>
                    <a:gd name="connsiteX5" fmla="*/ 53340 w 266700"/>
                    <a:gd name="connsiteY5" fmla="*/ 200025 h 200025"/>
                    <a:gd name="connsiteX6" fmla="*/ 0 w 266700"/>
                    <a:gd name="connsiteY6" fmla="*/ 146685 h 200025"/>
                    <a:gd name="connsiteX7" fmla="*/ 0 w 266700"/>
                    <a:gd name="connsiteY7" fmla="*/ 13335 h 200025"/>
                    <a:gd name="connsiteX8" fmla="*/ 13335 w 266700"/>
                    <a:gd name="connsiteY8"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6700" h="200025">
                      <a:moveTo>
                        <a:pt x="13335" y="0"/>
                      </a:moveTo>
                      <a:lnTo>
                        <a:pt x="253365" y="0"/>
                      </a:lnTo>
                      <a:cubicBezTo>
                        <a:pt x="260731" y="0"/>
                        <a:pt x="266700" y="5969"/>
                        <a:pt x="266700" y="13335"/>
                      </a:cubicBezTo>
                      <a:lnTo>
                        <a:pt x="266700" y="146685"/>
                      </a:lnTo>
                      <a:cubicBezTo>
                        <a:pt x="266700" y="176149"/>
                        <a:pt x="242824" y="200025"/>
                        <a:pt x="213360" y="200025"/>
                      </a:cubicBezTo>
                      <a:lnTo>
                        <a:pt x="53340" y="200025"/>
                      </a:lnTo>
                      <a:cubicBezTo>
                        <a:pt x="23876" y="200025"/>
                        <a:pt x="0" y="176149"/>
                        <a:pt x="0" y="146685"/>
                      </a:cubicBezTo>
                      <a:lnTo>
                        <a:pt x="0" y="13335"/>
                      </a:lnTo>
                      <a:cubicBezTo>
                        <a:pt x="0" y="5969"/>
                        <a:pt x="5969" y="0"/>
                        <a:pt x="13335" y="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7" name="Freeform: Shape 136">
                  <a:extLst>
                    <a:ext uri="{FF2B5EF4-FFF2-40B4-BE49-F238E27FC236}">
                      <a16:creationId xmlns:a16="http://schemas.microsoft.com/office/drawing/2014/main" id="{8B18C225-D9D9-3E5C-4C8A-65BF8B53A83E}"/>
                    </a:ext>
                  </a:extLst>
                </p:cNvPr>
                <p:cNvSpPr/>
                <p:nvPr/>
              </p:nvSpPr>
              <p:spPr>
                <a:xfrm>
                  <a:off x="6494907" y="3095498"/>
                  <a:ext cx="186689" cy="106679"/>
                </a:xfrm>
                <a:custGeom>
                  <a:avLst/>
                  <a:gdLst>
                    <a:gd name="connsiteX0" fmla="*/ 0 w 186689"/>
                    <a:gd name="connsiteY0" fmla="*/ 106680 h 106679"/>
                    <a:gd name="connsiteX1" fmla="*/ 0 w 186689"/>
                    <a:gd name="connsiteY1" fmla="*/ 93345 h 106679"/>
                    <a:gd name="connsiteX2" fmla="*/ 93345 w 186689"/>
                    <a:gd name="connsiteY2" fmla="*/ 0 h 106679"/>
                    <a:gd name="connsiteX3" fmla="*/ 93345 w 186689"/>
                    <a:gd name="connsiteY3" fmla="*/ 0 h 106679"/>
                    <a:gd name="connsiteX4" fmla="*/ 186690 w 186689"/>
                    <a:gd name="connsiteY4" fmla="*/ 93345 h 106679"/>
                    <a:gd name="connsiteX5" fmla="*/ 186690 w 186689"/>
                    <a:gd name="connsiteY5" fmla="*/ 106680 h 10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689" h="106679">
                      <a:moveTo>
                        <a:pt x="0" y="106680"/>
                      </a:moveTo>
                      <a:lnTo>
                        <a:pt x="0" y="93345"/>
                      </a:lnTo>
                      <a:cubicBezTo>
                        <a:pt x="0" y="42037"/>
                        <a:pt x="42037" y="0"/>
                        <a:pt x="93345" y="0"/>
                      </a:cubicBezTo>
                      <a:lnTo>
                        <a:pt x="93345" y="0"/>
                      </a:lnTo>
                      <a:cubicBezTo>
                        <a:pt x="144653" y="0"/>
                        <a:pt x="186690" y="42037"/>
                        <a:pt x="186690" y="93345"/>
                      </a:cubicBezTo>
                      <a:lnTo>
                        <a:pt x="186690" y="10668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8" name="Freeform: Shape 137">
                  <a:extLst>
                    <a:ext uri="{FF2B5EF4-FFF2-40B4-BE49-F238E27FC236}">
                      <a16:creationId xmlns:a16="http://schemas.microsoft.com/office/drawing/2014/main" id="{4227FDD5-7A5D-7B6E-DE43-A6A162A9031A}"/>
                    </a:ext>
                  </a:extLst>
                </p:cNvPr>
                <p:cNvSpPr/>
                <p:nvPr/>
              </p:nvSpPr>
              <p:spPr>
                <a:xfrm>
                  <a:off x="6561582" y="3268853"/>
                  <a:ext cx="53340" cy="53340"/>
                </a:xfrm>
                <a:custGeom>
                  <a:avLst/>
                  <a:gdLst>
                    <a:gd name="connsiteX0" fmla="*/ 53340 w 53340"/>
                    <a:gd name="connsiteY0" fmla="*/ 26670 h 53340"/>
                    <a:gd name="connsiteX1" fmla="*/ 26670 w 53340"/>
                    <a:gd name="connsiteY1" fmla="*/ 53340 h 53340"/>
                    <a:gd name="connsiteX2" fmla="*/ 0 w 53340"/>
                    <a:gd name="connsiteY2" fmla="*/ 26670 h 53340"/>
                    <a:gd name="connsiteX3" fmla="*/ 26670 w 53340"/>
                    <a:gd name="connsiteY3" fmla="*/ 0 h 53340"/>
                    <a:gd name="connsiteX4" fmla="*/ 53340 w 53340"/>
                    <a:gd name="connsiteY4" fmla="*/ 26670 h 53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 h="53340">
                      <a:moveTo>
                        <a:pt x="53340" y="26670"/>
                      </a:moveTo>
                      <a:cubicBezTo>
                        <a:pt x="53340" y="41399"/>
                        <a:pt x="41399" y="53340"/>
                        <a:pt x="26670" y="53340"/>
                      </a:cubicBezTo>
                      <a:cubicBezTo>
                        <a:pt x="11941" y="53340"/>
                        <a:pt x="0" y="41399"/>
                        <a:pt x="0" y="26670"/>
                      </a:cubicBezTo>
                      <a:cubicBezTo>
                        <a:pt x="0" y="11941"/>
                        <a:pt x="11941" y="0"/>
                        <a:pt x="26670" y="0"/>
                      </a:cubicBezTo>
                      <a:cubicBezTo>
                        <a:pt x="41399" y="0"/>
                        <a:pt x="53340" y="11941"/>
                        <a:pt x="53340" y="2667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9" name="Freeform: Shape 138">
                  <a:extLst>
                    <a:ext uri="{FF2B5EF4-FFF2-40B4-BE49-F238E27FC236}">
                      <a16:creationId xmlns:a16="http://schemas.microsoft.com/office/drawing/2014/main" id="{F5EBCE91-F827-0BD7-727E-5E4ED1377CD9}"/>
                    </a:ext>
                  </a:extLst>
                </p:cNvPr>
                <p:cNvSpPr/>
                <p:nvPr/>
              </p:nvSpPr>
              <p:spPr>
                <a:xfrm>
                  <a:off x="6588252" y="3322192"/>
                  <a:ext cx="12700" cy="40005"/>
                </a:xfrm>
                <a:custGeom>
                  <a:avLst/>
                  <a:gdLst>
                    <a:gd name="connsiteX0" fmla="*/ 0 w 12700"/>
                    <a:gd name="connsiteY0" fmla="*/ 0 h 40005"/>
                    <a:gd name="connsiteX1" fmla="*/ 0 w 12700"/>
                    <a:gd name="connsiteY1" fmla="*/ 40005 h 40005"/>
                  </a:gdLst>
                  <a:ahLst/>
                  <a:cxnLst>
                    <a:cxn ang="0">
                      <a:pos x="connsiteX0" y="connsiteY0"/>
                    </a:cxn>
                    <a:cxn ang="0">
                      <a:pos x="connsiteX1" y="connsiteY1"/>
                    </a:cxn>
                  </a:cxnLst>
                  <a:rect l="l" t="t" r="r" b="b"/>
                  <a:pathLst>
                    <a:path w="12700" h="40005">
                      <a:moveTo>
                        <a:pt x="0" y="0"/>
                      </a:moveTo>
                      <a:lnTo>
                        <a:pt x="0" y="40005"/>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31" name="Graphic 3">
                <a:extLst>
                  <a:ext uri="{FF2B5EF4-FFF2-40B4-BE49-F238E27FC236}">
                    <a16:creationId xmlns:a16="http://schemas.microsoft.com/office/drawing/2014/main" id="{27FE3F21-3A3F-54A3-C807-25179055EA89}"/>
                  </a:ext>
                </a:extLst>
              </p:cNvPr>
              <p:cNvGrpSpPr/>
              <p:nvPr/>
            </p:nvGrpSpPr>
            <p:grpSpPr>
              <a:xfrm>
                <a:off x="6281546" y="3148838"/>
                <a:ext cx="613409" cy="453390"/>
                <a:chOff x="6281546" y="3148838"/>
                <a:chExt cx="613409" cy="453390"/>
              </a:xfrm>
              <a:noFill/>
            </p:grpSpPr>
            <p:sp>
              <p:nvSpPr>
                <p:cNvPr id="132" name="Freeform: Shape 131">
                  <a:extLst>
                    <a:ext uri="{FF2B5EF4-FFF2-40B4-BE49-F238E27FC236}">
                      <a16:creationId xmlns:a16="http://schemas.microsoft.com/office/drawing/2014/main" id="{44C14C14-F8EA-139A-DD52-17A4AB213912}"/>
                    </a:ext>
                  </a:extLst>
                </p:cNvPr>
                <p:cNvSpPr/>
                <p:nvPr/>
              </p:nvSpPr>
              <p:spPr>
                <a:xfrm>
                  <a:off x="6734936" y="3148838"/>
                  <a:ext cx="120015" cy="360045"/>
                </a:xfrm>
                <a:custGeom>
                  <a:avLst/>
                  <a:gdLst>
                    <a:gd name="connsiteX0" fmla="*/ 0 w 120015"/>
                    <a:gd name="connsiteY0" fmla="*/ 0 h 360045"/>
                    <a:gd name="connsiteX1" fmla="*/ 93345 w 120015"/>
                    <a:gd name="connsiteY1" fmla="*/ 0 h 360045"/>
                    <a:gd name="connsiteX2" fmla="*/ 120015 w 120015"/>
                    <a:gd name="connsiteY2" fmla="*/ 26670 h 360045"/>
                    <a:gd name="connsiteX3" fmla="*/ 120015 w 120015"/>
                    <a:gd name="connsiteY3" fmla="*/ 360045 h 360045"/>
                  </a:gdLst>
                  <a:ahLst/>
                  <a:cxnLst>
                    <a:cxn ang="0">
                      <a:pos x="connsiteX0" y="connsiteY0"/>
                    </a:cxn>
                    <a:cxn ang="0">
                      <a:pos x="connsiteX1" y="connsiteY1"/>
                    </a:cxn>
                    <a:cxn ang="0">
                      <a:pos x="connsiteX2" y="connsiteY2"/>
                    </a:cxn>
                    <a:cxn ang="0">
                      <a:pos x="connsiteX3" y="connsiteY3"/>
                    </a:cxn>
                  </a:cxnLst>
                  <a:rect l="l" t="t" r="r" b="b"/>
                  <a:pathLst>
                    <a:path w="120015" h="360045">
                      <a:moveTo>
                        <a:pt x="0" y="0"/>
                      </a:moveTo>
                      <a:lnTo>
                        <a:pt x="93345" y="0"/>
                      </a:lnTo>
                      <a:cubicBezTo>
                        <a:pt x="108077" y="0"/>
                        <a:pt x="120015" y="11938"/>
                        <a:pt x="120015" y="26670"/>
                      </a:cubicBezTo>
                      <a:lnTo>
                        <a:pt x="120015" y="360045"/>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3" name="Freeform: Shape 132">
                  <a:extLst>
                    <a:ext uri="{FF2B5EF4-FFF2-40B4-BE49-F238E27FC236}">
                      <a16:creationId xmlns:a16="http://schemas.microsoft.com/office/drawing/2014/main" id="{7663C918-C342-50F2-CD5A-7ADA1D3DF7F8}"/>
                    </a:ext>
                  </a:extLst>
                </p:cNvPr>
                <p:cNvSpPr/>
                <p:nvPr/>
              </p:nvSpPr>
              <p:spPr>
                <a:xfrm>
                  <a:off x="6321552" y="3148838"/>
                  <a:ext cx="120014" cy="360045"/>
                </a:xfrm>
                <a:custGeom>
                  <a:avLst/>
                  <a:gdLst>
                    <a:gd name="connsiteX0" fmla="*/ 0 w 120014"/>
                    <a:gd name="connsiteY0" fmla="*/ 360045 h 360045"/>
                    <a:gd name="connsiteX1" fmla="*/ 0 w 120014"/>
                    <a:gd name="connsiteY1" fmla="*/ 26670 h 360045"/>
                    <a:gd name="connsiteX2" fmla="*/ 26670 w 120014"/>
                    <a:gd name="connsiteY2" fmla="*/ 0 h 360045"/>
                    <a:gd name="connsiteX3" fmla="*/ 120015 w 120014"/>
                    <a:gd name="connsiteY3" fmla="*/ 0 h 360045"/>
                  </a:gdLst>
                  <a:ahLst/>
                  <a:cxnLst>
                    <a:cxn ang="0">
                      <a:pos x="connsiteX0" y="connsiteY0"/>
                    </a:cxn>
                    <a:cxn ang="0">
                      <a:pos x="connsiteX1" y="connsiteY1"/>
                    </a:cxn>
                    <a:cxn ang="0">
                      <a:pos x="connsiteX2" y="connsiteY2"/>
                    </a:cxn>
                    <a:cxn ang="0">
                      <a:pos x="connsiteX3" y="connsiteY3"/>
                    </a:cxn>
                  </a:cxnLst>
                  <a:rect l="l" t="t" r="r" b="b"/>
                  <a:pathLst>
                    <a:path w="120014" h="360045">
                      <a:moveTo>
                        <a:pt x="0" y="360045"/>
                      </a:moveTo>
                      <a:lnTo>
                        <a:pt x="0" y="26670"/>
                      </a:lnTo>
                      <a:cubicBezTo>
                        <a:pt x="0" y="11938"/>
                        <a:pt x="11938" y="0"/>
                        <a:pt x="26670" y="0"/>
                      </a:cubicBezTo>
                      <a:lnTo>
                        <a:pt x="120015"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4" name="Freeform: Shape 133">
                  <a:extLst>
                    <a:ext uri="{FF2B5EF4-FFF2-40B4-BE49-F238E27FC236}">
                      <a16:creationId xmlns:a16="http://schemas.microsoft.com/office/drawing/2014/main" id="{022727EB-1CEB-F666-C04E-3D28CF4081EF}"/>
                    </a:ext>
                  </a:extLst>
                </p:cNvPr>
                <p:cNvSpPr/>
                <p:nvPr/>
              </p:nvSpPr>
              <p:spPr>
                <a:xfrm>
                  <a:off x="6494907" y="3548888"/>
                  <a:ext cx="186689" cy="12700"/>
                </a:xfrm>
                <a:custGeom>
                  <a:avLst/>
                  <a:gdLst>
                    <a:gd name="connsiteX0" fmla="*/ 186690 w 186689"/>
                    <a:gd name="connsiteY0" fmla="*/ 0 h 12700"/>
                    <a:gd name="connsiteX1" fmla="*/ 0 w 186689"/>
                    <a:gd name="connsiteY1" fmla="*/ 0 h 12700"/>
                  </a:gdLst>
                  <a:ahLst/>
                  <a:cxnLst>
                    <a:cxn ang="0">
                      <a:pos x="connsiteX0" y="connsiteY0"/>
                    </a:cxn>
                    <a:cxn ang="0">
                      <a:pos x="connsiteX1" y="connsiteY1"/>
                    </a:cxn>
                  </a:cxnLst>
                  <a:rect l="l" t="t" r="r" b="b"/>
                  <a:pathLst>
                    <a:path w="186689" h="12700">
                      <a:moveTo>
                        <a:pt x="186690"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35" name="Freeform: Shape 134">
                  <a:extLst>
                    <a:ext uri="{FF2B5EF4-FFF2-40B4-BE49-F238E27FC236}">
                      <a16:creationId xmlns:a16="http://schemas.microsoft.com/office/drawing/2014/main" id="{87431C6C-096C-BB9C-B764-0C6E1F0D71B6}"/>
                    </a:ext>
                  </a:extLst>
                </p:cNvPr>
                <p:cNvSpPr/>
                <p:nvPr/>
              </p:nvSpPr>
              <p:spPr>
                <a:xfrm>
                  <a:off x="6281546" y="3508883"/>
                  <a:ext cx="613409" cy="93345"/>
                </a:xfrm>
                <a:custGeom>
                  <a:avLst/>
                  <a:gdLst>
                    <a:gd name="connsiteX0" fmla="*/ 173355 w 613409"/>
                    <a:gd name="connsiteY0" fmla="*/ 0 h 93345"/>
                    <a:gd name="connsiteX1" fmla="*/ 0 w 613409"/>
                    <a:gd name="connsiteY1" fmla="*/ 0 h 93345"/>
                    <a:gd name="connsiteX2" fmla="*/ 66675 w 613409"/>
                    <a:gd name="connsiteY2" fmla="*/ 93345 h 93345"/>
                    <a:gd name="connsiteX3" fmla="*/ 546735 w 613409"/>
                    <a:gd name="connsiteY3" fmla="*/ 93345 h 93345"/>
                    <a:gd name="connsiteX4" fmla="*/ 613410 w 613409"/>
                    <a:gd name="connsiteY4" fmla="*/ 0 h 93345"/>
                    <a:gd name="connsiteX5" fmla="*/ 440055 w 613409"/>
                    <a:gd name="connsiteY5" fmla="*/ 0 h 9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409" h="93345">
                      <a:moveTo>
                        <a:pt x="173355" y="0"/>
                      </a:moveTo>
                      <a:lnTo>
                        <a:pt x="0" y="0"/>
                      </a:lnTo>
                      <a:cubicBezTo>
                        <a:pt x="0" y="37338"/>
                        <a:pt x="29337" y="93345"/>
                        <a:pt x="66675" y="93345"/>
                      </a:cubicBezTo>
                      <a:lnTo>
                        <a:pt x="546735" y="93345"/>
                      </a:lnTo>
                      <a:cubicBezTo>
                        <a:pt x="584073" y="93345"/>
                        <a:pt x="613410" y="37338"/>
                        <a:pt x="613410" y="0"/>
                      </a:cubicBezTo>
                      <a:lnTo>
                        <a:pt x="440055"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69" name="Graphic 3">
              <a:extLst>
                <a:ext uri="{FF2B5EF4-FFF2-40B4-BE49-F238E27FC236}">
                  <a16:creationId xmlns:a16="http://schemas.microsoft.com/office/drawing/2014/main" id="{E91A05BA-4755-D925-8F67-B7B2CD965864}"/>
                </a:ext>
              </a:extLst>
            </p:cNvPr>
            <p:cNvGrpSpPr/>
            <p:nvPr/>
          </p:nvGrpSpPr>
          <p:grpSpPr>
            <a:xfrm>
              <a:off x="6677973" y="2561906"/>
              <a:ext cx="264215" cy="213701"/>
              <a:chOff x="683259" y="4236974"/>
              <a:chExt cx="622808" cy="503809"/>
            </a:xfrm>
            <a:noFill/>
          </p:grpSpPr>
          <p:sp>
            <p:nvSpPr>
              <p:cNvPr id="121" name="Freeform: Shape 120">
                <a:extLst>
                  <a:ext uri="{FF2B5EF4-FFF2-40B4-BE49-F238E27FC236}">
                    <a16:creationId xmlns:a16="http://schemas.microsoft.com/office/drawing/2014/main" id="{030441D7-0519-1327-8BCE-18101A2FE5F6}"/>
                  </a:ext>
                </a:extLst>
              </p:cNvPr>
              <p:cNvSpPr/>
              <p:nvPr/>
            </p:nvSpPr>
            <p:spPr>
              <a:xfrm>
                <a:off x="683259" y="4288790"/>
                <a:ext cx="400050" cy="380745"/>
              </a:xfrm>
              <a:custGeom>
                <a:avLst/>
                <a:gdLst>
                  <a:gd name="connsiteX0" fmla="*/ 400050 w 400050"/>
                  <a:gd name="connsiteY0" fmla="*/ 380746 h 380745"/>
                  <a:gd name="connsiteX1" fmla="*/ 20701 w 400050"/>
                  <a:gd name="connsiteY1" fmla="*/ 380746 h 380745"/>
                  <a:gd name="connsiteX2" fmla="*/ 0 w 400050"/>
                  <a:gd name="connsiteY2" fmla="*/ 360045 h 380745"/>
                  <a:gd name="connsiteX3" fmla="*/ 0 w 400050"/>
                  <a:gd name="connsiteY3" fmla="*/ 20701 h 380745"/>
                  <a:gd name="connsiteX4" fmla="*/ 20701 w 400050"/>
                  <a:gd name="connsiteY4" fmla="*/ 0 h 380745"/>
                  <a:gd name="connsiteX5" fmla="*/ 400050 w 400050"/>
                  <a:gd name="connsiteY5" fmla="*/ 0 h 38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380745">
                    <a:moveTo>
                      <a:pt x="400050" y="380746"/>
                    </a:moveTo>
                    <a:lnTo>
                      <a:pt x="20701" y="380746"/>
                    </a:lnTo>
                    <a:cubicBezTo>
                      <a:pt x="9271" y="380746"/>
                      <a:pt x="0" y="371475"/>
                      <a:pt x="0" y="360045"/>
                    </a:cubicBezTo>
                    <a:lnTo>
                      <a:pt x="0" y="20701"/>
                    </a:lnTo>
                    <a:cubicBezTo>
                      <a:pt x="0" y="9271"/>
                      <a:pt x="9271" y="0"/>
                      <a:pt x="20701" y="0"/>
                    </a:cubicBezTo>
                    <a:lnTo>
                      <a:pt x="40005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2" name="Freeform: Shape 121">
                <a:extLst>
                  <a:ext uri="{FF2B5EF4-FFF2-40B4-BE49-F238E27FC236}">
                    <a16:creationId xmlns:a16="http://schemas.microsoft.com/office/drawing/2014/main" id="{0C9A7463-F9BB-0DF5-63C1-7364F9594550}"/>
                  </a:ext>
                </a:extLst>
              </p:cNvPr>
              <p:cNvSpPr/>
              <p:nvPr/>
            </p:nvSpPr>
            <p:spPr>
              <a:xfrm>
                <a:off x="860679" y="4740783"/>
                <a:ext cx="132969" cy="12700"/>
              </a:xfrm>
              <a:custGeom>
                <a:avLst/>
                <a:gdLst>
                  <a:gd name="connsiteX0" fmla="*/ 132969 w 132969"/>
                  <a:gd name="connsiteY0" fmla="*/ 0 h 12700"/>
                  <a:gd name="connsiteX1" fmla="*/ 0 w 132969"/>
                  <a:gd name="connsiteY1" fmla="*/ 0 h 12700"/>
                </a:gdLst>
                <a:ahLst/>
                <a:cxnLst>
                  <a:cxn ang="0">
                    <a:pos x="connsiteX0" y="connsiteY0"/>
                  </a:cxn>
                  <a:cxn ang="0">
                    <a:pos x="connsiteX1" y="connsiteY1"/>
                  </a:cxn>
                </a:cxnLst>
                <a:rect l="l" t="t" r="r" b="b"/>
                <a:pathLst>
                  <a:path w="132969" h="12700">
                    <a:moveTo>
                      <a:pt x="132969"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3" name="Freeform: Shape 122">
                <a:extLst>
                  <a:ext uri="{FF2B5EF4-FFF2-40B4-BE49-F238E27FC236}">
                    <a16:creationId xmlns:a16="http://schemas.microsoft.com/office/drawing/2014/main" id="{058E66E2-52CC-B536-265A-E2ED1963BE9D}"/>
                  </a:ext>
                </a:extLst>
              </p:cNvPr>
              <p:cNvSpPr/>
              <p:nvPr/>
            </p:nvSpPr>
            <p:spPr>
              <a:xfrm>
                <a:off x="968502" y="4669536"/>
                <a:ext cx="12700" cy="71247"/>
              </a:xfrm>
              <a:custGeom>
                <a:avLst/>
                <a:gdLst>
                  <a:gd name="connsiteX0" fmla="*/ 0 w 12700"/>
                  <a:gd name="connsiteY0" fmla="*/ 0 h 71247"/>
                  <a:gd name="connsiteX1" fmla="*/ 0 w 12700"/>
                  <a:gd name="connsiteY1" fmla="*/ 71247 h 71247"/>
                </a:gdLst>
                <a:ahLst/>
                <a:cxnLst>
                  <a:cxn ang="0">
                    <a:pos x="connsiteX0" y="connsiteY0"/>
                  </a:cxn>
                  <a:cxn ang="0">
                    <a:pos x="connsiteX1" y="connsiteY1"/>
                  </a:cxn>
                </a:cxnLst>
                <a:rect l="l" t="t" r="r" b="b"/>
                <a:pathLst>
                  <a:path w="12700" h="71247">
                    <a:moveTo>
                      <a:pt x="0" y="0"/>
                    </a:moveTo>
                    <a:lnTo>
                      <a:pt x="0" y="71247"/>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4" name="Freeform: Shape 123">
                <a:extLst>
                  <a:ext uri="{FF2B5EF4-FFF2-40B4-BE49-F238E27FC236}">
                    <a16:creationId xmlns:a16="http://schemas.microsoft.com/office/drawing/2014/main" id="{49BB0C27-6D8C-58AE-E4D7-D58A8BD62FE7}"/>
                  </a:ext>
                </a:extLst>
              </p:cNvPr>
              <p:cNvSpPr/>
              <p:nvPr/>
            </p:nvSpPr>
            <p:spPr>
              <a:xfrm>
                <a:off x="885825" y="4669536"/>
                <a:ext cx="12700" cy="71247"/>
              </a:xfrm>
              <a:custGeom>
                <a:avLst/>
                <a:gdLst>
                  <a:gd name="connsiteX0" fmla="*/ 0 w 12700"/>
                  <a:gd name="connsiteY0" fmla="*/ 0 h 71247"/>
                  <a:gd name="connsiteX1" fmla="*/ 0 w 12700"/>
                  <a:gd name="connsiteY1" fmla="*/ 71247 h 71247"/>
                </a:gdLst>
                <a:ahLst/>
                <a:cxnLst>
                  <a:cxn ang="0">
                    <a:pos x="connsiteX0" y="connsiteY0"/>
                  </a:cxn>
                  <a:cxn ang="0">
                    <a:pos x="connsiteX1" y="connsiteY1"/>
                  </a:cxn>
                </a:cxnLst>
                <a:rect l="l" t="t" r="r" b="b"/>
                <a:pathLst>
                  <a:path w="12700" h="71247">
                    <a:moveTo>
                      <a:pt x="0" y="0"/>
                    </a:moveTo>
                    <a:lnTo>
                      <a:pt x="0" y="71247"/>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5" name="Freeform: Shape 124">
                <a:extLst>
                  <a:ext uri="{FF2B5EF4-FFF2-40B4-BE49-F238E27FC236}">
                    <a16:creationId xmlns:a16="http://schemas.microsoft.com/office/drawing/2014/main" id="{E56C6759-5BEA-6CEF-3DA4-386E9624635D}"/>
                  </a:ext>
                </a:extLst>
              </p:cNvPr>
              <p:cNvSpPr/>
              <p:nvPr/>
            </p:nvSpPr>
            <p:spPr>
              <a:xfrm>
                <a:off x="1083310" y="4236974"/>
                <a:ext cx="222758" cy="503809"/>
              </a:xfrm>
              <a:custGeom>
                <a:avLst/>
                <a:gdLst>
                  <a:gd name="connsiteX0" fmla="*/ 199390 w 222758"/>
                  <a:gd name="connsiteY0" fmla="*/ 0 h 503809"/>
                  <a:gd name="connsiteX1" fmla="*/ 222758 w 222758"/>
                  <a:gd name="connsiteY1" fmla="*/ 23368 h 503809"/>
                  <a:gd name="connsiteX2" fmla="*/ 222758 w 222758"/>
                  <a:gd name="connsiteY2" fmla="*/ 480441 h 503809"/>
                  <a:gd name="connsiteX3" fmla="*/ 199390 w 222758"/>
                  <a:gd name="connsiteY3" fmla="*/ 503809 h 503809"/>
                  <a:gd name="connsiteX4" fmla="*/ 23368 w 222758"/>
                  <a:gd name="connsiteY4" fmla="*/ 503809 h 503809"/>
                  <a:gd name="connsiteX5" fmla="*/ 0 w 222758"/>
                  <a:gd name="connsiteY5" fmla="*/ 480441 h 503809"/>
                  <a:gd name="connsiteX6" fmla="*/ 0 w 222758"/>
                  <a:gd name="connsiteY6" fmla="*/ 23368 h 503809"/>
                  <a:gd name="connsiteX7" fmla="*/ 23368 w 222758"/>
                  <a:gd name="connsiteY7" fmla="*/ 0 h 50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758" h="503809">
                    <a:moveTo>
                      <a:pt x="199390" y="0"/>
                    </a:moveTo>
                    <a:cubicBezTo>
                      <a:pt x="212296" y="0"/>
                      <a:pt x="222758" y="10462"/>
                      <a:pt x="222758" y="23368"/>
                    </a:cubicBezTo>
                    <a:lnTo>
                      <a:pt x="222758" y="480441"/>
                    </a:lnTo>
                    <a:cubicBezTo>
                      <a:pt x="222758" y="493347"/>
                      <a:pt x="212296" y="503809"/>
                      <a:pt x="199390" y="503809"/>
                    </a:cubicBezTo>
                    <a:lnTo>
                      <a:pt x="23368" y="503809"/>
                    </a:lnTo>
                    <a:cubicBezTo>
                      <a:pt x="10462" y="503809"/>
                      <a:pt x="0" y="493347"/>
                      <a:pt x="0" y="480441"/>
                    </a:cubicBezTo>
                    <a:lnTo>
                      <a:pt x="0" y="23368"/>
                    </a:lnTo>
                    <a:cubicBezTo>
                      <a:pt x="0" y="10462"/>
                      <a:pt x="10462" y="0"/>
                      <a:pt x="23368" y="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6" name="Freeform: Shape 125">
                <a:extLst>
                  <a:ext uri="{FF2B5EF4-FFF2-40B4-BE49-F238E27FC236}">
                    <a16:creationId xmlns:a16="http://schemas.microsoft.com/office/drawing/2014/main" id="{1263899A-3982-A918-C13E-BC6313D73F59}"/>
                  </a:ext>
                </a:extLst>
              </p:cNvPr>
              <p:cNvSpPr/>
              <p:nvPr/>
            </p:nvSpPr>
            <p:spPr>
              <a:xfrm>
                <a:off x="1127125" y="4325493"/>
                <a:ext cx="135255" cy="12700"/>
              </a:xfrm>
              <a:custGeom>
                <a:avLst/>
                <a:gdLst>
                  <a:gd name="connsiteX0" fmla="*/ 0 w 135255"/>
                  <a:gd name="connsiteY0" fmla="*/ 0 h 12700"/>
                  <a:gd name="connsiteX1" fmla="*/ 135255 w 135255"/>
                  <a:gd name="connsiteY1" fmla="*/ 0 h 12700"/>
                </a:gdLst>
                <a:ahLst/>
                <a:cxnLst>
                  <a:cxn ang="0">
                    <a:pos x="connsiteX0" y="connsiteY0"/>
                  </a:cxn>
                  <a:cxn ang="0">
                    <a:pos x="connsiteX1" y="connsiteY1"/>
                  </a:cxn>
                </a:cxnLst>
                <a:rect l="l" t="t" r="r" b="b"/>
                <a:pathLst>
                  <a:path w="135255" h="12700">
                    <a:moveTo>
                      <a:pt x="0" y="0"/>
                    </a:moveTo>
                    <a:lnTo>
                      <a:pt x="135255"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7" name="Freeform: Shape 126">
                <a:extLst>
                  <a:ext uri="{FF2B5EF4-FFF2-40B4-BE49-F238E27FC236}">
                    <a16:creationId xmlns:a16="http://schemas.microsoft.com/office/drawing/2014/main" id="{F0405F9C-6790-3A98-8A05-FFC640598AD3}"/>
                  </a:ext>
                </a:extLst>
              </p:cNvPr>
              <p:cNvSpPr/>
              <p:nvPr/>
            </p:nvSpPr>
            <p:spPr>
              <a:xfrm>
                <a:off x="1127125" y="4375531"/>
                <a:ext cx="135255" cy="12700"/>
              </a:xfrm>
              <a:custGeom>
                <a:avLst/>
                <a:gdLst>
                  <a:gd name="connsiteX0" fmla="*/ 135255 w 135255"/>
                  <a:gd name="connsiteY0" fmla="*/ 0 h 12700"/>
                  <a:gd name="connsiteX1" fmla="*/ 0 w 135255"/>
                  <a:gd name="connsiteY1" fmla="*/ 0 h 12700"/>
                </a:gdLst>
                <a:ahLst/>
                <a:cxnLst>
                  <a:cxn ang="0">
                    <a:pos x="connsiteX0" y="connsiteY0"/>
                  </a:cxn>
                  <a:cxn ang="0">
                    <a:pos x="connsiteX1" y="connsiteY1"/>
                  </a:cxn>
                </a:cxnLst>
                <a:rect l="l" t="t" r="r" b="b"/>
                <a:pathLst>
                  <a:path w="135255" h="12700">
                    <a:moveTo>
                      <a:pt x="135255" y="0"/>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8" name="Freeform: Shape 127">
                <a:extLst>
                  <a:ext uri="{FF2B5EF4-FFF2-40B4-BE49-F238E27FC236}">
                    <a16:creationId xmlns:a16="http://schemas.microsoft.com/office/drawing/2014/main" id="{8A12C8E0-D52B-A030-92C6-188F076828C5}"/>
                  </a:ext>
                </a:extLst>
              </p:cNvPr>
              <p:cNvSpPr/>
              <p:nvPr/>
            </p:nvSpPr>
            <p:spPr>
              <a:xfrm>
                <a:off x="1162939" y="4607052"/>
                <a:ext cx="63500" cy="63500"/>
              </a:xfrm>
              <a:custGeom>
                <a:avLst/>
                <a:gdLst>
                  <a:gd name="connsiteX0" fmla="*/ 63500 w 63500"/>
                  <a:gd name="connsiteY0" fmla="*/ 31750 h 63500"/>
                  <a:gd name="connsiteX1" fmla="*/ 31750 w 63500"/>
                  <a:gd name="connsiteY1" fmla="*/ 63500 h 63500"/>
                  <a:gd name="connsiteX2" fmla="*/ 0 w 63500"/>
                  <a:gd name="connsiteY2" fmla="*/ 31750 h 63500"/>
                  <a:gd name="connsiteX3" fmla="*/ 31750 w 63500"/>
                  <a:gd name="connsiteY3" fmla="*/ 0 h 63500"/>
                  <a:gd name="connsiteX4" fmla="*/ 63500 w 63500"/>
                  <a:gd name="connsiteY4" fmla="*/ 31750 h 6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 h="63500">
                    <a:moveTo>
                      <a:pt x="63500" y="31750"/>
                    </a:moveTo>
                    <a:cubicBezTo>
                      <a:pt x="63500" y="49285"/>
                      <a:pt x="49285" y="63500"/>
                      <a:pt x="31750" y="63500"/>
                    </a:cubicBezTo>
                    <a:cubicBezTo>
                      <a:pt x="14215" y="63500"/>
                      <a:pt x="0" y="49285"/>
                      <a:pt x="0" y="31750"/>
                    </a:cubicBezTo>
                    <a:cubicBezTo>
                      <a:pt x="0" y="14215"/>
                      <a:pt x="14215" y="0"/>
                      <a:pt x="31750" y="0"/>
                    </a:cubicBezTo>
                    <a:cubicBezTo>
                      <a:pt x="49285" y="0"/>
                      <a:pt x="63500" y="14215"/>
                      <a:pt x="63500" y="3175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9" name="Freeform: Shape 128">
                <a:extLst>
                  <a:ext uri="{FF2B5EF4-FFF2-40B4-BE49-F238E27FC236}">
                    <a16:creationId xmlns:a16="http://schemas.microsoft.com/office/drawing/2014/main" id="{4383B6DE-395A-5F63-AAF2-FC31F163BDF6}"/>
                  </a:ext>
                </a:extLst>
              </p:cNvPr>
              <p:cNvSpPr/>
              <p:nvPr/>
            </p:nvSpPr>
            <p:spPr>
              <a:xfrm>
                <a:off x="728218" y="4333747"/>
                <a:ext cx="355092" cy="290957"/>
              </a:xfrm>
              <a:custGeom>
                <a:avLst/>
                <a:gdLst>
                  <a:gd name="connsiteX0" fmla="*/ 355092 w 355092"/>
                  <a:gd name="connsiteY0" fmla="*/ 290957 h 290957"/>
                  <a:gd name="connsiteX1" fmla="*/ 0 w 355092"/>
                  <a:gd name="connsiteY1" fmla="*/ 290957 h 290957"/>
                  <a:gd name="connsiteX2" fmla="*/ 0 w 355092"/>
                  <a:gd name="connsiteY2" fmla="*/ 0 h 290957"/>
                  <a:gd name="connsiteX3" fmla="*/ 355092 w 355092"/>
                  <a:gd name="connsiteY3" fmla="*/ 0 h 290957"/>
                </a:gdLst>
                <a:ahLst/>
                <a:cxnLst>
                  <a:cxn ang="0">
                    <a:pos x="connsiteX0" y="connsiteY0"/>
                  </a:cxn>
                  <a:cxn ang="0">
                    <a:pos x="connsiteX1" y="connsiteY1"/>
                  </a:cxn>
                  <a:cxn ang="0">
                    <a:pos x="connsiteX2" y="connsiteY2"/>
                  </a:cxn>
                  <a:cxn ang="0">
                    <a:pos x="connsiteX3" y="connsiteY3"/>
                  </a:cxn>
                </a:cxnLst>
                <a:rect l="l" t="t" r="r" b="b"/>
                <a:pathLst>
                  <a:path w="355092" h="290957">
                    <a:moveTo>
                      <a:pt x="355092" y="290957"/>
                    </a:moveTo>
                    <a:lnTo>
                      <a:pt x="0" y="290957"/>
                    </a:lnTo>
                    <a:lnTo>
                      <a:pt x="0" y="0"/>
                    </a:lnTo>
                    <a:lnTo>
                      <a:pt x="355092"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70" name="Graphic 3">
              <a:extLst>
                <a:ext uri="{FF2B5EF4-FFF2-40B4-BE49-F238E27FC236}">
                  <a16:creationId xmlns:a16="http://schemas.microsoft.com/office/drawing/2014/main" id="{616F6C7A-CC72-1668-D965-02731173C2E5}"/>
                </a:ext>
              </a:extLst>
            </p:cNvPr>
            <p:cNvGrpSpPr/>
            <p:nvPr/>
          </p:nvGrpSpPr>
          <p:grpSpPr>
            <a:xfrm>
              <a:off x="6677858" y="4241379"/>
              <a:ext cx="246025" cy="222289"/>
              <a:chOff x="5179521" y="4227100"/>
              <a:chExt cx="579928" cy="524054"/>
            </a:xfrm>
            <a:noFill/>
          </p:grpSpPr>
          <p:grpSp>
            <p:nvGrpSpPr>
              <p:cNvPr id="106" name="Graphic 3">
                <a:extLst>
                  <a:ext uri="{FF2B5EF4-FFF2-40B4-BE49-F238E27FC236}">
                    <a16:creationId xmlns:a16="http://schemas.microsoft.com/office/drawing/2014/main" id="{0EAF2FBA-F365-F3A4-1A7E-ECA3720982F4}"/>
                  </a:ext>
                </a:extLst>
              </p:cNvPr>
              <p:cNvGrpSpPr/>
              <p:nvPr/>
            </p:nvGrpSpPr>
            <p:grpSpPr>
              <a:xfrm>
                <a:off x="5595366" y="4247388"/>
                <a:ext cx="164084" cy="502792"/>
                <a:chOff x="5595366" y="4247388"/>
                <a:chExt cx="164084" cy="502792"/>
              </a:xfrm>
              <a:noFill/>
            </p:grpSpPr>
            <p:sp>
              <p:nvSpPr>
                <p:cNvPr id="117" name="Freeform: Shape 116">
                  <a:extLst>
                    <a:ext uri="{FF2B5EF4-FFF2-40B4-BE49-F238E27FC236}">
                      <a16:creationId xmlns:a16="http://schemas.microsoft.com/office/drawing/2014/main" id="{7C1762B7-EDD8-BF12-4153-A9F6D8B6D727}"/>
                    </a:ext>
                  </a:extLst>
                </p:cNvPr>
                <p:cNvSpPr/>
                <p:nvPr/>
              </p:nvSpPr>
              <p:spPr>
                <a:xfrm rot="10800000">
                  <a:off x="5595366" y="4247388"/>
                  <a:ext cx="164084" cy="502792"/>
                </a:xfrm>
                <a:custGeom>
                  <a:avLst/>
                  <a:gdLst>
                    <a:gd name="connsiteX0" fmla="*/ 0 w 164084"/>
                    <a:gd name="connsiteY0" fmla="*/ 0 h 502792"/>
                    <a:gd name="connsiteX1" fmla="*/ 164084 w 164084"/>
                    <a:gd name="connsiteY1" fmla="*/ 0 h 502792"/>
                    <a:gd name="connsiteX2" fmla="*/ 164084 w 164084"/>
                    <a:gd name="connsiteY2" fmla="*/ 502793 h 502792"/>
                    <a:gd name="connsiteX3" fmla="*/ 0 w 164084"/>
                    <a:gd name="connsiteY3" fmla="*/ 502793 h 502792"/>
                  </a:gdLst>
                  <a:ahLst/>
                  <a:cxnLst>
                    <a:cxn ang="0">
                      <a:pos x="connsiteX0" y="connsiteY0"/>
                    </a:cxn>
                    <a:cxn ang="0">
                      <a:pos x="connsiteX1" y="connsiteY1"/>
                    </a:cxn>
                    <a:cxn ang="0">
                      <a:pos x="connsiteX2" y="connsiteY2"/>
                    </a:cxn>
                    <a:cxn ang="0">
                      <a:pos x="connsiteX3" y="connsiteY3"/>
                    </a:cxn>
                  </a:cxnLst>
                  <a:rect l="l" t="t" r="r" b="b"/>
                  <a:pathLst>
                    <a:path w="164084" h="502792">
                      <a:moveTo>
                        <a:pt x="0" y="0"/>
                      </a:moveTo>
                      <a:lnTo>
                        <a:pt x="164084" y="0"/>
                      </a:lnTo>
                      <a:lnTo>
                        <a:pt x="164084" y="502793"/>
                      </a:lnTo>
                      <a:lnTo>
                        <a:pt x="0" y="502793"/>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8" name="Freeform: Shape 117">
                  <a:extLst>
                    <a:ext uri="{FF2B5EF4-FFF2-40B4-BE49-F238E27FC236}">
                      <a16:creationId xmlns:a16="http://schemas.microsoft.com/office/drawing/2014/main" id="{C0577A07-7447-0CEA-22C6-781D9902BF0B}"/>
                    </a:ext>
                  </a:extLst>
                </p:cNvPr>
                <p:cNvSpPr/>
                <p:nvPr/>
              </p:nvSpPr>
              <p:spPr>
                <a:xfrm>
                  <a:off x="5644007" y="4615434"/>
                  <a:ext cx="66548" cy="66548"/>
                </a:xfrm>
                <a:custGeom>
                  <a:avLst/>
                  <a:gdLst>
                    <a:gd name="connsiteX0" fmla="*/ 66548 w 66548"/>
                    <a:gd name="connsiteY0" fmla="*/ 33274 h 66548"/>
                    <a:gd name="connsiteX1" fmla="*/ 33274 w 66548"/>
                    <a:gd name="connsiteY1" fmla="*/ 66548 h 66548"/>
                    <a:gd name="connsiteX2" fmla="*/ 0 w 66548"/>
                    <a:gd name="connsiteY2" fmla="*/ 33274 h 66548"/>
                    <a:gd name="connsiteX3" fmla="*/ 33274 w 66548"/>
                    <a:gd name="connsiteY3" fmla="*/ 0 h 66548"/>
                    <a:gd name="connsiteX4" fmla="*/ 66548 w 66548"/>
                    <a:gd name="connsiteY4" fmla="*/ 33274 h 6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8" h="66548">
                      <a:moveTo>
                        <a:pt x="66548" y="33274"/>
                      </a:moveTo>
                      <a:cubicBezTo>
                        <a:pt x="66548" y="51651"/>
                        <a:pt x="51651" y="66548"/>
                        <a:pt x="33274" y="66548"/>
                      </a:cubicBezTo>
                      <a:cubicBezTo>
                        <a:pt x="14897" y="66548"/>
                        <a:pt x="0" y="51651"/>
                        <a:pt x="0" y="33274"/>
                      </a:cubicBezTo>
                      <a:cubicBezTo>
                        <a:pt x="0" y="14897"/>
                        <a:pt x="14897" y="0"/>
                        <a:pt x="33274" y="0"/>
                      </a:cubicBezTo>
                      <a:cubicBezTo>
                        <a:pt x="51651" y="0"/>
                        <a:pt x="66548" y="14897"/>
                        <a:pt x="66548" y="3327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9" name="Freeform: Shape 118">
                  <a:extLst>
                    <a:ext uri="{FF2B5EF4-FFF2-40B4-BE49-F238E27FC236}">
                      <a16:creationId xmlns:a16="http://schemas.microsoft.com/office/drawing/2014/main" id="{C728F809-0757-4378-7DE6-5BB3E9662BF7}"/>
                    </a:ext>
                  </a:extLst>
                </p:cNvPr>
                <p:cNvSpPr/>
                <p:nvPr/>
              </p:nvSpPr>
              <p:spPr>
                <a:xfrm>
                  <a:off x="5647436" y="4308221"/>
                  <a:ext cx="59689" cy="173989"/>
                </a:xfrm>
                <a:custGeom>
                  <a:avLst/>
                  <a:gdLst>
                    <a:gd name="connsiteX0" fmla="*/ 0 w 59689"/>
                    <a:gd name="connsiteY0" fmla="*/ 0 h 173989"/>
                    <a:gd name="connsiteX1" fmla="*/ 59690 w 59689"/>
                    <a:gd name="connsiteY1" fmla="*/ 0 h 173989"/>
                    <a:gd name="connsiteX2" fmla="*/ 59690 w 59689"/>
                    <a:gd name="connsiteY2" fmla="*/ 173990 h 173989"/>
                    <a:gd name="connsiteX3" fmla="*/ 0 w 59689"/>
                    <a:gd name="connsiteY3" fmla="*/ 173990 h 173989"/>
                  </a:gdLst>
                  <a:ahLst/>
                  <a:cxnLst>
                    <a:cxn ang="0">
                      <a:pos x="connsiteX0" y="connsiteY0"/>
                    </a:cxn>
                    <a:cxn ang="0">
                      <a:pos x="connsiteX1" y="connsiteY1"/>
                    </a:cxn>
                    <a:cxn ang="0">
                      <a:pos x="connsiteX2" y="connsiteY2"/>
                    </a:cxn>
                    <a:cxn ang="0">
                      <a:pos x="connsiteX3" y="connsiteY3"/>
                    </a:cxn>
                  </a:cxnLst>
                  <a:rect l="l" t="t" r="r" b="b"/>
                  <a:pathLst>
                    <a:path w="59689" h="173989">
                      <a:moveTo>
                        <a:pt x="0" y="0"/>
                      </a:moveTo>
                      <a:lnTo>
                        <a:pt x="59690" y="0"/>
                      </a:lnTo>
                      <a:lnTo>
                        <a:pt x="59690" y="173990"/>
                      </a:lnTo>
                      <a:lnTo>
                        <a:pt x="0" y="17399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20" name="Freeform: Shape 119">
                  <a:extLst>
                    <a:ext uri="{FF2B5EF4-FFF2-40B4-BE49-F238E27FC236}">
                      <a16:creationId xmlns:a16="http://schemas.microsoft.com/office/drawing/2014/main" id="{F627F6DA-0B51-CE6E-2663-91EB619F6A36}"/>
                    </a:ext>
                  </a:extLst>
                </p:cNvPr>
                <p:cNvSpPr/>
                <p:nvPr/>
              </p:nvSpPr>
              <p:spPr>
                <a:xfrm>
                  <a:off x="5647436" y="4538091"/>
                  <a:ext cx="59689" cy="12700"/>
                </a:xfrm>
                <a:custGeom>
                  <a:avLst/>
                  <a:gdLst>
                    <a:gd name="connsiteX0" fmla="*/ 0 w 59689"/>
                    <a:gd name="connsiteY0" fmla="*/ 0 h 12700"/>
                    <a:gd name="connsiteX1" fmla="*/ 59690 w 59689"/>
                    <a:gd name="connsiteY1" fmla="*/ 0 h 12700"/>
                  </a:gdLst>
                  <a:ahLst/>
                  <a:cxnLst>
                    <a:cxn ang="0">
                      <a:pos x="connsiteX0" y="connsiteY0"/>
                    </a:cxn>
                    <a:cxn ang="0">
                      <a:pos x="connsiteX1" y="connsiteY1"/>
                    </a:cxn>
                  </a:cxnLst>
                  <a:rect l="l" t="t" r="r" b="b"/>
                  <a:pathLst>
                    <a:path w="59689" h="12700">
                      <a:moveTo>
                        <a:pt x="0" y="0"/>
                      </a:moveTo>
                      <a:lnTo>
                        <a:pt x="5969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07" name="Graphic 3">
                <a:extLst>
                  <a:ext uri="{FF2B5EF4-FFF2-40B4-BE49-F238E27FC236}">
                    <a16:creationId xmlns:a16="http://schemas.microsoft.com/office/drawing/2014/main" id="{C87FB1FD-042C-2ADF-C7CE-22EEFC8FCFB6}"/>
                  </a:ext>
                </a:extLst>
              </p:cNvPr>
              <p:cNvGrpSpPr/>
              <p:nvPr/>
            </p:nvGrpSpPr>
            <p:grpSpPr>
              <a:xfrm>
                <a:off x="5431282" y="4247388"/>
                <a:ext cx="164084" cy="502792"/>
                <a:chOff x="5431282" y="4247388"/>
                <a:chExt cx="164084" cy="502792"/>
              </a:xfrm>
              <a:noFill/>
            </p:grpSpPr>
            <p:sp>
              <p:nvSpPr>
                <p:cNvPr id="113" name="Freeform: Shape 112">
                  <a:extLst>
                    <a:ext uri="{FF2B5EF4-FFF2-40B4-BE49-F238E27FC236}">
                      <a16:creationId xmlns:a16="http://schemas.microsoft.com/office/drawing/2014/main" id="{D72845D4-4449-5929-CD58-4CC108E87CD4}"/>
                    </a:ext>
                  </a:extLst>
                </p:cNvPr>
                <p:cNvSpPr/>
                <p:nvPr/>
              </p:nvSpPr>
              <p:spPr>
                <a:xfrm rot="10800000">
                  <a:off x="5431281" y="4247388"/>
                  <a:ext cx="164084" cy="502792"/>
                </a:xfrm>
                <a:custGeom>
                  <a:avLst/>
                  <a:gdLst>
                    <a:gd name="connsiteX0" fmla="*/ 0 w 164084"/>
                    <a:gd name="connsiteY0" fmla="*/ 0 h 502792"/>
                    <a:gd name="connsiteX1" fmla="*/ 164084 w 164084"/>
                    <a:gd name="connsiteY1" fmla="*/ 0 h 502792"/>
                    <a:gd name="connsiteX2" fmla="*/ 164084 w 164084"/>
                    <a:gd name="connsiteY2" fmla="*/ 502793 h 502792"/>
                    <a:gd name="connsiteX3" fmla="*/ 0 w 164084"/>
                    <a:gd name="connsiteY3" fmla="*/ 502793 h 502792"/>
                  </a:gdLst>
                  <a:ahLst/>
                  <a:cxnLst>
                    <a:cxn ang="0">
                      <a:pos x="connsiteX0" y="connsiteY0"/>
                    </a:cxn>
                    <a:cxn ang="0">
                      <a:pos x="connsiteX1" y="connsiteY1"/>
                    </a:cxn>
                    <a:cxn ang="0">
                      <a:pos x="connsiteX2" y="connsiteY2"/>
                    </a:cxn>
                    <a:cxn ang="0">
                      <a:pos x="connsiteX3" y="connsiteY3"/>
                    </a:cxn>
                  </a:cxnLst>
                  <a:rect l="l" t="t" r="r" b="b"/>
                  <a:pathLst>
                    <a:path w="164084" h="502792">
                      <a:moveTo>
                        <a:pt x="0" y="0"/>
                      </a:moveTo>
                      <a:lnTo>
                        <a:pt x="164084" y="0"/>
                      </a:lnTo>
                      <a:lnTo>
                        <a:pt x="164084" y="502793"/>
                      </a:lnTo>
                      <a:lnTo>
                        <a:pt x="0" y="502793"/>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4" name="Freeform: Shape 113">
                  <a:extLst>
                    <a:ext uri="{FF2B5EF4-FFF2-40B4-BE49-F238E27FC236}">
                      <a16:creationId xmlns:a16="http://schemas.microsoft.com/office/drawing/2014/main" id="{4B6C0E62-D284-F9B4-4270-6CCC4695D2A0}"/>
                    </a:ext>
                  </a:extLst>
                </p:cNvPr>
                <p:cNvSpPr/>
                <p:nvPr/>
              </p:nvSpPr>
              <p:spPr>
                <a:xfrm>
                  <a:off x="5479923" y="4615434"/>
                  <a:ext cx="66548" cy="66548"/>
                </a:xfrm>
                <a:custGeom>
                  <a:avLst/>
                  <a:gdLst>
                    <a:gd name="connsiteX0" fmla="*/ 66548 w 66548"/>
                    <a:gd name="connsiteY0" fmla="*/ 33274 h 66548"/>
                    <a:gd name="connsiteX1" fmla="*/ 33274 w 66548"/>
                    <a:gd name="connsiteY1" fmla="*/ 66548 h 66548"/>
                    <a:gd name="connsiteX2" fmla="*/ 0 w 66548"/>
                    <a:gd name="connsiteY2" fmla="*/ 33274 h 66548"/>
                    <a:gd name="connsiteX3" fmla="*/ 33274 w 66548"/>
                    <a:gd name="connsiteY3" fmla="*/ 0 h 66548"/>
                    <a:gd name="connsiteX4" fmla="*/ 66548 w 66548"/>
                    <a:gd name="connsiteY4" fmla="*/ 33274 h 6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8" h="66548">
                      <a:moveTo>
                        <a:pt x="66548" y="33274"/>
                      </a:moveTo>
                      <a:cubicBezTo>
                        <a:pt x="66548" y="51651"/>
                        <a:pt x="51651" y="66548"/>
                        <a:pt x="33274" y="66548"/>
                      </a:cubicBezTo>
                      <a:cubicBezTo>
                        <a:pt x="14897" y="66548"/>
                        <a:pt x="0" y="51651"/>
                        <a:pt x="0" y="33274"/>
                      </a:cubicBezTo>
                      <a:cubicBezTo>
                        <a:pt x="0" y="14897"/>
                        <a:pt x="14897" y="0"/>
                        <a:pt x="33274" y="0"/>
                      </a:cubicBezTo>
                      <a:cubicBezTo>
                        <a:pt x="51651" y="0"/>
                        <a:pt x="66548" y="14897"/>
                        <a:pt x="66548" y="3327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5" name="Freeform: Shape 114">
                  <a:extLst>
                    <a:ext uri="{FF2B5EF4-FFF2-40B4-BE49-F238E27FC236}">
                      <a16:creationId xmlns:a16="http://schemas.microsoft.com/office/drawing/2014/main" id="{32480B9F-CFD2-8575-C40A-50A39FC0789D}"/>
                    </a:ext>
                  </a:extLst>
                </p:cNvPr>
                <p:cNvSpPr/>
                <p:nvPr/>
              </p:nvSpPr>
              <p:spPr>
                <a:xfrm>
                  <a:off x="5483352" y="4308221"/>
                  <a:ext cx="59689" cy="173989"/>
                </a:xfrm>
                <a:custGeom>
                  <a:avLst/>
                  <a:gdLst>
                    <a:gd name="connsiteX0" fmla="*/ 0 w 59689"/>
                    <a:gd name="connsiteY0" fmla="*/ 0 h 173989"/>
                    <a:gd name="connsiteX1" fmla="*/ 59690 w 59689"/>
                    <a:gd name="connsiteY1" fmla="*/ 0 h 173989"/>
                    <a:gd name="connsiteX2" fmla="*/ 59690 w 59689"/>
                    <a:gd name="connsiteY2" fmla="*/ 173990 h 173989"/>
                    <a:gd name="connsiteX3" fmla="*/ 0 w 59689"/>
                    <a:gd name="connsiteY3" fmla="*/ 173990 h 173989"/>
                  </a:gdLst>
                  <a:ahLst/>
                  <a:cxnLst>
                    <a:cxn ang="0">
                      <a:pos x="connsiteX0" y="connsiteY0"/>
                    </a:cxn>
                    <a:cxn ang="0">
                      <a:pos x="connsiteX1" y="connsiteY1"/>
                    </a:cxn>
                    <a:cxn ang="0">
                      <a:pos x="connsiteX2" y="connsiteY2"/>
                    </a:cxn>
                    <a:cxn ang="0">
                      <a:pos x="connsiteX3" y="connsiteY3"/>
                    </a:cxn>
                  </a:cxnLst>
                  <a:rect l="l" t="t" r="r" b="b"/>
                  <a:pathLst>
                    <a:path w="59689" h="173989">
                      <a:moveTo>
                        <a:pt x="0" y="0"/>
                      </a:moveTo>
                      <a:lnTo>
                        <a:pt x="59690" y="0"/>
                      </a:lnTo>
                      <a:lnTo>
                        <a:pt x="59690" y="173990"/>
                      </a:lnTo>
                      <a:lnTo>
                        <a:pt x="0" y="17399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6" name="Freeform: Shape 115">
                  <a:extLst>
                    <a:ext uri="{FF2B5EF4-FFF2-40B4-BE49-F238E27FC236}">
                      <a16:creationId xmlns:a16="http://schemas.microsoft.com/office/drawing/2014/main" id="{3B45B71C-7A41-D72B-5D58-DC57E4A5A866}"/>
                    </a:ext>
                  </a:extLst>
                </p:cNvPr>
                <p:cNvSpPr/>
                <p:nvPr/>
              </p:nvSpPr>
              <p:spPr>
                <a:xfrm>
                  <a:off x="5483352" y="4538091"/>
                  <a:ext cx="59689" cy="12700"/>
                </a:xfrm>
                <a:custGeom>
                  <a:avLst/>
                  <a:gdLst>
                    <a:gd name="connsiteX0" fmla="*/ 0 w 59689"/>
                    <a:gd name="connsiteY0" fmla="*/ 0 h 12700"/>
                    <a:gd name="connsiteX1" fmla="*/ 59690 w 59689"/>
                    <a:gd name="connsiteY1" fmla="*/ 0 h 12700"/>
                  </a:gdLst>
                  <a:ahLst/>
                  <a:cxnLst>
                    <a:cxn ang="0">
                      <a:pos x="connsiteX0" y="connsiteY0"/>
                    </a:cxn>
                    <a:cxn ang="0">
                      <a:pos x="connsiteX1" y="connsiteY1"/>
                    </a:cxn>
                  </a:cxnLst>
                  <a:rect l="l" t="t" r="r" b="b"/>
                  <a:pathLst>
                    <a:path w="59689" h="12700">
                      <a:moveTo>
                        <a:pt x="0" y="0"/>
                      </a:moveTo>
                      <a:lnTo>
                        <a:pt x="5969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nvGrpSpPr>
              <p:cNvPr id="108" name="Graphic 3">
                <a:extLst>
                  <a:ext uri="{FF2B5EF4-FFF2-40B4-BE49-F238E27FC236}">
                    <a16:creationId xmlns:a16="http://schemas.microsoft.com/office/drawing/2014/main" id="{AFA287EA-0E4C-2586-75BC-88ECFAE9D9BB}"/>
                  </a:ext>
                </a:extLst>
              </p:cNvPr>
              <p:cNvGrpSpPr/>
              <p:nvPr/>
            </p:nvGrpSpPr>
            <p:grpSpPr>
              <a:xfrm>
                <a:off x="5179521" y="4227100"/>
                <a:ext cx="251502" cy="524054"/>
                <a:chOff x="5179521" y="4227100"/>
                <a:chExt cx="251502" cy="524054"/>
              </a:xfrm>
              <a:noFill/>
            </p:grpSpPr>
            <p:sp>
              <p:nvSpPr>
                <p:cNvPr id="109" name="Freeform: Shape 108">
                  <a:extLst>
                    <a:ext uri="{FF2B5EF4-FFF2-40B4-BE49-F238E27FC236}">
                      <a16:creationId xmlns:a16="http://schemas.microsoft.com/office/drawing/2014/main" id="{C289F9BE-595A-F647-592B-AE4CAC69A655}"/>
                    </a:ext>
                  </a:extLst>
                </p:cNvPr>
                <p:cNvSpPr/>
                <p:nvPr/>
              </p:nvSpPr>
              <p:spPr>
                <a:xfrm rot="-10180799">
                  <a:off x="5223230" y="4237730"/>
                  <a:ext cx="164084" cy="502793"/>
                </a:xfrm>
                <a:custGeom>
                  <a:avLst/>
                  <a:gdLst>
                    <a:gd name="connsiteX0" fmla="*/ 0 w 164084"/>
                    <a:gd name="connsiteY0" fmla="*/ 0 h 502793"/>
                    <a:gd name="connsiteX1" fmla="*/ 164084 w 164084"/>
                    <a:gd name="connsiteY1" fmla="*/ 0 h 502793"/>
                    <a:gd name="connsiteX2" fmla="*/ 164084 w 164084"/>
                    <a:gd name="connsiteY2" fmla="*/ 502793 h 502793"/>
                    <a:gd name="connsiteX3" fmla="*/ 0 w 164084"/>
                    <a:gd name="connsiteY3" fmla="*/ 502793 h 502793"/>
                  </a:gdLst>
                  <a:ahLst/>
                  <a:cxnLst>
                    <a:cxn ang="0">
                      <a:pos x="connsiteX0" y="connsiteY0"/>
                    </a:cxn>
                    <a:cxn ang="0">
                      <a:pos x="connsiteX1" y="connsiteY1"/>
                    </a:cxn>
                    <a:cxn ang="0">
                      <a:pos x="connsiteX2" y="connsiteY2"/>
                    </a:cxn>
                    <a:cxn ang="0">
                      <a:pos x="connsiteX3" y="connsiteY3"/>
                    </a:cxn>
                  </a:cxnLst>
                  <a:rect l="l" t="t" r="r" b="b"/>
                  <a:pathLst>
                    <a:path w="164084" h="502793">
                      <a:moveTo>
                        <a:pt x="0" y="0"/>
                      </a:moveTo>
                      <a:lnTo>
                        <a:pt x="164084" y="0"/>
                      </a:lnTo>
                      <a:lnTo>
                        <a:pt x="164084" y="502793"/>
                      </a:lnTo>
                      <a:lnTo>
                        <a:pt x="0" y="502793"/>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0" name="Freeform: Shape 109">
                  <a:extLst>
                    <a:ext uri="{FF2B5EF4-FFF2-40B4-BE49-F238E27FC236}">
                      <a16:creationId xmlns:a16="http://schemas.microsoft.com/office/drawing/2014/main" id="{2903730E-AA19-4E31-4418-F2273F0A32BE}"/>
                    </a:ext>
                  </a:extLst>
                </p:cNvPr>
                <p:cNvSpPr/>
                <p:nvPr/>
              </p:nvSpPr>
              <p:spPr>
                <a:xfrm>
                  <a:off x="5245354" y="4603115"/>
                  <a:ext cx="66548" cy="66548"/>
                </a:xfrm>
                <a:custGeom>
                  <a:avLst/>
                  <a:gdLst>
                    <a:gd name="connsiteX0" fmla="*/ 66548 w 66548"/>
                    <a:gd name="connsiteY0" fmla="*/ 33274 h 66548"/>
                    <a:gd name="connsiteX1" fmla="*/ 33274 w 66548"/>
                    <a:gd name="connsiteY1" fmla="*/ 66548 h 66548"/>
                    <a:gd name="connsiteX2" fmla="*/ 0 w 66548"/>
                    <a:gd name="connsiteY2" fmla="*/ 33274 h 66548"/>
                    <a:gd name="connsiteX3" fmla="*/ 33274 w 66548"/>
                    <a:gd name="connsiteY3" fmla="*/ 0 h 66548"/>
                    <a:gd name="connsiteX4" fmla="*/ 66548 w 66548"/>
                    <a:gd name="connsiteY4" fmla="*/ 33274 h 66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8" h="66548">
                      <a:moveTo>
                        <a:pt x="66548" y="33274"/>
                      </a:moveTo>
                      <a:cubicBezTo>
                        <a:pt x="66548" y="51651"/>
                        <a:pt x="51651" y="66548"/>
                        <a:pt x="33274" y="66548"/>
                      </a:cubicBezTo>
                      <a:cubicBezTo>
                        <a:pt x="14897" y="66548"/>
                        <a:pt x="0" y="51651"/>
                        <a:pt x="0" y="33274"/>
                      </a:cubicBezTo>
                      <a:cubicBezTo>
                        <a:pt x="0" y="14897"/>
                        <a:pt x="14897" y="0"/>
                        <a:pt x="33274" y="0"/>
                      </a:cubicBezTo>
                      <a:cubicBezTo>
                        <a:pt x="51651" y="0"/>
                        <a:pt x="66548" y="14897"/>
                        <a:pt x="66548" y="3327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1" name="Freeform: Shape 110">
                  <a:extLst>
                    <a:ext uri="{FF2B5EF4-FFF2-40B4-BE49-F238E27FC236}">
                      <a16:creationId xmlns:a16="http://schemas.microsoft.com/office/drawing/2014/main" id="{FF679937-8C03-677B-21A5-43795E4D6011}"/>
                    </a:ext>
                  </a:extLst>
                </p:cNvPr>
                <p:cNvSpPr/>
                <p:nvPr/>
              </p:nvSpPr>
              <p:spPr>
                <a:xfrm rot="-4780799">
                  <a:off x="5236740" y="4356912"/>
                  <a:ext cx="173990" cy="59690"/>
                </a:xfrm>
                <a:custGeom>
                  <a:avLst/>
                  <a:gdLst>
                    <a:gd name="connsiteX0" fmla="*/ 0 w 173990"/>
                    <a:gd name="connsiteY0" fmla="*/ 0 h 59690"/>
                    <a:gd name="connsiteX1" fmla="*/ 173990 w 173990"/>
                    <a:gd name="connsiteY1" fmla="*/ 0 h 59690"/>
                    <a:gd name="connsiteX2" fmla="*/ 173990 w 173990"/>
                    <a:gd name="connsiteY2" fmla="*/ 59690 h 59690"/>
                    <a:gd name="connsiteX3" fmla="*/ 0 w 173990"/>
                    <a:gd name="connsiteY3" fmla="*/ 59690 h 59690"/>
                  </a:gdLst>
                  <a:ahLst/>
                  <a:cxnLst>
                    <a:cxn ang="0">
                      <a:pos x="connsiteX0" y="connsiteY0"/>
                    </a:cxn>
                    <a:cxn ang="0">
                      <a:pos x="connsiteX1" y="connsiteY1"/>
                    </a:cxn>
                    <a:cxn ang="0">
                      <a:pos x="connsiteX2" y="connsiteY2"/>
                    </a:cxn>
                    <a:cxn ang="0">
                      <a:pos x="connsiteX3" y="connsiteY3"/>
                    </a:cxn>
                  </a:cxnLst>
                  <a:rect l="l" t="t" r="r" b="b"/>
                  <a:pathLst>
                    <a:path w="173990" h="59690">
                      <a:moveTo>
                        <a:pt x="0" y="0"/>
                      </a:moveTo>
                      <a:lnTo>
                        <a:pt x="173990" y="0"/>
                      </a:lnTo>
                      <a:lnTo>
                        <a:pt x="173990" y="59690"/>
                      </a:lnTo>
                      <a:lnTo>
                        <a:pt x="0" y="59690"/>
                      </a:ln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12" name="Freeform: Shape 111">
                  <a:extLst>
                    <a:ext uri="{FF2B5EF4-FFF2-40B4-BE49-F238E27FC236}">
                      <a16:creationId xmlns:a16="http://schemas.microsoft.com/office/drawing/2014/main" id="{4B899E8B-E4B2-C6C0-E1B6-2EB715E56D12}"/>
                    </a:ext>
                  </a:extLst>
                </p:cNvPr>
                <p:cNvSpPr/>
                <p:nvPr/>
              </p:nvSpPr>
              <p:spPr>
                <a:xfrm>
                  <a:off x="5268976" y="4522216"/>
                  <a:ext cx="58800" cy="10668"/>
                </a:xfrm>
                <a:custGeom>
                  <a:avLst/>
                  <a:gdLst>
                    <a:gd name="connsiteX0" fmla="*/ 0 w 58800"/>
                    <a:gd name="connsiteY0" fmla="*/ 0 h 10668"/>
                    <a:gd name="connsiteX1" fmla="*/ 58801 w 58800"/>
                    <a:gd name="connsiteY1" fmla="*/ 10668 h 10668"/>
                  </a:gdLst>
                  <a:ahLst/>
                  <a:cxnLst>
                    <a:cxn ang="0">
                      <a:pos x="connsiteX0" y="connsiteY0"/>
                    </a:cxn>
                    <a:cxn ang="0">
                      <a:pos x="connsiteX1" y="connsiteY1"/>
                    </a:cxn>
                  </a:cxnLst>
                  <a:rect l="l" t="t" r="r" b="b"/>
                  <a:pathLst>
                    <a:path w="58800" h="10668">
                      <a:moveTo>
                        <a:pt x="0" y="0"/>
                      </a:moveTo>
                      <a:lnTo>
                        <a:pt x="58801" y="10668"/>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grpSp>
          <p:nvGrpSpPr>
            <p:cNvPr id="71" name="Group 70">
              <a:extLst>
                <a:ext uri="{FF2B5EF4-FFF2-40B4-BE49-F238E27FC236}">
                  <a16:creationId xmlns:a16="http://schemas.microsoft.com/office/drawing/2014/main" id="{3AE1E597-0612-2C9A-F9BA-59652A980BE7}"/>
                </a:ext>
              </a:extLst>
            </p:cNvPr>
            <p:cNvGrpSpPr/>
            <p:nvPr/>
          </p:nvGrpSpPr>
          <p:grpSpPr>
            <a:xfrm>
              <a:off x="6530942" y="3517251"/>
              <a:ext cx="539857" cy="542787"/>
              <a:chOff x="-877145" y="2196042"/>
              <a:chExt cx="731520" cy="735600"/>
            </a:xfrm>
          </p:grpSpPr>
          <p:sp>
            <p:nvSpPr>
              <p:cNvPr id="103" name="Google Shape;18625;p1449">
                <a:extLst>
                  <a:ext uri="{FF2B5EF4-FFF2-40B4-BE49-F238E27FC236}">
                    <a16:creationId xmlns:a16="http://schemas.microsoft.com/office/drawing/2014/main" id="{97B8F633-00C1-A934-1FE9-475ABD12F01B}"/>
                  </a:ext>
                </a:extLst>
              </p:cNvPr>
              <p:cNvSpPr/>
              <p:nvPr/>
            </p:nvSpPr>
            <p:spPr>
              <a:xfrm>
                <a:off x="-877145" y="2196042"/>
                <a:ext cx="731520" cy="735600"/>
              </a:xfrm>
              <a:prstGeom prst="ellipse">
                <a:avLst/>
              </a:prstGeom>
              <a:solidFill>
                <a:schemeClr val="bg1">
                  <a:lumMod val="95000"/>
                </a:schemeClr>
              </a:solidFill>
              <a:ln w="3175">
                <a:noFill/>
              </a:ln>
            </p:spPr>
            <p:txBody>
              <a:bodyPr spcFirstLastPara="1" wrap="square" lIns="91401" tIns="45688" rIns="91401" bIns="45688" anchor="ctr" anchorCtr="0">
                <a:noAutofit/>
              </a:bodyP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sz="800" b="0" i="0" u="none" strike="noStrike" kern="1200" cap="none" spc="0" normalizeH="0" baseline="0" noProof="0">
                  <a:ln>
                    <a:noFill/>
                  </a:ln>
                  <a:solidFill>
                    <a:srgbClr val="FFFFFF"/>
                  </a:solidFill>
                  <a:effectLst/>
                  <a:uLnTx/>
                  <a:uFillTx/>
                  <a:latin typeface="CVS Health Sans"/>
                  <a:ea typeface="Arial"/>
                  <a:cs typeface="Arial"/>
                  <a:sym typeface="Arial"/>
                </a:endParaRPr>
              </a:p>
            </p:txBody>
          </p:sp>
          <p:sp>
            <p:nvSpPr>
              <p:cNvPr id="104" name="Google Shape;18628;p1449">
                <a:extLst>
                  <a:ext uri="{FF2B5EF4-FFF2-40B4-BE49-F238E27FC236}">
                    <a16:creationId xmlns:a16="http://schemas.microsoft.com/office/drawing/2014/main" id="{C3783A12-79D3-66EF-21E0-0384027E0653}"/>
                  </a:ext>
                </a:extLst>
              </p:cNvPr>
              <p:cNvSpPr/>
              <p:nvPr/>
            </p:nvSpPr>
            <p:spPr>
              <a:xfrm>
                <a:off x="-802942" y="2270621"/>
                <a:ext cx="583115" cy="586443"/>
              </a:xfrm>
              <a:prstGeom prst="ellipse">
                <a:avLst/>
              </a:prstGeom>
              <a:noFill/>
              <a:ln w="28575" cap="flat" cmpd="sng">
                <a:solidFill>
                  <a:schemeClr val="bg1">
                    <a:lumMod val="75000"/>
                  </a:schemeClr>
                </a:solidFill>
                <a:prstDash val="solid"/>
                <a:miter lim="800000"/>
                <a:headEnd type="none" w="sm" len="sm"/>
                <a:tailEnd type="none" w="sm" len="sm"/>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sp>
            <p:nvSpPr>
              <p:cNvPr id="105" name="Google Shape;18629;p1449">
                <a:extLst>
                  <a:ext uri="{FF2B5EF4-FFF2-40B4-BE49-F238E27FC236}">
                    <a16:creationId xmlns:a16="http://schemas.microsoft.com/office/drawing/2014/main" id="{3A8D0262-27C4-01FF-C5A3-FF49F140EDD0}"/>
                  </a:ext>
                </a:extLst>
              </p:cNvPr>
              <p:cNvSpPr/>
              <p:nvPr/>
            </p:nvSpPr>
            <p:spPr>
              <a:xfrm rot="21197589">
                <a:off x="-824060" y="2249384"/>
                <a:ext cx="625350" cy="628918"/>
              </a:xfrm>
              <a:prstGeom prst="blockArc">
                <a:avLst>
                  <a:gd name="adj1" fmla="val 10800000"/>
                  <a:gd name="adj2" fmla="val 16663753"/>
                  <a:gd name="adj3" fmla="val 6281"/>
                </a:avLst>
              </a:prstGeom>
              <a:solidFill>
                <a:srgbClr val="0A4B8C"/>
              </a:solidFill>
              <a:ln>
                <a:noFill/>
              </a:ln>
            </p:spPr>
            <p:txBody>
              <a:bodyPr spcFirstLastPara="1" wrap="square" lIns="0" tIns="107972" rIns="107972" bIns="107972" anchor="ctr" anchorCtr="0">
                <a:noAutofit/>
              </a:bodyPr>
              <a:lstStyle/>
              <a:p>
                <a:pPr marL="0" marR="0" lvl="0" indent="0" algn="l" defTabSz="914126" rtl="0" eaLnBrk="1" fontAlgn="auto" latinLnBrk="0" hangingPunct="1">
                  <a:lnSpc>
                    <a:spcPct val="100000"/>
                  </a:lnSpc>
                  <a:spcBef>
                    <a:spcPts val="0"/>
                  </a:spcBef>
                  <a:spcAft>
                    <a:spcPts val="0"/>
                  </a:spcAft>
                  <a:buClr>
                    <a:srgbClr val="000000"/>
                  </a:buClr>
                  <a:buSzPts val="1400"/>
                  <a:buFont typeface="Arial"/>
                  <a:buNone/>
                  <a:tabLst/>
                  <a:defRPr/>
                </a:pPr>
                <a:endParaRPr kumimoji="0" sz="800" b="0" i="0" u="none" strike="noStrike" kern="1200" cap="none" spc="0" normalizeH="0" baseline="0" noProof="0">
                  <a:ln>
                    <a:noFill/>
                  </a:ln>
                  <a:solidFill>
                    <a:srgbClr val="000000"/>
                  </a:solidFill>
                  <a:effectLst/>
                  <a:uLnTx/>
                  <a:uFillTx/>
                  <a:latin typeface="CVS Health Sans"/>
                  <a:ea typeface="Arial"/>
                  <a:cs typeface="Arial"/>
                  <a:sym typeface="Arial"/>
                </a:endParaRPr>
              </a:p>
            </p:txBody>
          </p:sp>
        </p:grpSp>
        <p:grpSp>
          <p:nvGrpSpPr>
            <p:cNvPr id="72" name="Graphic 3">
              <a:extLst>
                <a:ext uri="{FF2B5EF4-FFF2-40B4-BE49-F238E27FC236}">
                  <a16:creationId xmlns:a16="http://schemas.microsoft.com/office/drawing/2014/main" id="{DF329BCA-16CD-F915-3840-5FEEAE5039C3}"/>
                </a:ext>
              </a:extLst>
            </p:cNvPr>
            <p:cNvGrpSpPr/>
            <p:nvPr/>
          </p:nvGrpSpPr>
          <p:grpSpPr>
            <a:xfrm>
              <a:off x="6652132" y="3635220"/>
              <a:ext cx="297477" cy="306849"/>
              <a:chOff x="10754106" y="5310123"/>
              <a:chExt cx="617854" cy="637413"/>
            </a:xfrm>
            <a:noFill/>
          </p:grpSpPr>
          <p:sp>
            <p:nvSpPr>
              <p:cNvPr id="82" name="Freeform: Shape 81">
                <a:extLst>
                  <a:ext uri="{FF2B5EF4-FFF2-40B4-BE49-F238E27FC236}">
                    <a16:creationId xmlns:a16="http://schemas.microsoft.com/office/drawing/2014/main" id="{5C72C782-23E6-F8FE-43AD-688FF0A3B27E}"/>
                  </a:ext>
                </a:extLst>
              </p:cNvPr>
              <p:cNvSpPr/>
              <p:nvPr/>
            </p:nvSpPr>
            <p:spPr>
              <a:xfrm>
                <a:off x="10937731" y="5477002"/>
                <a:ext cx="250968" cy="305307"/>
              </a:xfrm>
              <a:custGeom>
                <a:avLst/>
                <a:gdLst>
                  <a:gd name="connsiteX0" fmla="*/ 250715 w 250968"/>
                  <a:gd name="connsiteY0" fmla="*/ 32004 h 305307"/>
                  <a:gd name="connsiteX1" fmla="*/ 250715 w 250968"/>
                  <a:gd name="connsiteY1" fmla="*/ 206502 h 305307"/>
                  <a:gd name="connsiteX2" fmla="*/ 163466 w 250968"/>
                  <a:gd name="connsiteY2" fmla="*/ 288544 h 305307"/>
                  <a:gd name="connsiteX3" fmla="*/ 125366 w 250968"/>
                  <a:gd name="connsiteY3" fmla="*/ 305308 h 305307"/>
                  <a:gd name="connsiteX4" fmla="*/ 87266 w 250968"/>
                  <a:gd name="connsiteY4" fmla="*/ 288544 h 305307"/>
                  <a:gd name="connsiteX5" fmla="*/ 17 w 250968"/>
                  <a:gd name="connsiteY5" fmla="*/ 206502 h 305307"/>
                  <a:gd name="connsiteX6" fmla="*/ 17 w 250968"/>
                  <a:gd name="connsiteY6" fmla="*/ 205867 h 305307"/>
                  <a:gd name="connsiteX7" fmla="*/ 17 w 250968"/>
                  <a:gd name="connsiteY7" fmla="*/ 32004 h 305307"/>
                  <a:gd name="connsiteX8" fmla="*/ 125493 w 250968"/>
                  <a:gd name="connsiteY8" fmla="*/ 0 h 305307"/>
                  <a:gd name="connsiteX9" fmla="*/ 250969 w 250968"/>
                  <a:gd name="connsiteY9" fmla="*/ 32004 h 305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968" h="305307">
                    <a:moveTo>
                      <a:pt x="250715" y="32004"/>
                    </a:moveTo>
                    <a:lnTo>
                      <a:pt x="250715" y="206502"/>
                    </a:lnTo>
                    <a:cubicBezTo>
                      <a:pt x="251604" y="250317"/>
                      <a:pt x="216679" y="267462"/>
                      <a:pt x="163466" y="288544"/>
                    </a:cubicBezTo>
                    <a:cubicBezTo>
                      <a:pt x="149876" y="293878"/>
                      <a:pt x="136796" y="299085"/>
                      <a:pt x="125366" y="305308"/>
                    </a:cubicBezTo>
                    <a:cubicBezTo>
                      <a:pt x="113936" y="299212"/>
                      <a:pt x="100855" y="294005"/>
                      <a:pt x="87266" y="288544"/>
                    </a:cubicBezTo>
                    <a:cubicBezTo>
                      <a:pt x="33925" y="267462"/>
                      <a:pt x="-872" y="250317"/>
                      <a:pt x="17" y="206502"/>
                    </a:cubicBezTo>
                    <a:lnTo>
                      <a:pt x="17" y="205867"/>
                    </a:lnTo>
                    <a:cubicBezTo>
                      <a:pt x="17" y="205867"/>
                      <a:pt x="17" y="32004"/>
                      <a:pt x="17" y="32004"/>
                    </a:cubicBezTo>
                    <a:cubicBezTo>
                      <a:pt x="39513" y="32004"/>
                      <a:pt x="76598" y="29337"/>
                      <a:pt x="125493" y="0"/>
                    </a:cubicBezTo>
                    <a:cubicBezTo>
                      <a:pt x="174261" y="29337"/>
                      <a:pt x="211472" y="32004"/>
                      <a:pt x="250969" y="3200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3" name="Freeform: Shape 82">
                <a:extLst>
                  <a:ext uri="{FF2B5EF4-FFF2-40B4-BE49-F238E27FC236}">
                    <a16:creationId xmlns:a16="http://schemas.microsoft.com/office/drawing/2014/main" id="{DF4E9A23-2EA9-B120-E4CC-AEAAB42CF5F5}"/>
                  </a:ext>
                </a:extLst>
              </p:cNvPr>
              <p:cNvSpPr/>
              <p:nvPr/>
            </p:nvSpPr>
            <p:spPr>
              <a:xfrm>
                <a:off x="10754106" y="5600700"/>
                <a:ext cx="55371" cy="56388"/>
              </a:xfrm>
              <a:custGeom>
                <a:avLst/>
                <a:gdLst>
                  <a:gd name="connsiteX0" fmla="*/ 55372 w 55371"/>
                  <a:gd name="connsiteY0" fmla="*/ 28194 h 56388"/>
                  <a:gd name="connsiteX1" fmla="*/ 27686 w 55371"/>
                  <a:gd name="connsiteY1" fmla="*/ 56388 h 56388"/>
                  <a:gd name="connsiteX2" fmla="*/ 0 w 55371"/>
                  <a:gd name="connsiteY2" fmla="*/ 28194 h 56388"/>
                  <a:gd name="connsiteX3" fmla="*/ 27686 w 55371"/>
                  <a:gd name="connsiteY3" fmla="*/ 0 h 56388"/>
                  <a:gd name="connsiteX4" fmla="*/ 55372 w 55371"/>
                  <a:gd name="connsiteY4" fmla="*/ 28194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1" h="56388">
                    <a:moveTo>
                      <a:pt x="55372" y="28194"/>
                    </a:moveTo>
                    <a:cubicBezTo>
                      <a:pt x="55372" y="43688"/>
                      <a:pt x="43052" y="56388"/>
                      <a:pt x="27686" y="56388"/>
                    </a:cubicBezTo>
                    <a:cubicBezTo>
                      <a:pt x="12319" y="56388"/>
                      <a:pt x="0" y="43815"/>
                      <a:pt x="0" y="28194"/>
                    </a:cubicBezTo>
                    <a:cubicBezTo>
                      <a:pt x="0" y="12573"/>
                      <a:pt x="12319" y="0"/>
                      <a:pt x="27686" y="0"/>
                    </a:cubicBezTo>
                    <a:cubicBezTo>
                      <a:pt x="43052" y="0"/>
                      <a:pt x="55372" y="12573"/>
                      <a:pt x="55372" y="2819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4" name="Freeform: Shape 83">
                <a:extLst>
                  <a:ext uri="{FF2B5EF4-FFF2-40B4-BE49-F238E27FC236}">
                    <a16:creationId xmlns:a16="http://schemas.microsoft.com/office/drawing/2014/main" id="{6B8768A2-50B5-830A-76BE-6A62EC7234BE}"/>
                  </a:ext>
                </a:extLst>
              </p:cNvPr>
              <p:cNvSpPr/>
              <p:nvPr/>
            </p:nvSpPr>
            <p:spPr>
              <a:xfrm>
                <a:off x="11236737" y="5395182"/>
                <a:ext cx="55308" cy="56451"/>
              </a:xfrm>
              <a:custGeom>
                <a:avLst/>
                <a:gdLst>
                  <a:gd name="connsiteX0" fmla="*/ 47212 w 55308"/>
                  <a:gd name="connsiteY0" fmla="*/ 8287 h 56451"/>
                  <a:gd name="connsiteX1" fmla="*/ 47212 w 55308"/>
                  <a:gd name="connsiteY1" fmla="*/ 48165 h 56451"/>
                  <a:gd name="connsiteX2" fmla="*/ 8096 w 55308"/>
                  <a:gd name="connsiteY2" fmla="*/ 48165 h 56451"/>
                  <a:gd name="connsiteX3" fmla="*/ 8096 w 55308"/>
                  <a:gd name="connsiteY3" fmla="*/ 8287 h 56451"/>
                  <a:gd name="connsiteX4" fmla="*/ 47212 w 55308"/>
                  <a:gd name="connsiteY4" fmla="*/ 8287 h 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 h="56451">
                    <a:moveTo>
                      <a:pt x="47212" y="8287"/>
                    </a:moveTo>
                    <a:cubicBezTo>
                      <a:pt x="58007" y="19336"/>
                      <a:pt x="58007" y="37116"/>
                      <a:pt x="47212" y="48165"/>
                    </a:cubicBezTo>
                    <a:cubicBezTo>
                      <a:pt x="36418" y="59214"/>
                      <a:pt x="18891" y="59214"/>
                      <a:pt x="8096" y="48165"/>
                    </a:cubicBezTo>
                    <a:cubicBezTo>
                      <a:pt x="-2699" y="37116"/>
                      <a:pt x="-2699" y="19336"/>
                      <a:pt x="8096" y="8287"/>
                    </a:cubicBezTo>
                    <a:cubicBezTo>
                      <a:pt x="18891" y="-2762"/>
                      <a:pt x="36418" y="-2762"/>
                      <a:pt x="47212" y="828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5" name="Freeform: Shape 84">
                <a:extLst>
                  <a:ext uri="{FF2B5EF4-FFF2-40B4-BE49-F238E27FC236}">
                    <a16:creationId xmlns:a16="http://schemas.microsoft.com/office/drawing/2014/main" id="{D8AEE1A8-F0F4-DC40-1A18-25CBAD0D259A}"/>
                  </a:ext>
                </a:extLst>
              </p:cNvPr>
              <p:cNvSpPr/>
              <p:nvPr/>
            </p:nvSpPr>
            <p:spPr>
              <a:xfrm>
                <a:off x="11211686" y="5443346"/>
                <a:ext cx="33273" cy="33909"/>
              </a:xfrm>
              <a:custGeom>
                <a:avLst/>
                <a:gdLst>
                  <a:gd name="connsiteX0" fmla="*/ 0 w 33273"/>
                  <a:gd name="connsiteY0" fmla="*/ 33909 h 33909"/>
                  <a:gd name="connsiteX1" fmla="*/ 33274 w 33273"/>
                  <a:gd name="connsiteY1" fmla="*/ 0 h 33909"/>
                  <a:gd name="connsiteX2" fmla="*/ 33274 w 33273"/>
                  <a:gd name="connsiteY2" fmla="*/ 0 h 33909"/>
                </a:gdLst>
                <a:ahLst/>
                <a:cxnLst>
                  <a:cxn ang="0">
                    <a:pos x="connsiteX0" y="connsiteY0"/>
                  </a:cxn>
                  <a:cxn ang="0">
                    <a:pos x="connsiteX1" y="connsiteY1"/>
                  </a:cxn>
                  <a:cxn ang="0">
                    <a:pos x="connsiteX2" y="connsiteY2"/>
                  </a:cxn>
                </a:cxnLst>
                <a:rect l="l" t="t" r="r" b="b"/>
                <a:pathLst>
                  <a:path w="33273" h="33909">
                    <a:moveTo>
                      <a:pt x="0" y="33909"/>
                    </a:moveTo>
                    <a:lnTo>
                      <a:pt x="33274" y="0"/>
                    </a:lnTo>
                    <a:lnTo>
                      <a:pt x="33274"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6" name="Freeform: Shape 85">
                <a:extLst>
                  <a:ext uri="{FF2B5EF4-FFF2-40B4-BE49-F238E27FC236}">
                    <a16:creationId xmlns:a16="http://schemas.microsoft.com/office/drawing/2014/main" id="{2110669E-30D8-10A7-9E24-EAF9DBC89EB7}"/>
                  </a:ext>
                </a:extLst>
              </p:cNvPr>
              <p:cNvSpPr/>
              <p:nvPr/>
            </p:nvSpPr>
            <p:spPr>
              <a:xfrm>
                <a:off x="11035283" y="5310123"/>
                <a:ext cx="55372" cy="56388"/>
              </a:xfrm>
              <a:custGeom>
                <a:avLst/>
                <a:gdLst>
                  <a:gd name="connsiteX0" fmla="*/ 27686 w 55372"/>
                  <a:gd name="connsiteY0" fmla="*/ 0 h 56388"/>
                  <a:gd name="connsiteX1" fmla="*/ 55373 w 55372"/>
                  <a:gd name="connsiteY1" fmla="*/ 28194 h 56388"/>
                  <a:gd name="connsiteX2" fmla="*/ 27686 w 55372"/>
                  <a:gd name="connsiteY2" fmla="*/ 56388 h 56388"/>
                  <a:gd name="connsiteX3" fmla="*/ 0 w 55372"/>
                  <a:gd name="connsiteY3" fmla="*/ 28194 h 56388"/>
                  <a:gd name="connsiteX4" fmla="*/ 27686 w 55372"/>
                  <a:gd name="connsiteY4" fmla="*/ 0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2" h="56388">
                    <a:moveTo>
                      <a:pt x="27686" y="0"/>
                    </a:moveTo>
                    <a:cubicBezTo>
                      <a:pt x="42926" y="0"/>
                      <a:pt x="55373" y="12573"/>
                      <a:pt x="55373" y="28194"/>
                    </a:cubicBezTo>
                    <a:cubicBezTo>
                      <a:pt x="55373" y="43815"/>
                      <a:pt x="43053" y="56388"/>
                      <a:pt x="27686" y="56388"/>
                    </a:cubicBezTo>
                    <a:cubicBezTo>
                      <a:pt x="12319" y="56388"/>
                      <a:pt x="0" y="43815"/>
                      <a:pt x="0" y="28194"/>
                    </a:cubicBezTo>
                    <a:cubicBezTo>
                      <a:pt x="0" y="12573"/>
                      <a:pt x="12319" y="0"/>
                      <a:pt x="27686" y="0"/>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7" name="Freeform: Shape 86">
                <a:extLst>
                  <a:ext uri="{FF2B5EF4-FFF2-40B4-BE49-F238E27FC236}">
                    <a16:creationId xmlns:a16="http://schemas.microsoft.com/office/drawing/2014/main" id="{AED8B6D4-AFF4-CA64-DDAE-745B609559E9}"/>
                  </a:ext>
                </a:extLst>
              </p:cNvPr>
              <p:cNvSpPr/>
              <p:nvPr/>
            </p:nvSpPr>
            <p:spPr>
              <a:xfrm>
                <a:off x="11062969" y="5366511"/>
                <a:ext cx="12700" cy="66294"/>
              </a:xfrm>
              <a:custGeom>
                <a:avLst/>
                <a:gdLst>
                  <a:gd name="connsiteX0" fmla="*/ 0 w 12700"/>
                  <a:gd name="connsiteY0" fmla="*/ 0 h 66294"/>
                  <a:gd name="connsiteX1" fmla="*/ 0 w 12700"/>
                  <a:gd name="connsiteY1" fmla="*/ 0 h 66294"/>
                  <a:gd name="connsiteX2" fmla="*/ 0 w 12700"/>
                  <a:gd name="connsiteY2" fmla="*/ 66294 h 66294"/>
                </a:gdLst>
                <a:ahLst/>
                <a:cxnLst>
                  <a:cxn ang="0">
                    <a:pos x="connsiteX0" y="connsiteY0"/>
                  </a:cxn>
                  <a:cxn ang="0">
                    <a:pos x="connsiteX1" y="connsiteY1"/>
                  </a:cxn>
                  <a:cxn ang="0">
                    <a:pos x="connsiteX2" y="connsiteY2"/>
                  </a:cxn>
                </a:cxnLst>
                <a:rect l="l" t="t" r="r" b="b"/>
                <a:pathLst>
                  <a:path w="12700" h="66294">
                    <a:moveTo>
                      <a:pt x="0" y="0"/>
                    </a:moveTo>
                    <a:lnTo>
                      <a:pt x="0" y="0"/>
                    </a:lnTo>
                    <a:lnTo>
                      <a:pt x="0" y="66294"/>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8" name="Freeform: Shape 87">
                <a:extLst>
                  <a:ext uri="{FF2B5EF4-FFF2-40B4-BE49-F238E27FC236}">
                    <a16:creationId xmlns:a16="http://schemas.microsoft.com/office/drawing/2014/main" id="{73E45554-566D-1251-0FFB-D18BB2E0F7D9}"/>
                  </a:ext>
                </a:extLst>
              </p:cNvPr>
              <p:cNvSpPr/>
              <p:nvPr/>
            </p:nvSpPr>
            <p:spPr>
              <a:xfrm>
                <a:off x="10833893" y="5395182"/>
                <a:ext cx="55308" cy="56451"/>
              </a:xfrm>
              <a:custGeom>
                <a:avLst/>
                <a:gdLst>
                  <a:gd name="connsiteX0" fmla="*/ 8097 w 55308"/>
                  <a:gd name="connsiteY0" fmla="*/ 8287 h 56451"/>
                  <a:gd name="connsiteX1" fmla="*/ 47213 w 55308"/>
                  <a:gd name="connsiteY1" fmla="*/ 8287 h 56451"/>
                  <a:gd name="connsiteX2" fmla="*/ 47213 w 55308"/>
                  <a:gd name="connsiteY2" fmla="*/ 48165 h 56451"/>
                  <a:gd name="connsiteX3" fmla="*/ 8097 w 55308"/>
                  <a:gd name="connsiteY3" fmla="*/ 48165 h 56451"/>
                  <a:gd name="connsiteX4" fmla="*/ 8097 w 55308"/>
                  <a:gd name="connsiteY4" fmla="*/ 8287 h 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 h="56451">
                    <a:moveTo>
                      <a:pt x="8097" y="8287"/>
                    </a:moveTo>
                    <a:cubicBezTo>
                      <a:pt x="18891" y="-2762"/>
                      <a:pt x="36417" y="-2762"/>
                      <a:pt x="47213" y="8287"/>
                    </a:cubicBezTo>
                    <a:cubicBezTo>
                      <a:pt x="58008" y="19336"/>
                      <a:pt x="58008" y="37116"/>
                      <a:pt x="47213" y="48165"/>
                    </a:cubicBezTo>
                    <a:cubicBezTo>
                      <a:pt x="36417" y="59214"/>
                      <a:pt x="18891" y="59214"/>
                      <a:pt x="8097" y="48165"/>
                    </a:cubicBezTo>
                    <a:cubicBezTo>
                      <a:pt x="-2699" y="37116"/>
                      <a:pt x="-2699" y="19336"/>
                      <a:pt x="8097" y="8287"/>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89" name="Freeform: Shape 88">
                <a:extLst>
                  <a:ext uri="{FF2B5EF4-FFF2-40B4-BE49-F238E27FC236}">
                    <a16:creationId xmlns:a16="http://schemas.microsoft.com/office/drawing/2014/main" id="{0F17D936-E7F4-2BA9-5CD1-65F2E09945F8}"/>
                  </a:ext>
                </a:extLst>
              </p:cNvPr>
              <p:cNvSpPr/>
              <p:nvPr/>
            </p:nvSpPr>
            <p:spPr>
              <a:xfrm>
                <a:off x="10880979" y="5443346"/>
                <a:ext cx="33401" cy="33909"/>
              </a:xfrm>
              <a:custGeom>
                <a:avLst/>
                <a:gdLst>
                  <a:gd name="connsiteX0" fmla="*/ 33401 w 33401"/>
                  <a:gd name="connsiteY0" fmla="*/ 33909 h 33909"/>
                  <a:gd name="connsiteX1" fmla="*/ 127 w 33401"/>
                  <a:gd name="connsiteY1" fmla="*/ 0 h 33909"/>
                  <a:gd name="connsiteX2" fmla="*/ 0 w 33401"/>
                  <a:gd name="connsiteY2" fmla="*/ 0 h 33909"/>
                </a:gdLst>
                <a:ahLst/>
                <a:cxnLst>
                  <a:cxn ang="0">
                    <a:pos x="connsiteX0" y="connsiteY0"/>
                  </a:cxn>
                  <a:cxn ang="0">
                    <a:pos x="connsiteX1" y="connsiteY1"/>
                  </a:cxn>
                  <a:cxn ang="0">
                    <a:pos x="connsiteX2" y="connsiteY2"/>
                  </a:cxn>
                </a:cxnLst>
                <a:rect l="l" t="t" r="r" b="b"/>
                <a:pathLst>
                  <a:path w="33401" h="33909">
                    <a:moveTo>
                      <a:pt x="33401" y="33909"/>
                    </a:moveTo>
                    <a:lnTo>
                      <a:pt x="127"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0" name="Freeform: Shape 89">
                <a:extLst>
                  <a:ext uri="{FF2B5EF4-FFF2-40B4-BE49-F238E27FC236}">
                    <a16:creationId xmlns:a16="http://schemas.microsoft.com/office/drawing/2014/main" id="{CED733D3-70A4-ECFF-CD74-6A90556924CD}"/>
                  </a:ext>
                </a:extLst>
              </p:cNvPr>
              <p:cNvSpPr/>
              <p:nvPr/>
            </p:nvSpPr>
            <p:spPr>
              <a:xfrm>
                <a:off x="10805668" y="5628894"/>
                <a:ext cx="94614" cy="12700"/>
              </a:xfrm>
              <a:custGeom>
                <a:avLst/>
                <a:gdLst>
                  <a:gd name="connsiteX0" fmla="*/ 0 w 94614"/>
                  <a:gd name="connsiteY0" fmla="*/ 0 h 12700"/>
                  <a:gd name="connsiteX1" fmla="*/ 3810 w 94614"/>
                  <a:gd name="connsiteY1" fmla="*/ 0 h 12700"/>
                  <a:gd name="connsiteX2" fmla="*/ 94614 w 94614"/>
                  <a:gd name="connsiteY2" fmla="*/ 0 h 12700"/>
                </a:gdLst>
                <a:ahLst/>
                <a:cxnLst>
                  <a:cxn ang="0">
                    <a:pos x="connsiteX0" y="connsiteY0"/>
                  </a:cxn>
                  <a:cxn ang="0">
                    <a:pos x="connsiteX1" y="connsiteY1"/>
                  </a:cxn>
                  <a:cxn ang="0">
                    <a:pos x="connsiteX2" y="connsiteY2"/>
                  </a:cxn>
                </a:cxnLst>
                <a:rect l="l" t="t" r="r" b="b"/>
                <a:pathLst>
                  <a:path w="94614" h="12700">
                    <a:moveTo>
                      <a:pt x="0" y="0"/>
                    </a:moveTo>
                    <a:lnTo>
                      <a:pt x="3810" y="0"/>
                    </a:lnTo>
                    <a:lnTo>
                      <a:pt x="94614"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1" name="Freeform: Shape 90">
                <a:extLst>
                  <a:ext uri="{FF2B5EF4-FFF2-40B4-BE49-F238E27FC236}">
                    <a16:creationId xmlns:a16="http://schemas.microsoft.com/office/drawing/2014/main" id="{FA484A54-C474-AE14-438D-326114A35361}"/>
                  </a:ext>
                </a:extLst>
              </p:cNvPr>
              <p:cNvSpPr/>
              <p:nvPr/>
            </p:nvSpPr>
            <p:spPr>
              <a:xfrm>
                <a:off x="11316589" y="5600700"/>
                <a:ext cx="55371" cy="56388"/>
              </a:xfrm>
              <a:custGeom>
                <a:avLst/>
                <a:gdLst>
                  <a:gd name="connsiteX0" fmla="*/ 0 w 55371"/>
                  <a:gd name="connsiteY0" fmla="*/ 28194 h 56388"/>
                  <a:gd name="connsiteX1" fmla="*/ 27686 w 55371"/>
                  <a:gd name="connsiteY1" fmla="*/ 56388 h 56388"/>
                  <a:gd name="connsiteX2" fmla="*/ 55372 w 55371"/>
                  <a:gd name="connsiteY2" fmla="*/ 28194 h 56388"/>
                  <a:gd name="connsiteX3" fmla="*/ 27686 w 55371"/>
                  <a:gd name="connsiteY3" fmla="*/ 0 h 56388"/>
                  <a:gd name="connsiteX4" fmla="*/ 0 w 55371"/>
                  <a:gd name="connsiteY4" fmla="*/ 28194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1" h="56388">
                    <a:moveTo>
                      <a:pt x="0" y="28194"/>
                    </a:moveTo>
                    <a:cubicBezTo>
                      <a:pt x="0" y="43688"/>
                      <a:pt x="12319" y="56388"/>
                      <a:pt x="27686" y="56388"/>
                    </a:cubicBezTo>
                    <a:cubicBezTo>
                      <a:pt x="43053" y="56388"/>
                      <a:pt x="55372" y="43815"/>
                      <a:pt x="55372" y="28194"/>
                    </a:cubicBezTo>
                    <a:cubicBezTo>
                      <a:pt x="55372" y="12573"/>
                      <a:pt x="43053" y="0"/>
                      <a:pt x="27686" y="0"/>
                    </a:cubicBezTo>
                    <a:cubicBezTo>
                      <a:pt x="12319" y="0"/>
                      <a:pt x="0" y="12573"/>
                      <a:pt x="0" y="2819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2" name="Freeform: Shape 91">
                <a:extLst>
                  <a:ext uri="{FF2B5EF4-FFF2-40B4-BE49-F238E27FC236}">
                    <a16:creationId xmlns:a16="http://schemas.microsoft.com/office/drawing/2014/main" id="{D2C18687-4B4F-A0E6-9D9D-F1B88BCB0041}"/>
                  </a:ext>
                </a:extLst>
              </p:cNvPr>
              <p:cNvSpPr/>
              <p:nvPr/>
            </p:nvSpPr>
            <p:spPr>
              <a:xfrm>
                <a:off x="11225656" y="5628894"/>
                <a:ext cx="94615" cy="12700"/>
              </a:xfrm>
              <a:custGeom>
                <a:avLst/>
                <a:gdLst>
                  <a:gd name="connsiteX0" fmla="*/ 94615 w 94615"/>
                  <a:gd name="connsiteY0" fmla="*/ 0 h 12700"/>
                  <a:gd name="connsiteX1" fmla="*/ 90805 w 94615"/>
                  <a:gd name="connsiteY1" fmla="*/ 0 h 12700"/>
                  <a:gd name="connsiteX2" fmla="*/ 0 w 94615"/>
                  <a:gd name="connsiteY2" fmla="*/ 0 h 12700"/>
                </a:gdLst>
                <a:ahLst/>
                <a:cxnLst>
                  <a:cxn ang="0">
                    <a:pos x="connsiteX0" y="connsiteY0"/>
                  </a:cxn>
                  <a:cxn ang="0">
                    <a:pos x="connsiteX1" y="connsiteY1"/>
                  </a:cxn>
                  <a:cxn ang="0">
                    <a:pos x="connsiteX2" y="connsiteY2"/>
                  </a:cxn>
                </a:cxnLst>
                <a:rect l="l" t="t" r="r" b="b"/>
                <a:pathLst>
                  <a:path w="94615" h="12700">
                    <a:moveTo>
                      <a:pt x="94615" y="0"/>
                    </a:moveTo>
                    <a:lnTo>
                      <a:pt x="90805" y="0"/>
                    </a:lnTo>
                    <a:lnTo>
                      <a:pt x="0"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3" name="Freeform: Shape 92">
                <a:extLst>
                  <a:ext uri="{FF2B5EF4-FFF2-40B4-BE49-F238E27FC236}">
                    <a16:creationId xmlns:a16="http://schemas.microsoft.com/office/drawing/2014/main" id="{02728D70-0C3C-ACE8-6227-08162309823E}"/>
                  </a:ext>
                </a:extLst>
              </p:cNvPr>
              <p:cNvSpPr/>
              <p:nvPr/>
            </p:nvSpPr>
            <p:spPr>
              <a:xfrm>
                <a:off x="10833862" y="5806185"/>
                <a:ext cx="55371" cy="56388"/>
              </a:xfrm>
              <a:custGeom>
                <a:avLst/>
                <a:gdLst>
                  <a:gd name="connsiteX0" fmla="*/ 55372 w 55371"/>
                  <a:gd name="connsiteY0" fmla="*/ 28194 h 56388"/>
                  <a:gd name="connsiteX1" fmla="*/ 27686 w 55371"/>
                  <a:gd name="connsiteY1" fmla="*/ 56388 h 56388"/>
                  <a:gd name="connsiteX2" fmla="*/ 0 w 55371"/>
                  <a:gd name="connsiteY2" fmla="*/ 28194 h 56388"/>
                  <a:gd name="connsiteX3" fmla="*/ 27686 w 55371"/>
                  <a:gd name="connsiteY3" fmla="*/ 0 h 56388"/>
                  <a:gd name="connsiteX4" fmla="*/ 55372 w 55371"/>
                  <a:gd name="connsiteY4" fmla="*/ 28194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1" h="56388">
                    <a:moveTo>
                      <a:pt x="55372" y="28194"/>
                    </a:moveTo>
                    <a:cubicBezTo>
                      <a:pt x="55372" y="43765"/>
                      <a:pt x="42976" y="56388"/>
                      <a:pt x="27686" y="56388"/>
                    </a:cubicBezTo>
                    <a:cubicBezTo>
                      <a:pt x="12395" y="56388"/>
                      <a:pt x="0" y="43765"/>
                      <a:pt x="0" y="28194"/>
                    </a:cubicBezTo>
                    <a:cubicBezTo>
                      <a:pt x="0" y="12623"/>
                      <a:pt x="12395" y="0"/>
                      <a:pt x="27686" y="0"/>
                    </a:cubicBezTo>
                    <a:cubicBezTo>
                      <a:pt x="42976" y="0"/>
                      <a:pt x="55372" y="12623"/>
                      <a:pt x="55372" y="28194"/>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4" name="Freeform: Shape 93">
                <a:extLst>
                  <a:ext uri="{FF2B5EF4-FFF2-40B4-BE49-F238E27FC236}">
                    <a16:creationId xmlns:a16="http://schemas.microsoft.com/office/drawing/2014/main" id="{264AF4A5-386F-3BC2-5DE2-F9260C030170}"/>
                  </a:ext>
                </a:extLst>
              </p:cNvPr>
              <p:cNvSpPr/>
              <p:nvPr/>
            </p:nvSpPr>
            <p:spPr>
              <a:xfrm>
                <a:off x="10880979" y="5759958"/>
                <a:ext cx="53466" cy="54482"/>
              </a:xfrm>
              <a:custGeom>
                <a:avLst/>
                <a:gdLst>
                  <a:gd name="connsiteX0" fmla="*/ 0 w 53466"/>
                  <a:gd name="connsiteY0" fmla="*/ 54483 h 54482"/>
                  <a:gd name="connsiteX1" fmla="*/ 0 w 53466"/>
                  <a:gd name="connsiteY1" fmla="*/ 54483 h 54482"/>
                  <a:gd name="connsiteX2" fmla="*/ 53467 w 53466"/>
                  <a:gd name="connsiteY2" fmla="*/ 0 h 54482"/>
                </a:gdLst>
                <a:ahLst/>
                <a:cxnLst>
                  <a:cxn ang="0">
                    <a:pos x="connsiteX0" y="connsiteY0"/>
                  </a:cxn>
                  <a:cxn ang="0">
                    <a:pos x="connsiteX1" y="connsiteY1"/>
                  </a:cxn>
                  <a:cxn ang="0">
                    <a:pos x="connsiteX2" y="connsiteY2"/>
                  </a:cxn>
                </a:cxnLst>
                <a:rect l="l" t="t" r="r" b="b"/>
                <a:pathLst>
                  <a:path w="53466" h="54482">
                    <a:moveTo>
                      <a:pt x="0" y="54483"/>
                    </a:moveTo>
                    <a:lnTo>
                      <a:pt x="0" y="54483"/>
                    </a:lnTo>
                    <a:lnTo>
                      <a:pt x="53467" y="0"/>
                    </a:ln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5" name="Freeform: Shape 94">
                <a:extLst>
                  <a:ext uri="{FF2B5EF4-FFF2-40B4-BE49-F238E27FC236}">
                    <a16:creationId xmlns:a16="http://schemas.microsoft.com/office/drawing/2014/main" id="{D6EEB021-3AC7-56CF-5296-AAFAF5D59FFC}"/>
                  </a:ext>
                </a:extLst>
              </p:cNvPr>
              <p:cNvSpPr/>
              <p:nvPr/>
            </p:nvSpPr>
            <p:spPr>
              <a:xfrm>
                <a:off x="11035283" y="5891148"/>
                <a:ext cx="55372" cy="56388"/>
              </a:xfrm>
              <a:custGeom>
                <a:avLst/>
                <a:gdLst>
                  <a:gd name="connsiteX0" fmla="*/ 27686 w 55372"/>
                  <a:gd name="connsiteY0" fmla="*/ 56388 h 56388"/>
                  <a:gd name="connsiteX1" fmla="*/ 0 w 55372"/>
                  <a:gd name="connsiteY1" fmla="*/ 28194 h 56388"/>
                  <a:gd name="connsiteX2" fmla="*/ 27686 w 55372"/>
                  <a:gd name="connsiteY2" fmla="*/ 0 h 56388"/>
                  <a:gd name="connsiteX3" fmla="*/ 55373 w 55372"/>
                  <a:gd name="connsiteY3" fmla="*/ 28194 h 56388"/>
                  <a:gd name="connsiteX4" fmla="*/ 27686 w 55372"/>
                  <a:gd name="connsiteY4" fmla="*/ 56388 h 56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72" h="56388">
                    <a:moveTo>
                      <a:pt x="27686" y="56388"/>
                    </a:moveTo>
                    <a:cubicBezTo>
                      <a:pt x="12447" y="56388"/>
                      <a:pt x="0" y="43815"/>
                      <a:pt x="0" y="28194"/>
                    </a:cubicBezTo>
                    <a:cubicBezTo>
                      <a:pt x="0" y="12573"/>
                      <a:pt x="12319" y="0"/>
                      <a:pt x="27686" y="0"/>
                    </a:cubicBezTo>
                    <a:cubicBezTo>
                      <a:pt x="43053" y="0"/>
                      <a:pt x="55373" y="12573"/>
                      <a:pt x="55373" y="28194"/>
                    </a:cubicBezTo>
                    <a:cubicBezTo>
                      <a:pt x="55373" y="43815"/>
                      <a:pt x="43053" y="56388"/>
                      <a:pt x="27686" y="56388"/>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6" name="Freeform: Shape 95">
                <a:extLst>
                  <a:ext uri="{FF2B5EF4-FFF2-40B4-BE49-F238E27FC236}">
                    <a16:creationId xmlns:a16="http://schemas.microsoft.com/office/drawing/2014/main" id="{757077E8-C955-F171-1027-0AD76750FB5F}"/>
                  </a:ext>
                </a:extLst>
              </p:cNvPr>
              <p:cNvSpPr/>
              <p:nvPr/>
            </p:nvSpPr>
            <p:spPr>
              <a:xfrm>
                <a:off x="11062970" y="5825109"/>
                <a:ext cx="12700" cy="66166"/>
              </a:xfrm>
              <a:custGeom>
                <a:avLst/>
                <a:gdLst>
                  <a:gd name="connsiteX0" fmla="*/ 0 w 12700"/>
                  <a:gd name="connsiteY0" fmla="*/ 66167 h 66166"/>
                  <a:gd name="connsiteX1" fmla="*/ 0 w 12700"/>
                  <a:gd name="connsiteY1" fmla="*/ 0 h 66166"/>
                </a:gdLst>
                <a:ahLst/>
                <a:cxnLst>
                  <a:cxn ang="0">
                    <a:pos x="connsiteX0" y="connsiteY0"/>
                  </a:cxn>
                  <a:cxn ang="0">
                    <a:pos x="connsiteX1" y="connsiteY1"/>
                  </a:cxn>
                </a:cxnLst>
                <a:rect l="l" t="t" r="r" b="b"/>
                <a:pathLst>
                  <a:path w="12700" h="66166">
                    <a:moveTo>
                      <a:pt x="0" y="66167"/>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7" name="Freeform: Shape 96">
                <a:extLst>
                  <a:ext uri="{FF2B5EF4-FFF2-40B4-BE49-F238E27FC236}">
                    <a16:creationId xmlns:a16="http://schemas.microsoft.com/office/drawing/2014/main" id="{56DFC966-4873-9572-F5C5-00E2A9BCEE5B}"/>
                  </a:ext>
                </a:extLst>
              </p:cNvPr>
              <p:cNvSpPr/>
              <p:nvPr/>
            </p:nvSpPr>
            <p:spPr>
              <a:xfrm>
                <a:off x="11236737" y="5806027"/>
                <a:ext cx="55308" cy="56451"/>
              </a:xfrm>
              <a:custGeom>
                <a:avLst/>
                <a:gdLst>
                  <a:gd name="connsiteX0" fmla="*/ 47212 w 55308"/>
                  <a:gd name="connsiteY0" fmla="*/ 48165 h 56451"/>
                  <a:gd name="connsiteX1" fmla="*/ 8096 w 55308"/>
                  <a:gd name="connsiteY1" fmla="*/ 48165 h 56451"/>
                  <a:gd name="connsiteX2" fmla="*/ 8096 w 55308"/>
                  <a:gd name="connsiteY2" fmla="*/ 8287 h 56451"/>
                  <a:gd name="connsiteX3" fmla="*/ 47212 w 55308"/>
                  <a:gd name="connsiteY3" fmla="*/ 8287 h 56451"/>
                  <a:gd name="connsiteX4" fmla="*/ 47212 w 55308"/>
                  <a:gd name="connsiteY4" fmla="*/ 48165 h 56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08" h="56451">
                    <a:moveTo>
                      <a:pt x="47212" y="48165"/>
                    </a:moveTo>
                    <a:cubicBezTo>
                      <a:pt x="36418" y="59213"/>
                      <a:pt x="18891" y="59213"/>
                      <a:pt x="8096" y="48165"/>
                    </a:cubicBezTo>
                    <a:cubicBezTo>
                      <a:pt x="-2699" y="37116"/>
                      <a:pt x="-2699" y="19336"/>
                      <a:pt x="8096" y="8287"/>
                    </a:cubicBezTo>
                    <a:cubicBezTo>
                      <a:pt x="18891" y="-2762"/>
                      <a:pt x="36418" y="-2762"/>
                      <a:pt x="47212" y="8287"/>
                    </a:cubicBezTo>
                    <a:cubicBezTo>
                      <a:pt x="58007" y="19336"/>
                      <a:pt x="58007" y="37116"/>
                      <a:pt x="47212" y="48165"/>
                    </a:cubicBezTo>
                    <a:close/>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8" name="Freeform: Shape 97">
                <a:extLst>
                  <a:ext uri="{FF2B5EF4-FFF2-40B4-BE49-F238E27FC236}">
                    <a16:creationId xmlns:a16="http://schemas.microsoft.com/office/drawing/2014/main" id="{6C550B1E-1C56-C9B3-F0F3-3E68A492E171}"/>
                  </a:ext>
                </a:extLst>
              </p:cNvPr>
              <p:cNvSpPr/>
              <p:nvPr/>
            </p:nvSpPr>
            <p:spPr>
              <a:xfrm>
                <a:off x="11192129" y="5759323"/>
                <a:ext cx="37846" cy="38480"/>
              </a:xfrm>
              <a:custGeom>
                <a:avLst/>
                <a:gdLst>
                  <a:gd name="connsiteX0" fmla="*/ 37846 w 37846"/>
                  <a:gd name="connsiteY0" fmla="*/ 38481 h 38480"/>
                  <a:gd name="connsiteX1" fmla="*/ 0 w 37846"/>
                  <a:gd name="connsiteY1" fmla="*/ 0 h 38480"/>
                </a:gdLst>
                <a:ahLst/>
                <a:cxnLst>
                  <a:cxn ang="0">
                    <a:pos x="connsiteX0" y="connsiteY0"/>
                  </a:cxn>
                  <a:cxn ang="0">
                    <a:pos x="connsiteX1" y="connsiteY1"/>
                  </a:cxn>
                </a:cxnLst>
                <a:rect l="l" t="t" r="r" b="b"/>
                <a:pathLst>
                  <a:path w="37846" h="38480">
                    <a:moveTo>
                      <a:pt x="37846" y="38481"/>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99" name="Freeform: Shape 98">
                <a:extLst>
                  <a:ext uri="{FF2B5EF4-FFF2-40B4-BE49-F238E27FC236}">
                    <a16:creationId xmlns:a16="http://schemas.microsoft.com/office/drawing/2014/main" id="{EB78DCB6-F2BD-6E37-FFA2-CE9FF10A70AC}"/>
                  </a:ext>
                </a:extLst>
              </p:cNvPr>
              <p:cNvSpPr/>
              <p:nvPr/>
            </p:nvSpPr>
            <p:spPr>
              <a:xfrm>
                <a:off x="10984858" y="5532628"/>
                <a:ext cx="156222" cy="195198"/>
              </a:xfrm>
              <a:custGeom>
                <a:avLst/>
                <a:gdLst>
                  <a:gd name="connsiteX0" fmla="*/ 156216 w 156222"/>
                  <a:gd name="connsiteY0" fmla="*/ 22606 h 195198"/>
                  <a:gd name="connsiteX1" fmla="*/ 156216 w 156222"/>
                  <a:gd name="connsiteY1" fmla="*/ 146304 h 195198"/>
                  <a:gd name="connsiteX2" fmla="*/ 148342 w 156222"/>
                  <a:gd name="connsiteY2" fmla="*/ 162306 h 195198"/>
                  <a:gd name="connsiteX3" fmla="*/ 99828 w 156222"/>
                  <a:gd name="connsiteY3" fmla="*/ 186309 h 195198"/>
                  <a:gd name="connsiteX4" fmla="*/ 78111 w 156222"/>
                  <a:gd name="connsiteY4" fmla="*/ 195199 h 195198"/>
                  <a:gd name="connsiteX5" fmla="*/ 56394 w 156222"/>
                  <a:gd name="connsiteY5" fmla="*/ 186309 h 195198"/>
                  <a:gd name="connsiteX6" fmla="*/ 7880 w 156222"/>
                  <a:gd name="connsiteY6" fmla="*/ 162306 h 195198"/>
                  <a:gd name="connsiteX7" fmla="*/ 6 w 156222"/>
                  <a:gd name="connsiteY7" fmla="*/ 146304 h 195198"/>
                  <a:gd name="connsiteX8" fmla="*/ 6 w 156222"/>
                  <a:gd name="connsiteY8" fmla="*/ 145034 h 195198"/>
                  <a:gd name="connsiteX9" fmla="*/ 6 w 156222"/>
                  <a:gd name="connsiteY9" fmla="*/ 22606 h 195198"/>
                  <a:gd name="connsiteX10" fmla="*/ 77984 w 156222"/>
                  <a:gd name="connsiteY10" fmla="*/ 0 h 195198"/>
                  <a:gd name="connsiteX11" fmla="*/ 155962 w 156222"/>
                  <a:gd name="connsiteY11" fmla="*/ 22606 h 195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22" h="195198">
                    <a:moveTo>
                      <a:pt x="156216" y="22606"/>
                    </a:moveTo>
                    <a:lnTo>
                      <a:pt x="156216" y="146304"/>
                    </a:lnTo>
                    <a:cubicBezTo>
                      <a:pt x="156343" y="153670"/>
                      <a:pt x="154565" y="157353"/>
                      <a:pt x="148342" y="162306"/>
                    </a:cubicBezTo>
                    <a:cubicBezTo>
                      <a:pt x="137801" y="170815"/>
                      <a:pt x="118624" y="178816"/>
                      <a:pt x="99828" y="186309"/>
                    </a:cubicBezTo>
                    <a:cubicBezTo>
                      <a:pt x="92589" y="189103"/>
                      <a:pt x="85350" y="192024"/>
                      <a:pt x="78111" y="195199"/>
                    </a:cubicBezTo>
                    <a:cubicBezTo>
                      <a:pt x="70872" y="192024"/>
                      <a:pt x="63633" y="189103"/>
                      <a:pt x="56394" y="186309"/>
                    </a:cubicBezTo>
                    <a:cubicBezTo>
                      <a:pt x="37598" y="178816"/>
                      <a:pt x="18421" y="170942"/>
                      <a:pt x="7880" y="162306"/>
                    </a:cubicBezTo>
                    <a:cubicBezTo>
                      <a:pt x="1657" y="157226"/>
                      <a:pt x="-121" y="153670"/>
                      <a:pt x="6" y="146304"/>
                    </a:cubicBezTo>
                    <a:lnTo>
                      <a:pt x="6" y="145034"/>
                    </a:lnTo>
                    <a:cubicBezTo>
                      <a:pt x="6" y="145034"/>
                      <a:pt x="6" y="22606"/>
                      <a:pt x="6" y="22606"/>
                    </a:cubicBezTo>
                    <a:cubicBezTo>
                      <a:pt x="23628" y="22606"/>
                      <a:pt x="49155" y="14478"/>
                      <a:pt x="77984" y="0"/>
                    </a:cubicBezTo>
                    <a:cubicBezTo>
                      <a:pt x="106940" y="14478"/>
                      <a:pt x="132467" y="22606"/>
                      <a:pt x="155962" y="22606"/>
                    </a:cubicBezTo>
                  </a:path>
                </a:pathLst>
              </a:custGeom>
              <a:noFill/>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nvGrpSpPr>
              <p:cNvPr id="100" name="Graphic 3">
                <a:extLst>
                  <a:ext uri="{FF2B5EF4-FFF2-40B4-BE49-F238E27FC236}">
                    <a16:creationId xmlns:a16="http://schemas.microsoft.com/office/drawing/2014/main" id="{427A1A5B-760E-3F93-A508-C3E765E97ED7}"/>
                  </a:ext>
                </a:extLst>
              </p:cNvPr>
              <p:cNvGrpSpPr/>
              <p:nvPr/>
            </p:nvGrpSpPr>
            <p:grpSpPr>
              <a:xfrm>
                <a:off x="11018901" y="5585841"/>
                <a:ext cx="84327" cy="85979"/>
                <a:chOff x="11018901" y="5585841"/>
                <a:chExt cx="84327" cy="85979"/>
              </a:xfrm>
            </p:grpSpPr>
            <p:sp>
              <p:nvSpPr>
                <p:cNvPr id="101" name="Freeform: Shape 100">
                  <a:extLst>
                    <a:ext uri="{FF2B5EF4-FFF2-40B4-BE49-F238E27FC236}">
                      <a16:creationId xmlns:a16="http://schemas.microsoft.com/office/drawing/2014/main" id="{B2CB9BAA-0D0E-9AB0-28B5-68B853082CBB}"/>
                    </a:ext>
                  </a:extLst>
                </p:cNvPr>
                <p:cNvSpPr/>
                <p:nvPr/>
              </p:nvSpPr>
              <p:spPr>
                <a:xfrm>
                  <a:off x="11018901" y="5628894"/>
                  <a:ext cx="84327" cy="12700"/>
                </a:xfrm>
                <a:custGeom>
                  <a:avLst/>
                  <a:gdLst>
                    <a:gd name="connsiteX0" fmla="*/ 0 w 84327"/>
                    <a:gd name="connsiteY0" fmla="*/ 0 h 12700"/>
                    <a:gd name="connsiteX1" fmla="*/ 84328 w 84327"/>
                    <a:gd name="connsiteY1" fmla="*/ 0 h 12700"/>
                  </a:gdLst>
                  <a:ahLst/>
                  <a:cxnLst>
                    <a:cxn ang="0">
                      <a:pos x="connsiteX0" y="connsiteY0"/>
                    </a:cxn>
                    <a:cxn ang="0">
                      <a:pos x="connsiteX1" y="connsiteY1"/>
                    </a:cxn>
                  </a:cxnLst>
                  <a:rect l="l" t="t" r="r" b="b"/>
                  <a:pathLst>
                    <a:path w="84327" h="12700">
                      <a:moveTo>
                        <a:pt x="0" y="0"/>
                      </a:moveTo>
                      <a:lnTo>
                        <a:pt x="84328"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102" name="Freeform: Shape 101">
                  <a:extLst>
                    <a:ext uri="{FF2B5EF4-FFF2-40B4-BE49-F238E27FC236}">
                      <a16:creationId xmlns:a16="http://schemas.microsoft.com/office/drawing/2014/main" id="{DD2F0A3B-26DF-87BB-1EB5-D292CF21AA73}"/>
                    </a:ext>
                  </a:extLst>
                </p:cNvPr>
                <p:cNvSpPr/>
                <p:nvPr/>
              </p:nvSpPr>
              <p:spPr>
                <a:xfrm>
                  <a:off x="11061065" y="5585841"/>
                  <a:ext cx="12700" cy="85979"/>
                </a:xfrm>
                <a:custGeom>
                  <a:avLst/>
                  <a:gdLst>
                    <a:gd name="connsiteX0" fmla="*/ 0 w 12700"/>
                    <a:gd name="connsiteY0" fmla="*/ 85979 h 85979"/>
                    <a:gd name="connsiteX1" fmla="*/ 0 w 12700"/>
                    <a:gd name="connsiteY1" fmla="*/ 0 h 85979"/>
                  </a:gdLst>
                  <a:ahLst/>
                  <a:cxnLst>
                    <a:cxn ang="0">
                      <a:pos x="connsiteX0" y="connsiteY0"/>
                    </a:cxn>
                    <a:cxn ang="0">
                      <a:pos x="connsiteX1" y="connsiteY1"/>
                    </a:cxn>
                  </a:cxnLst>
                  <a:rect l="l" t="t" r="r" b="b"/>
                  <a:pathLst>
                    <a:path w="12700" h="85979">
                      <a:moveTo>
                        <a:pt x="0" y="85979"/>
                      </a:moveTo>
                      <a:lnTo>
                        <a:pt x="0" y="0"/>
                      </a:lnTo>
                    </a:path>
                  </a:pathLst>
                </a:custGeom>
                <a:ln w="12700" cap="rnd">
                  <a:solidFill>
                    <a:srgbClr val="0A4B8C"/>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800" b="0" i="0" u="none" strike="noStrike" kern="1200" cap="none" spc="0" normalizeH="0" baseline="0" noProof="0">
                    <a:ln>
                      <a:noFill/>
                    </a:ln>
                    <a:solidFill>
                      <a:srgbClr val="3F3F3F"/>
                    </a:solidFill>
                    <a:effectLst/>
                    <a:uLnTx/>
                    <a:uFillTx/>
                    <a:latin typeface="CVS Health Sans"/>
                    <a:ea typeface="+mn-ea"/>
                    <a:cs typeface="+mn-cs"/>
                  </a:endParaRPr>
                </a:p>
              </p:txBody>
            </p:sp>
          </p:grpSp>
        </p:grpSp>
        <p:pic>
          <p:nvPicPr>
            <p:cNvPr id="73" name="Picture 72">
              <a:extLst>
                <a:ext uri="{FF2B5EF4-FFF2-40B4-BE49-F238E27FC236}">
                  <a16:creationId xmlns:a16="http://schemas.microsoft.com/office/drawing/2014/main" id="{B14B5D8A-7CB8-8BF7-2569-5471E743F216}"/>
                </a:ext>
              </a:extLst>
            </p:cNvPr>
            <p:cNvPicPr>
              <a:picLocks noChangeAspect="1"/>
            </p:cNvPicPr>
            <p:nvPr/>
          </p:nvPicPr>
          <p:blipFill>
            <a:blip r:embed="rId5"/>
            <a:stretch>
              <a:fillRect/>
            </a:stretch>
          </p:blipFill>
          <p:spPr>
            <a:xfrm>
              <a:off x="10456359" y="2430155"/>
              <a:ext cx="359511" cy="201722"/>
            </a:xfrm>
            <a:prstGeom prst="rect">
              <a:avLst/>
            </a:prstGeom>
          </p:spPr>
        </p:pic>
        <p:pic>
          <p:nvPicPr>
            <p:cNvPr id="74" name="Picture 73">
              <a:extLst>
                <a:ext uri="{FF2B5EF4-FFF2-40B4-BE49-F238E27FC236}">
                  <a16:creationId xmlns:a16="http://schemas.microsoft.com/office/drawing/2014/main" id="{77BA6188-81B3-3B71-6F51-AD68BBEA0382}"/>
                </a:ext>
              </a:extLst>
            </p:cNvPr>
            <p:cNvPicPr>
              <a:picLocks noChangeAspect="1"/>
            </p:cNvPicPr>
            <p:nvPr/>
          </p:nvPicPr>
          <p:blipFill>
            <a:blip r:embed="rId6"/>
            <a:srcRect l="8343" r="3061" b="3924"/>
            <a:stretch>
              <a:fillRect/>
            </a:stretch>
          </p:blipFill>
          <p:spPr>
            <a:xfrm>
              <a:off x="9662967" y="2405750"/>
              <a:ext cx="346591" cy="250533"/>
            </a:xfrm>
            <a:prstGeom prst="ellipse">
              <a:avLst/>
            </a:prstGeom>
          </p:spPr>
        </p:pic>
        <p:pic>
          <p:nvPicPr>
            <p:cNvPr id="77" name="Picture 76">
              <a:extLst>
                <a:ext uri="{FF2B5EF4-FFF2-40B4-BE49-F238E27FC236}">
                  <a16:creationId xmlns:a16="http://schemas.microsoft.com/office/drawing/2014/main" id="{7CD3A3A3-858F-C4B3-71C4-2FD8AC0B11D6}"/>
                </a:ext>
              </a:extLst>
            </p:cNvPr>
            <p:cNvPicPr>
              <a:picLocks noChangeAspect="1"/>
            </p:cNvPicPr>
            <p:nvPr/>
          </p:nvPicPr>
          <p:blipFill>
            <a:blip r:embed="rId7"/>
            <a:stretch>
              <a:fillRect/>
            </a:stretch>
          </p:blipFill>
          <p:spPr>
            <a:xfrm>
              <a:off x="10046788" y="2040993"/>
              <a:ext cx="224972" cy="241008"/>
            </a:xfrm>
            <a:prstGeom prst="rect">
              <a:avLst/>
            </a:prstGeom>
          </p:spPr>
        </p:pic>
        <p:sp>
          <p:nvSpPr>
            <p:cNvPr id="182" name="TextBox 181">
              <a:extLst>
                <a:ext uri="{FF2B5EF4-FFF2-40B4-BE49-F238E27FC236}">
                  <a16:creationId xmlns:a16="http://schemas.microsoft.com/office/drawing/2014/main" id="{CF14574B-8D4C-285D-BE3D-543C7FD90C19}"/>
                </a:ext>
              </a:extLst>
            </p:cNvPr>
            <p:cNvSpPr txBox="1"/>
            <p:nvPr/>
          </p:nvSpPr>
          <p:spPr>
            <a:xfrm>
              <a:off x="558196" y="4708987"/>
              <a:ext cx="820800" cy="215444"/>
            </a:xfrm>
            <a:prstGeom prst="rect">
              <a:avLst/>
            </a:prstGeom>
            <a:noFill/>
          </p:spPr>
          <p:txBody>
            <a:bodyPr wrap="square" lIns="0" rIns="0">
              <a:spAutoFit/>
            </a:bodyP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800" b="1" i="0" u="none" strike="noStrike" kern="1200" cap="none" spc="0" normalizeH="0" baseline="0" noProof="0">
                  <a:ln>
                    <a:noFill/>
                  </a:ln>
                  <a:solidFill>
                    <a:srgbClr val="3F3F3F"/>
                  </a:solidFill>
                  <a:effectLst/>
                  <a:uLnTx/>
                  <a:uFillTx/>
                  <a:latin typeface="CVS Health Sans"/>
                  <a:ea typeface="+mn-ea"/>
                  <a:cs typeface="+mn-cs"/>
                </a:rPr>
                <a:t>Web App User</a:t>
              </a:r>
            </a:p>
          </p:txBody>
        </p:sp>
        <p:sp>
          <p:nvSpPr>
            <p:cNvPr id="189" name="Freeform: Shape 188">
              <a:extLst>
                <a:ext uri="{FF2B5EF4-FFF2-40B4-BE49-F238E27FC236}">
                  <a16:creationId xmlns:a16="http://schemas.microsoft.com/office/drawing/2014/main" id="{068BE2EC-4040-11B6-213F-A6FD4F593913}"/>
                </a:ext>
              </a:extLst>
            </p:cNvPr>
            <p:cNvSpPr/>
            <p:nvPr/>
          </p:nvSpPr>
          <p:spPr bwMode="gray">
            <a:xfrm>
              <a:off x="2026920" y="4267199"/>
              <a:ext cx="4543201" cy="633600"/>
            </a:xfrm>
            <a:custGeom>
              <a:avLst/>
              <a:gdLst>
                <a:gd name="connsiteX0" fmla="*/ 0 w 4541520"/>
                <a:gd name="connsiteY0" fmla="*/ 0 h 822960"/>
                <a:gd name="connsiteX1" fmla="*/ 0 w 4541520"/>
                <a:gd name="connsiteY1" fmla="*/ 822960 h 822960"/>
                <a:gd name="connsiteX2" fmla="*/ 4541520 w 4541520"/>
                <a:gd name="connsiteY2" fmla="*/ 822960 h 822960"/>
              </a:gdLst>
              <a:ahLst/>
              <a:cxnLst>
                <a:cxn ang="0">
                  <a:pos x="connsiteX0" y="connsiteY0"/>
                </a:cxn>
                <a:cxn ang="0">
                  <a:pos x="connsiteX1" y="connsiteY1"/>
                </a:cxn>
                <a:cxn ang="0">
                  <a:pos x="connsiteX2" y="connsiteY2"/>
                </a:cxn>
              </a:cxnLst>
              <a:rect l="l" t="t" r="r" b="b"/>
              <a:pathLst>
                <a:path w="4541520" h="822960">
                  <a:moveTo>
                    <a:pt x="0" y="0"/>
                  </a:moveTo>
                  <a:lnTo>
                    <a:pt x="0" y="822960"/>
                  </a:lnTo>
                  <a:lnTo>
                    <a:pt x="4541520" y="822960"/>
                  </a:lnTo>
                </a:path>
              </a:pathLst>
            </a:custGeom>
            <a:ln w="12700" cmpd="sng">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lIns="273600" tIns="45708" rIns="91416" bIns="45708"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190" name="Freeform: Shape 189">
              <a:extLst>
                <a:ext uri="{FF2B5EF4-FFF2-40B4-BE49-F238E27FC236}">
                  <a16:creationId xmlns:a16="http://schemas.microsoft.com/office/drawing/2014/main" id="{8586539A-27FC-E57B-D1E8-CCA78112B46F}"/>
                </a:ext>
              </a:extLst>
            </p:cNvPr>
            <p:cNvSpPr/>
            <p:nvPr/>
          </p:nvSpPr>
          <p:spPr bwMode="gray">
            <a:xfrm>
              <a:off x="5329430" y="3954780"/>
              <a:ext cx="1214867" cy="8460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1" name="Freeform: Shape 190">
              <a:extLst>
                <a:ext uri="{FF2B5EF4-FFF2-40B4-BE49-F238E27FC236}">
                  <a16:creationId xmlns:a16="http://schemas.microsoft.com/office/drawing/2014/main" id="{7D8BA93D-D983-3B15-BF11-DB51B1579C0A}"/>
                </a:ext>
              </a:extLst>
            </p:cNvPr>
            <p:cNvSpPr/>
            <p:nvPr/>
          </p:nvSpPr>
          <p:spPr bwMode="gray">
            <a:xfrm>
              <a:off x="5418782" y="3953124"/>
              <a:ext cx="1126800" cy="460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46" name="TextBox 45">
              <a:extLst>
                <a:ext uri="{FF2B5EF4-FFF2-40B4-BE49-F238E27FC236}">
                  <a16:creationId xmlns:a16="http://schemas.microsoft.com/office/drawing/2014/main" id="{E6DB92BA-E769-EF68-A48C-4DD1E06A8714}"/>
                </a:ext>
              </a:extLst>
            </p:cNvPr>
            <p:cNvSpPr txBox="1"/>
            <p:nvPr/>
          </p:nvSpPr>
          <p:spPr>
            <a:xfrm>
              <a:off x="5842504" y="4220240"/>
              <a:ext cx="637200" cy="349200"/>
            </a:xfrm>
            <a:prstGeom prst="rect">
              <a:avLst/>
            </a:prstGeom>
            <a:noFill/>
          </p:spPr>
          <p:txBody>
            <a:bodyPr wrap="square" lIns="0" tIns="0" rIns="0" bIns="0">
              <a:spAutoFit/>
            </a:bodyPr>
            <a:lstStyle/>
            <a:p>
              <a:pPr marL="0" marR="0" lvl="0" indent="0" algn="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API Service </a:t>
              </a:r>
              <a:br>
                <a:rPr kumimoji="0" lang="en-US" sz="800" b="0" i="0" u="none" strike="noStrike" kern="1200" cap="none" spc="0" normalizeH="0" baseline="0" noProof="0">
                  <a:ln>
                    <a:noFill/>
                  </a:ln>
                  <a:solidFill>
                    <a:srgbClr val="3F3F3F"/>
                  </a:solidFill>
                  <a:effectLst/>
                  <a:uLnTx/>
                  <a:uFillTx/>
                  <a:latin typeface="CVS Health Sans"/>
                  <a:ea typeface="+mn-ea"/>
                  <a:cs typeface="+mn-cs"/>
                </a:rPr>
              </a:br>
              <a:r>
                <a:rPr kumimoji="0" lang="en-US" sz="800" b="0" i="0" u="none" strike="noStrike" kern="1200" cap="none" spc="0" normalizeH="0" baseline="0" noProof="0">
                  <a:ln>
                    <a:noFill/>
                  </a:ln>
                  <a:solidFill>
                    <a:srgbClr val="3F3F3F"/>
                  </a:solidFill>
                  <a:effectLst/>
                  <a:uLnTx/>
                  <a:uFillTx/>
                  <a:latin typeface="CVS Health Sans"/>
                  <a:ea typeface="+mn-ea"/>
                  <a:cs typeface="+mn-cs"/>
                </a:rPr>
                <a:t>Connection</a:t>
              </a:r>
            </a:p>
          </p:txBody>
        </p:sp>
        <p:cxnSp>
          <p:nvCxnSpPr>
            <p:cNvPr id="193" name="Straight Arrow Connector 192">
              <a:extLst>
                <a:ext uri="{FF2B5EF4-FFF2-40B4-BE49-F238E27FC236}">
                  <a16:creationId xmlns:a16="http://schemas.microsoft.com/office/drawing/2014/main" id="{D75CD79E-1E70-3FCB-C91D-B810CC41D662}"/>
                </a:ext>
              </a:extLst>
            </p:cNvPr>
            <p:cNvCxnSpPr>
              <a:cxnSpLocks/>
              <a:stCxn id="103" idx="2"/>
            </p:cNvCxnSpPr>
            <p:nvPr/>
          </p:nvCxnSpPr>
          <p:spPr>
            <a:xfrm flipH="1" flipV="1">
              <a:off x="5716087" y="3788644"/>
              <a:ext cx="813600" cy="1"/>
            </a:xfrm>
            <a:prstGeom prst="straightConnector1">
              <a:avLst/>
            </a:pr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cxnSp>
        <p:sp>
          <p:nvSpPr>
            <p:cNvPr id="196" name="Freeform: Shape 195">
              <a:extLst>
                <a:ext uri="{FF2B5EF4-FFF2-40B4-BE49-F238E27FC236}">
                  <a16:creationId xmlns:a16="http://schemas.microsoft.com/office/drawing/2014/main" id="{FB49C7CE-461F-3608-593E-DC61AEEFD534}"/>
                </a:ext>
              </a:extLst>
            </p:cNvPr>
            <p:cNvSpPr/>
            <p:nvPr/>
          </p:nvSpPr>
          <p:spPr bwMode="gray">
            <a:xfrm flipV="1">
              <a:off x="5329430" y="2644041"/>
              <a:ext cx="1214867" cy="8460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7" name="Freeform: Shape 196">
              <a:extLst>
                <a:ext uri="{FF2B5EF4-FFF2-40B4-BE49-F238E27FC236}">
                  <a16:creationId xmlns:a16="http://schemas.microsoft.com/office/drawing/2014/main" id="{544300C8-C5DB-90EA-4D13-D8208E47B377}"/>
                </a:ext>
              </a:extLst>
            </p:cNvPr>
            <p:cNvSpPr/>
            <p:nvPr/>
          </p:nvSpPr>
          <p:spPr bwMode="gray">
            <a:xfrm flipV="1">
              <a:off x="5418782" y="3253641"/>
              <a:ext cx="1127720" cy="2364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rgbClr val="267A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1500" b="0" i="0" u="none" strike="noStrike" kern="1200" cap="none" spc="0" normalizeH="0" baseline="0" noProof="0">
                <a:ln>
                  <a:noFill/>
                </a:ln>
                <a:solidFill>
                  <a:srgbClr val="000000"/>
                </a:solidFill>
                <a:effectLst/>
                <a:uLnTx/>
                <a:uFillTx/>
                <a:latin typeface="CVS Health Sans"/>
                <a:ea typeface="+mn-ea"/>
                <a:cs typeface="+mn-cs"/>
              </a:endParaRPr>
            </a:p>
          </p:txBody>
        </p:sp>
        <p:sp>
          <p:nvSpPr>
            <p:cNvPr id="198" name="Freeform: Shape 197">
              <a:extLst>
                <a:ext uri="{FF2B5EF4-FFF2-40B4-BE49-F238E27FC236}">
                  <a16:creationId xmlns:a16="http://schemas.microsoft.com/office/drawing/2014/main" id="{99B870D1-E0CC-231A-B57C-17A1AA06701B}"/>
                </a:ext>
              </a:extLst>
            </p:cNvPr>
            <p:cNvSpPr/>
            <p:nvPr/>
          </p:nvSpPr>
          <p:spPr bwMode="gray">
            <a:xfrm flipH="1">
              <a:off x="7053428" y="4000879"/>
              <a:ext cx="3286801" cy="900000"/>
            </a:xfrm>
            <a:custGeom>
              <a:avLst/>
              <a:gdLst>
                <a:gd name="connsiteX0" fmla="*/ 0 w 4541520"/>
                <a:gd name="connsiteY0" fmla="*/ 0 h 822960"/>
                <a:gd name="connsiteX1" fmla="*/ 0 w 4541520"/>
                <a:gd name="connsiteY1" fmla="*/ 822960 h 822960"/>
                <a:gd name="connsiteX2" fmla="*/ 4541520 w 4541520"/>
                <a:gd name="connsiteY2" fmla="*/ 822960 h 822960"/>
              </a:gdLst>
              <a:ahLst/>
              <a:cxnLst>
                <a:cxn ang="0">
                  <a:pos x="connsiteX0" y="connsiteY0"/>
                </a:cxn>
                <a:cxn ang="0">
                  <a:pos x="connsiteX1" y="connsiteY1"/>
                </a:cxn>
                <a:cxn ang="0">
                  <a:pos x="connsiteX2" y="connsiteY2"/>
                </a:cxn>
              </a:cxnLst>
              <a:rect l="l" t="t" r="r" b="b"/>
              <a:pathLst>
                <a:path w="4541520" h="822960">
                  <a:moveTo>
                    <a:pt x="0" y="0"/>
                  </a:moveTo>
                  <a:lnTo>
                    <a:pt x="0" y="822960"/>
                  </a:lnTo>
                  <a:lnTo>
                    <a:pt x="4541520" y="822960"/>
                  </a:lnTo>
                </a:path>
              </a:pathLst>
            </a:custGeom>
            <a:ln w="12700" cmpd="sng">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199" name="Freeform: Shape 198">
              <a:extLst>
                <a:ext uri="{FF2B5EF4-FFF2-40B4-BE49-F238E27FC236}">
                  <a16:creationId xmlns:a16="http://schemas.microsoft.com/office/drawing/2014/main" id="{6FCC8682-453B-10FB-8D88-3F95713A9B93}"/>
                </a:ext>
              </a:extLst>
            </p:cNvPr>
            <p:cNvSpPr/>
            <p:nvPr/>
          </p:nvSpPr>
          <p:spPr bwMode="gray">
            <a:xfrm flipH="1">
              <a:off x="8605518" y="4000880"/>
              <a:ext cx="1627200" cy="226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200" name="TextBox 199">
              <a:extLst>
                <a:ext uri="{FF2B5EF4-FFF2-40B4-BE49-F238E27FC236}">
                  <a16:creationId xmlns:a16="http://schemas.microsoft.com/office/drawing/2014/main" id="{63D0E354-6874-CB82-1248-4F09A901D862}"/>
                </a:ext>
              </a:extLst>
            </p:cNvPr>
            <p:cNvSpPr txBox="1"/>
            <p:nvPr/>
          </p:nvSpPr>
          <p:spPr>
            <a:xfrm>
              <a:off x="7103107" y="4198779"/>
              <a:ext cx="795600" cy="3492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VLZ Outbound IP for YYY</a:t>
              </a:r>
            </a:p>
          </p:txBody>
        </p:sp>
        <p:sp>
          <p:nvSpPr>
            <p:cNvPr id="201" name="Freeform: Shape 200">
              <a:extLst>
                <a:ext uri="{FF2B5EF4-FFF2-40B4-BE49-F238E27FC236}">
                  <a16:creationId xmlns:a16="http://schemas.microsoft.com/office/drawing/2014/main" id="{5EC45BC1-0FB4-1197-E4B9-53DEFEC22C75}"/>
                </a:ext>
              </a:extLst>
            </p:cNvPr>
            <p:cNvSpPr/>
            <p:nvPr/>
          </p:nvSpPr>
          <p:spPr bwMode="gray">
            <a:xfrm flipH="1">
              <a:off x="7067825" y="4276036"/>
              <a:ext cx="1098000" cy="118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0000"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202" name="Freeform: Shape 201">
              <a:extLst>
                <a:ext uri="{FF2B5EF4-FFF2-40B4-BE49-F238E27FC236}">
                  <a16:creationId xmlns:a16="http://schemas.microsoft.com/office/drawing/2014/main" id="{7BE9A494-34C0-5BB5-FC65-F9FA055332B7}"/>
                </a:ext>
              </a:extLst>
            </p:cNvPr>
            <p:cNvSpPr/>
            <p:nvPr/>
          </p:nvSpPr>
          <p:spPr bwMode="gray">
            <a:xfrm flipH="1">
              <a:off x="7067824" y="3456432"/>
              <a:ext cx="1224233" cy="27394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0000"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43" name="Graphic 83" descr="Cloud outline">
              <a:extLst>
                <a:ext uri="{FF2B5EF4-FFF2-40B4-BE49-F238E27FC236}">
                  <a16:creationId xmlns:a16="http://schemas.microsoft.com/office/drawing/2014/main" id="{3B744615-8DB0-33B1-A984-743BB56A1693}"/>
                </a:ext>
              </a:extLst>
            </p:cNvPr>
            <p:cNvSpPr/>
            <p:nvPr/>
          </p:nvSpPr>
          <p:spPr>
            <a:xfrm>
              <a:off x="7741137" y="3779159"/>
              <a:ext cx="889200" cy="504000"/>
            </a:xfrm>
            <a:custGeom>
              <a:avLst/>
              <a:gdLst>
                <a:gd name="connsiteX0" fmla="*/ 186595 w 1098832"/>
                <a:gd name="connsiteY0" fmla="*/ 624378 h 625421"/>
                <a:gd name="connsiteX1" fmla="*/ 238217 w 1098832"/>
                <a:gd name="connsiteY1" fmla="*/ 625421 h 625421"/>
                <a:gd name="connsiteX2" fmla="*/ 942499 w 1098832"/>
                <a:gd name="connsiteY2" fmla="*/ 625421 h 625421"/>
                <a:gd name="connsiteX3" fmla="*/ 1098831 w 1098832"/>
                <a:gd name="connsiteY3" fmla="*/ 467845 h 625421"/>
                <a:gd name="connsiteX4" fmla="*/ 943802 w 1098832"/>
                <a:gd name="connsiteY4" fmla="*/ 311523 h 625421"/>
                <a:gd name="connsiteX5" fmla="*/ 930770 w 1098832"/>
                <a:gd name="connsiteY5" fmla="*/ 311523 h 625421"/>
                <a:gd name="connsiteX6" fmla="*/ 848667 w 1098832"/>
                <a:gd name="connsiteY6" fmla="*/ 152484 h 625421"/>
                <a:gd name="connsiteX7" fmla="*/ 670117 w 1098832"/>
                <a:gd name="connsiteY7" fmla="*/ 127723 h 625421"/>
                <a:gd name="connsiteX8" fmla="*/ 354671 w 1098832"/>
                <a:gd name="connsiteY8" fmla="*/ 25763 h 625421"/>
                <a:gd name="connsiteX9" fmla="*/ 227002 w 1098832"/>
                <a:gd name="connsiteY9" fmla="*/ 233309 h 625421"/>
                <a:gd name="connsiteX10" fmla="*/ 227002 w 1098832"/>
                <a:gd name="connsiteY10" fmla="*/ 235916 h 625421"/>
                <a:gd name="connsiteX11" fmla="*/ 196074 w 1098832"/>
                <a:gd name="connsiteY11" fmla="*/ 233397 h 625421"/>
                <a:gd name="connsiteX12" fmla="*/ 0 w 1098832"/>
                <a:gd name="connsiteY12" fmla="*/ 429015 h 625421"/>
                <a:gd name="connsiteX13" fmla="*/ 18473 w 1098832"/>
                <a:gd name="connsiteY13" fmla="*/ 512275 h 625421"/>
                <a:gd name="connsiteX14" fmla="*/ 186595 w 1098832"/>
                <a:gd name="connsiteY14" fmla="*/ 624378 h 625421"/>
                <a:gd name="connsiteX15" fmla="*/ 60153 w 1098832"/>
                <a:gd name="connsiteY15" fmla="*/ 327196 h 625421"/>
                <a:gd name="connsiteX16" fmla="*/ 196066 w 1098832"/>
                <a:gd name="connsiteY16" fmla="*/ 259458 h 625421"/>
                <a:gd name="connsiteX17" fmla="*/ 222782 w 1098832"/>
                <a:gd name="connsiteY17" fmla="*/ 261633 h 625421"/>
                <a:gd name="connsiteX18" fmla="*/ 253057 w 1098832"/>
                <a:gd name="connsiteY18" fmla="*/ 266586 h 625421"/>
                <a:gd name="connsiteX19" fmla="*/ 253057 w 1098832"/>
                <a:gd name="connsiteY19" fmla="*/ 233304 h 625421"/>
                <a:gd name="connsiteX20" fmla="*/ 462720 w 1098832"/>
                <a:gd name="connsiteY20" fmla="*/ 26206 h 625421"/>
                <a:gd name="connsiteX21" fmla="*/ 646925 w 1098832"/>
                <a:gd name="connsiteY21" fmla="*/ 139622 h 625421"/>
                <a:gd name="connsiteX22" fmla="*/ 657276 w 1098832"/>
                <a:gd name="connsiteY22" fmla="*/ 159782 h 625421"/>
                <a:gd name="connsiteX23" fmla="*/ 678677 w 1098832"/>
                <a:gd name="connsiteY23" fmla="*/ 152336 h 625421"/>
                <a:gd name="connsiteX24" fmla="*/ 894834 w 1098832"/>
                <a:gd name="connsiteY24" fmla="*/ 254636 h 625421"/>
                <a:gd name="connsiteX25" fmla="*/ 904704 w 1098832"/>
                <a:gd name="connsiteY25" fmla="*/ 311523 h 625421"/>
                <a:gd name="connsiteX26" fmla="*/ 904704 w 1098832"/>
                <a:gd name="connsiteY26" fmla="*/ 337587 h 625421"/>
                <a:gd name="connsiteX27" fmla="*/ 943801 w 1098832"/>
                <a:gd name="connsiteY27" fmla="*/ 337587 h 625421"/>
                <a:gd name="connsiteX28" fmla="*/ 1072754 w 1098832"/>
                <a:gd name="connsiteY28" fmla="*/ 470390 h 625421"/>
                <a:gd name="connsiteX29" fmla="*/ 942499 w 1098832"/>
                <a:gd name="connsiteY29" fmla="*/ 599357 h 625421"/>
                <a:gd name="connsiteX30" fmla="*/ 211237 w 1098832"/>
                <a:gd name="connsiteY30" fmla="*/ 599357 h 625421"/>
                <a:gd name="connsiteX31" fmla="*/ 188011 w 1098832"/>
                <a:gd name="connsiteY31" fmla="*/ 598352 h 625421"/>
                <a:gd name="connsiteX32" fmla="*/ 26141 w 1098832"/>
                <a:gd name="connsiteY32" fmla="*/ 421895 h 625421"/>
                <a:gd name="connsiteX33" fmla="*/ 60149 w 1098832"/>
                <a:gd name="connsiteY33" fmla="*/ 327196 h 6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98832" h="625421">
                  <a:moveTo>
                    <a:pt x="186595" y="624378"/>
                  </a:moveTo>
                  <a:cubicBezTo>
                    <a:pt x="199772" y="625097"/>
                    <a:pt x="238217" y="625421"/>
                    <a:pt x="238217" y="625421"/>
                  </a:cubicBezTo>
                  <a:lnTo>
                    <a:pt x="942499" y="625421"/>
                  </a:lnTo>
                  <a:cubicBezTo>
                    <a:pt x="1029182" y="625078"/>
                    <a:pt x="1099176" y="554529"/>
                    <a:pt x="1098831" y="467845"/>
                  </a:cubicBezTo>
                  <a:cubicBezTo>
                    <a:pt x="1098493" y="382155"/>
                    <a:pt x="1029487" y="312573"/>
                    <a:pt x="943802" y="311523"/>
                  </a:cubicBezTo>
                  <a:lnTo>
                    <a:pt x="930770" y="311523"/>
                  </a:lnTo>
                  <a:cubicBezTo>
                    <a:pt x="930649" y="248372"/>
                    <a:pt x="900079" y="189156"/>
                    <a:pt x="848667" y="152484"/>
                  </a:cubicBezTo>
                  <a:cubicBezTo>
                    <a:pt x="796579" y="116039"/>
                    <a:pt x="730158" y="106828"/>
                    <a:pt x="670117" y="127723"/>
                  </a:cubicBezTo>
                  <a:cubicBezTo>
                    <a:pt x="611165" y="12460"/>
                    <a:pt x="469934" y="-33189"/>
                    <a:pt x="354671" y="25763"/>
                  </a:cubicBezTo>
                  <a:cubicBezTo>
                    <a:pt x="276676" y="65654"/>
                    <a:pt x="227434" y="145706"/>
                    <a:pt x="227002" y="233309"/>
                  </a:cubicBezTo>
                  <a:lnTo>
                    <a:pt x="227002" y="235916"/>
                  </a:lnTo>
                  <a:cubicBezTo>
                    <a:pt x="216777" y="234242"/>
                    <a:pt x="206434" y="233400"/>
                    <a:pt x="196074" y="233397"/>
                  </a:cubicBezTo>
                  <a:cubicBezTo>
                    <a:pt x="87911" y="233271"/>
                    <a:pt x="126" y="320853"/>
                    <a:pt x="0" y="429015"/>
                  </a:cubicBezTo>
                  <a:cubicBezTo>
                    <a:pt x="-33" y="457788"/>
                    <a:pt x="6274" y="486215"/>
                    <a:pt x="18473" y="512275"/>
                  </a:cubicBezTo>
                  <a:cubicBezTo>
                    <a:pt x="50132" y="577283"/>
                    <a:pt x="114411" y="620146"/>
                    <a:pt x="186595" y="624378"/>
                  </a:cubicBezTo>
                  <a:close/>
                  <a:moveTo>
                    <a:pt x="60153" y="327196"/>
                  </a:moveTo>
                  <a:cubicBezTo>
                    <a:pt x="92669" y="284964"/>
                    <a:pt x="142769" y="259993"/>
                    <a:pt x="196066" y="259458"/>
                  </a:cubicBezTo>
                  <a:cubicBezTo>
                    <a:pt x="205015" y="259466"/>
                    <a:pt x="213949" y="260193"/>
                    <a:pt x="222782" y="261633"/>
                  </a:cubicBezTo>
                  <a:lnTo>
                    <a:pt x="253057" y="266586"/>
                  </a:lnTo>
                  <a:lnTo>
                    <a:pt x="253057" y="233304"/>
                  </a:lnTo>
                  <a:cubicBezTo>
                    <a:pt x="253764" y="118218"/>
                    <a:pt x="347634" y="25498"/>
                    <a:pt x="462720" y="26206"/>
                  </a:cubicBezTo>
                  <a:cubicBezTo>
                    <a:pt x="540472" y="26684"/>
                    <a:pt x="611491" y="70411"/>
                    <a:pt x="646925" y="139622"/>
                  </a:cubicBezTo>
                  <a:lnTo>
                    <a:pt x="657276" y="159782"/>
                  </a:lnTo>
                  <a:lnTo>
                    <a:pt x="678677" y="152336"/>
                  </a:lnTo>
                  <a:cubicBezTo>
                    <a:pt x="766617" y="120896"/>
                    <a:pt x="863392" y="166697"/>
                    <a:pt x="894834" y="254636"/>
                  </a:cubicBezTo>
                  <a:cubicBezTo>
                    <a:pt x="901360" y="272892"/>
                    <a:pt x="904699" y="292135"/>
                    <a:pt x="904704" y="311523"/>
                  </a:cubicBezTo>
                  <a:lnTo>
                    <a:pt x="904704" y="337587"/>
                  </a:lnTo>
                  <a:lnTo>
                    <a:pt x="943801" y="337587"/>
                  </a:lnTo>
                  <a:cubicBezTo>
                    <a:pt x="1016082" y="338651"/>
                    <a:pt x="1073818" y="398109"/>
                    <a:pt x="1072754" y="470390"/>
                  </a:cubicBezTo>
                  <a:cubicBezTo>
                    <a:pt x="1071705" y="541680"/>
                    <a:pt x="1013795" y="599018"/>
                    <a:pt x="942499" y="599357"/>
                  </a:cubicBezTo>
                  <a:lnTo>
                    <a:pt x="211237" y="599357"/>
                  </a:lnTo>
                  <a:lnTo>
                    <a:pt x="188011" y="598352"/>
                  </a:lnTo>
                  <a:cubicBezTo>
                    <a:pt x="94584" y="594324"/>
                    <a:pt x="22113" y="515321"/>
                    <a:pt x="26141" y="421895"/>
                  </a:cubicBezTo>
                  <a:cubicBezTo>
                    <a:pt x="27619" y="387611"/>
                    <a:pt x="39479" y="354587"/>
                    <a:pt x="60149" y="327196"/>
                  </a:cubicBezTo>
                  <a:close/>
                </a:path>
              </a:pathLst>
            </a:custGeom>
            <a:solidFill>
              <a:srgbClr val="FFC000"/>
            </a:solidFill>
            <a:ln w="12998" cap="flat">
              <a:noFill/>
              <a:prstDash val="solid"/>
              <a:miter/>
            </a:ln>
          </p:spPr>
          <p:txBody>
            <a:bodyPr lIns="90000" tIns="90000" rIns="90000" bIns="0"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3PLZ</a:t>
              </a:r>
            </a:p>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000" b="1" i="0" u="none" strike="noStrike" kern="1200" cap="none" spc="0" normalizeH="0" baseline="0" noProof="0">
                  <a:ln>
                    <a:noFill/>
                  </a:ln>
                  <a:solidFill>
                    <a:srgbClr val="3F3F3F"/>
                  </a:solidFill>
                  <a:effectLst/>
                  <a:uLnTx/>
                  <a:uFillTx/>
                  <a:latin typeface="CVS Health Sans"/>
                  <a:ea typeface="+mn-ea"/>
                  <a:cs typeface="+mn-cs"/>
                </a:rPr>
                <a:t>Partner</a:t>
              </a:r>
            </a:p>
          </p:txBody>
        </p:sp>
        <p:sp>
          <p:nvSpPr>
            <p:cNvPr id="203" name="TextBox 202">
              <a:extLst>
                <a:ext uri="{FF2B5EF4-FFF2-40B4-BE49-F238E27FC236}">
                  <a16:creationId xmlns:a16="http://schemas.microsoft.com/office/drawing/2014/main" id="{D91B4416-CF09-7C3B-A44A-5BD97E524D54}"/>
                </a:ext>
              </a:extLst>
            </p:cNvPr>
            <p:cNvSpPr txBox="1"/>
            <p:nvPr/>
          </p:nvSpPr>
          <p:spPr>
            <a:xfrm>
              <a:off x="9047874" y="2961837"/>
              <a:ext cx="795600" cy="3492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Corp Internet App Path</a:t>
              </a:r>
            </a:p>
          </p:txBody>
        </p:sp>
        <p:sp>
          <p:nvSpPr>
            <p:cNvPr id="204" name="Freeform: Shape 203">
              <a:extLst>
                <a:ext uri="{FF2B5EF4-FFF2-40B4-BE49-F238E27FC236}">
                  <a16:creationId xmlns:a16="http://schemas.microsoft.com/office/drawing/2014/main" id="{264C93C8-6B7C-A7DF-6A33-60729F199438}"/>
                </a:ext>
              </a:extLst>
            </p:cNvPr>
            <p:cNvSpPr/>
            <p:nvPr/>
          </p:nvSpPr>
          <p:spPr bwMode="gray">
            <a:xfrm flipH="1" flipV="1">
              <a:off x="8605518" y="3166367"/>
              <a:ext cx="1627200" cy="226800"/>
            </a:xfrm>
            <a:custGeom>
              <a:avLst/>
              <a:gdLst>
                <a:gd name="connsiteX0" fmla="*/ 1188720 w 1188720"/>
                <a:gd name="connsiteY0" fmla="*/ 845820 h 845820"/>
                <a:gd name="connsiteX1" fmla="*/ 0 w 1188720"/>
                <a:gd name="connsiteY1" fmla="*/ 845820 h 845820"/>
                <a:gd name="connsiteX2" fmla="*/ 0 w 1188720"/>
                <a:gd name="connsiteY2" fmla="*/ 0 h 845820"/>
              </a:gdLst>
              <a:ahLst/>
              <a:cxnLst>
                <a:cxn ang="0">
                  <a:pos x="connsiteX0" y="connsiteY0"/>
                </a:cxn>
                <a:cxn ang="0">
                  <a:pos x="connsiteX1" y="connsiteY1"/>
                </a:cxn>
                <a:cxn ang="0">
                  <a:pos x="connsiteX2" y="connsiteY2"/>
                </a:cxn>
              </a:cxnLst>
              <a:rect l="l" t="t" r="r" b="b"/>
              <a:pathLst>
                <a:path w="1188720" h="845820">
                  <a:moveTo>
                    <a:pt x="1188720" y="845820"/>
                  </a:moveTo>
                  <a:lnTo>
                    <a:pt x="0" y="845820"/>
                  </a:lnTo>
                  <a:lnTo>
                    <a:pt x="0" y="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sp>
          <p:nvSpPr>
            <p:cNvPr id="205" name="TextBox 204">
              <a:extLst>
                <a:ext uri="{FF2B5EF4-FFF2-40B4-BE49-F238E27FC236}">
                  <a16:creationId xmlns:a16="http://schemas.microsoft.com/office/drawing/2014/main" id="{0B4D68CA-A343-8C73-043E-E78E7D1B259B}"/>
                </a:ext>
              </a:extLst>
            </p:cNvPr>
            <p:cNvSpPr txBox="1"/>
            <p:nvPr/>
          </p:nvSpPr>
          <p:spPr>
            <a:xfrm>
              <a:off x="7756840" y="1887316"/>
              <a:ext cx="1198800" cy="1620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VPC Outbound IP Pool</a:t>
              </a:r>
            </a:p>
          </p:txBody>
        </p:sp>
        <p:sp>
          <p:nvSpPr>
            <p:cNvPr id="206" name="Freeform: Shape 205">
              <a:extLst>
                <a:ext uri="{FF2B5EF4-FFF2-40B4-BE49-F238E27FC236}">
                  <a16:creationId xmlns:a16="http://schemas.microsoft.com/office/drawing/2014/main" id="{E55EB109-A25E-4466-93B8-E725DF52FF68}"/>
                </a:ext>
              </a:extLst>
            </p:cNvPr>
            <p:cNvSpPr/>
            <p:nvPr/>
          </p:nvSpPr>
          <p:spPr bwMode="gray">
            <a:xfrm flipV="1">
              <a:off x="6798862" y="2066356"/>
              <a:ext cx="3114757" cy="374560"/>
            </a:xfrm>
            <a:custGeom>
              <a:avLst/>
              <a:gdLst>
                <a:gd name="connsiteX0" fmla="*/ 0 w 4541520"/>
                <a:gd name="connsiteY0" fmla="*/ 0 h 822960"/>
                <a:gd name="connsiteX1" fmla="*/ 0 w 4541520"/>
                <a:gd name="connsiteY1" fmla="*/ 822960 h 822960"/>
                <a:gd name="connsiteX2" fmla="*/ 4541520 w 4541520"/>
                <a:gd name="connsiteY2" fmla="*/ 822960 h 822960"/>
              </a:gdLst>
              <a:ahLst/>
              <a:cxnLst>
                <a:cxn ang="0">
                  <a:pos x="connsiteX0" y="connsiteY0"/>
                </a:cxn>
                <a:cxn ang="0">
                  <a:pos x="connsiteX1" y="connsiteY1"/>
                </a:cxn>
                <a:cxn ang="0">
                  <a:pos x="connsiteX2" y="connsiteY2"/>
                </a:cxn>
              </a:cxnLst>
              <a:rect l="l" t="t" r="r" b="b"/>
              <a:pathLst>
                <a:path w="4541520" h="822960">
                  <a:moveTo>
                    <a:pt x="0" y="0"/>
                  </a:moveTo>
                  <a:lnTo>
                    <a:pt x="0" y="822960"/>
                  </a:lnTo>
                  <a:lnTo>
                    <a:pt x="4541520" y="822960"/>
                  </a:lnTo>
                </a:path>
              </a:pathLst>
            </a:custGeom>
            <a:ln w="12700" cmpd="sng">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txBody>
            <a:bodyPr lIns="273600" tIns="46800" rIns="91416" bIns="46800" rtlCol="0" anchor="ctr"/>
            <a:lstStyle/>
            <a:p>
              <a:pPr marL="0" marR="0" lvl="0" indent="0" algn="l" defTabSz="457200" rtl="0" eaLnBrk="1" fontAlgn="auto" latinLnBrk="0" hangingPunct="1">
                <a:lnSpc>
                  <a:spcPct val="100000"/>
                </a:lnSpc>
                <a:spcBef>
                  <a:spcPts val="0"/>
                </a:spcBef>
                <a:spcAft>
                  <a:spcPts val="0"/>
                </a:spcAft>
                <a:buClrTx/>
                <a:buSzTx/>
                <a:buFont typeface="Arial"/>
                <a:buNone/>
                <a:tabLst/>
                <a:defRPr/>
              </a:pPr>
              <a:endParaRPr kumimoji="0" lang="en-US" sz="1400" b="1" i="0" u="none" strike="noStrike" kern="1200" cap="none" spc="0" normalizeH="0" baseline="0" noProof="0">
                <a:ln>
                  <a:noFill/>
                </a:ln>
                <a:solidFill>
                  <a:srgbClr val="000000"/>
                </a:solidFill>
                <a:effectLst/>
                <a:uLnTx/>
                <a:uFillTx/>
                <a:latin typeface="CVS Health Sans"/>
                <a:ea typeface="+mn-ea"/>
                <a:cs typeface="+mn-cs"/>
              </a:endParaRPr>
            </a:p>
          </p:txBody>
        </p:sp>
        <p:cxnSp>
          <p:nvCxnSpPr>
            <p:cNvPr id="209" name="Straight Arrow Connector 208">
              <a:extLst>
                <a:ext uri="{FF2B5EF4-FFF2-40B4-BE49-F238E27FC236}">
                  <a16:creationId xmlns:a16="http://schemas.microsoft.com/office/drawing/2014/main" id="{EA809F00-359C-E4E4-33E1-F0206CE0F398}"/>
                </a:ext>
              </a:extLst>
            </p:cNvPr>
            <p:cNvCxnSpPr>
              <a:stCxn id="174" idx="7"/>
            </p:cNvCxnSpPr>
            <p:nvPr/>
          </p:nvCxnSpPr>
          <p:spPr>
            <a:xfrm>
              <a:off x="6991739" y="2486376"/>
              <a:ext cx="2592000" cy="10800"/>
            </a:xfrm>
            <a:prstGeom prst="straightConnector1">
              <a:avLst/>
            </a:prstGeom>
            <a:ln w="12700" cmpd="sng">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88E4F6EC-A086-5A4E-DBD7-613CEE28D5AE}"/>
                </a:ext>
              </a:extLst>
            </p:cNvPr>
            <p:cNvSpPr txBox="1"/>
            <p:nvPr/>
          </p:nvSpPr>
          <p:spPr>
            <a:xfrm>
              <a:off x="7756840" y="2306416"/>
              <a:ext cx="1198800" cy="162000"/>
            </a:xfrm>
            <a:prstGeom prst="rect">
              <a:avLst/>
            </a:prstGeom>
            <a:noFill/>
          </p:spPr>
          <p:txBody>
            <a:bodyPr wrap="square" lIns="0" tIns="0" rIns="0" bIns="0">
              <a:spAutoFit/>
            </a:bodyPr>
            <a:lstStyle>
              <a:defPPr>
                <a:defRPr lang="en-US"/>
              </a:defPPr>
              <a:lvl1pPr algn="r">
                <a:lnSpc>
                  <a:spcPct val="150000"/>
                </a:lnSpc>
                <a:defRPr sz="800"/>
              </a:lvl1pPr>
            </a:lstStyle>
            <a:p>
              <a:pPr marL="0" marR="0" lvl="0" indent="0" algn="ctr" defTabSz="457200" rtl="0" eaLnBrk="1" fontAlgn="auto" latinLnBrk="0" hangingPunct="1">
                <a:lnSpc>
                  <a:spcPct val="150000"/>
                </a:lnSpc>
                <a:spcBef>
                  <a:spcPts val="0"/>
                </a:spcBef>
                <a:spcAft>
                  <a:spcPts val="0"/>
                </a:spcAft>
                <a:buClrTx/>
                <a:buSzTx/>
                <a:buFont typeface="Arial"/>
                <a:buNone/>
                <a:tabLst/>
                <a:defRPr/>
              </a:pPr>
              <a:r>
                <a:rPr kumimoji="0" lang="en-US" sz="800" b="0" i="0" u="none" strike="noStrike" kern="1200" cap="none" spc="0" normalizeH="0" baseline="0" noProof="0">
                  <a:ln>
                    <a:noFill/>
                  </a:ln>
                  <a:solidFill>
                    <a:srgbClr val="3F3F3F"/>
                  </a:solidFill>
                  <a:effectLst/>
                  <a:uLnTx/>
                  <a:uFillTx/>
                  <a:latin typeface="CVS Health Sans"/>
                  <a:ea typeface="+mn-ea"/>
                  <a:cs typeface="+mn-cs"/>
                </a:rPr>
                <a:t>O365 Outbound IP Pool</a:t>
              </a:r>
            </a:p>
          </p:txBody>
        </p:sp>
        <p:sp>
          <p:nvSpPr>
            <p:cNvPr id="211" name="Arc 210">
              <a:extLst>
                <a:ext uri="{FF2B5EF4-FFF2-40B4-BE49-F238E27FC236}">
                  <a16:creationId xmlns:a16="http://schemas.microsoft.com/office/drawing/2014/main" id="{845F5D6A-2E42-9EE5-D0BE-C135FBD58FD1}"/>
                </a:ext>
              </a:extLst>
            </p:cNvPr>
            <p:cNvSpPr/>
            <p:nvPr/>
          </p:nvSpPr>
          <p:spPr>
            <a:xfrm>
              <a:off x="960321" y="3619269"/>
              <a:ext cx="5836370" cy="1684368"/>
            </a:xfrm>
            <a:prstGeom prst="arc">
              <a:avLst>
                <a:gd name="adj1" fmla="val 11217052"/>
                <a:gd name="adj2" fmla="val 20413005"/>
              </a:avLst>
            </a:prstGeom>
            <a:noFill/>
            <a:ln w="9525" cap="rnd">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12" name="Arc 211">
              <a:extLst>
                <a:ext uri="{FF2B5EF4-FFF2-40B4-BE49-F238E27FC236}">
                  <a16:creationId xmlns:a16="http://schemas.microsoft.com/office/drawing/2014/main" id="{A8AC518B-02C6-3D02-5D3D-C76FA7E2CF23}"/>
                </a:ext>
              </a:extLst>
            </p:cNvPr>
            <p:cNvSpPr/>
            <p:nvPr/>
          </p:nvSpPr>
          <p:spPr>
            <a:xfrm flipV="1">
              <a:off x="1074323" y="2333609"/>
              <a:ext cx="5357570" cy="1194964"/>
            </a:xfrm>
            <a:prstGeom prst="arc">
              <a:avLst>
                <a:gd name="adj1" fmla="val 11107234"/>
                <a:gd name="adj2" fmla="val 20515427"/>
              </a:avLst>
            </a:prstGeom>
            <a:noFill/>
            <a:ln w="9525" cap="rnd">
              <a:solidFill>
                <a:schemeClr val="tx1"/>
              </a:solidFill>
              <a:prstDash val="dash"/>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endParaRPr kumimoji="0" lang="en-US" sz="800" b="1" i="0" u="none" strike="noStrike" kern="1200" cap="none" spc="0" normalizeH="0" baseline="0" noProof="0">
                <a:ln>
                  <a:noFill/>
                </a:ln>
                <a:solidFill>
                  <a:prstClr val="white"/>
                </a:solidFill>
                <a:effectLst/>
                <a:uLnTx/>
                <a:uFillTx/>
                <a:latin typeface="CVS Health Sans"/>
                <a:ea typeface="+mn-ea"/>
                <a:cs typeface="+mn-cs"/>
              </a:endParaRPr>
            </a:p>
          </p:txBody>
        </p:sp>
      </p:grpSp>
      <p:sp>
        <p:nvSpPr>
          <p:cNvPr id="216" name="Rectangle: Rounded Corners 215">
            <a:extLst>
              <a:ext uri="{FF2B5EF4-FFF2-40B4-BE49-F238E27FC236}">
                <a16:creationId xmlns:a16="http://schemas.microsoft.com/office/drawing/2014/main" id="{AC498448-FC86-3944-3B42-FDEB764148CD}"/>
              </a:ext>
            </a:extLst>
          </p:cNvPr>
          <p:cNvSpPr/>
          <p:nvPr/>
        </p:nvSpPr>
        <p:spPr bwMode="gray">
          <a:xfrm>
            <a:off x="5364480" y="5555972"/>
            <a:ext cx="2806686" cy="518400"/>
          </a:xfrm>
          <a:prstGeom prst="roundRect">
            <a:avLst/>
          </a:prstGeom>
          <a:solidFill>
            <a:srgbClr val="0A4B8C"/>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1440" tIns="90000" rIns="91440" bIns="900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a:ln>
                  <a:noFill/>
                </a:ln>
                <a:solidFill>
                  <a:prstClr val="white"/>
                </a:solidFill>
                <a:effectLst/>
                <a:uLnTx/>
                <a:uFillTx/>
                <a:latin typeface="CVS Health Sans"/>
                <a:ea typeface="+mn-ea"/>
                <a:cs typeface="+mn-cs"/>
              </a:rPr>
              <a:t>User application traffic is sent to the 3PLZ target IP’s (Provided By L3PLZ DNS Service).</a:t>
            </a:r>
          </a:p>
        </p:txBody>
      </p:sp>
      <p:cxnSp>
        <p:nvCxnSpPr>
          <p:cNvPr id="217" name="Straight Connector 216">
            <a:extLst>
              <a:ext uri="{FF2B5EF4-FFF2-40B4-BE49-F238E27FC236}">
                <a16:creationId xmlns:a16="http://schemas.microsoft.com/office/drawing/2014/main" id="{A63BC217-CD62-8252-D6F0-0E116F64DD8C}"/>
              </a:ext>
            </a:extLst>
          </p:cNvPr>
          <p:cNvCxnSpPr>
            <a:cxnSpLocks/>
            <a:endCxn id="216" idx="0"/>
          </p:cNvCxnSpPr>
          <p:nvPr/>
        </p:nvCxnSpPr>
        <p:spPr>
          <a:xfrm>
            <a:off x="6767823" y="5333164"/>
            <a:ext cx="0" cy="222808"/>
          </a:xfrm>
          <a:prstGeom prst="line">
            <a:avLst/>
          </a:prstGeom>
          <a:solidFill>
            <a:schemeClr val="bg1"/>
          </a:solidFill>
          <a:ln w="6350">
            <a:solidFill>
              <a:srgbClr val="267AC0"/>
            </a:solidFill>
            <a:miter lim="800000"/>
            <a:headEnd type="oval"/>
          </a:ln>
          <a:effectLst/>
        </p:spPr>
        <p:style>
          <a:lnRef idx="1">
            <a:schemeClr val="accent1"/>
          </a:lnRef>
          <a:fillRef idx="3">
            <a:schemeClr val="accent1"/>
          </a:fillRef>
          <a:effectRef idx="2">
            <a:schemeClr val="accent1"/>
          </a:effectRef>
          <a:fontRef idx="minor">
            <a:schemeClr val="lt1"/>
          </a:fontRef>
        </p:style>
      </p:cxnSp>
      <p:sp>
        <p:nvSpPr>
          <p:cNvPr id="219" name="Rectangle: Rounded Corners 218">
            <a:extLst>
              <a:ext uri="{FF2B5EF4-FFF2-40B4-BE49-F238E27FC236}">
                <a16:creationId xmlns:a16="http://schemas.microsoft.com/office/drawing/2014/main" id="{B01FC400-05EA-2D90-EFD4-592B0A514D89}"/>
              </a:ext>
            </a:extLst>
          </p:cNvPr>
          <p:cNvSpPr/>
          <p:nvPr/>
        </p:nvSpPr>
        <p:spPr bwMode="gray">
          <a:xfrm>
            <a:off x="8623440" y="5555972"/>
            <a:ext cx="2776103" cy="518400"/>
          </a:xfrm>
          <a:prstGeom prst="roundRect">
            <a:avLst/>
          </a:prstGeom>
          <a:solidFill>
            <a:srgbClr val="0A4B8C"/>
          </a:solidFill>
          <a:ln w="6350">
            <a:noFill/>
            <a:miter lim="800000"/>
          </a:ln>
          <a:effectLst/>
        </p:spPr>
        <p:style>
          <a:lnRef idx="1">
            <a:schemeClr val="accent1"/>
          </a:lnRef>
          <a:fillRef idx="3">
            <a:schemeClr val="accent1"/>
          </a:fillRef>
          <a:effectRef idx="2">
            <a:schemeClr val="accent1"/>
          </a:effectRef>
          <a:fontRef idx="minor">
            <a:schemeClr val="lt1"/>
          </a:fontRef>
        </p:style>
        <p:txBody>
          <a:bodyPr lIns="91440" tIns="90000" rIns="91440" bIns="900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r>
              <a:rPr kumimoji="0" lang="en-US" sz="900" b="1" i="0" u="none" strike="noStrike" kern="1200" cap="none" spc="0" normalizeH="0" baseline="0" noProof="0">
                <a:ln>
                  <a:noFill/>
                </a:ln>
                <a:solidFill>
                  <a:prstClr val="white"/>
                </a:solidFill>
                <a:effectLst/>
                <a:uLnTx/>
                <a:uFillTx/>
                <a:latin typeface="CVS Health Sans"/>
                <a:ea typeface="+mn-ea"/>
                <a:cs typeface="+mn-cs"/>
              </a:rPr>
              <a:t>Using platform optimized proxies, user sessions are connected to our corporate Internet or Intranet application.</a:t>
            </a:r>
          </a:p>
        </p:txBody>
      </p:sp>
      <p:cxnSp>
        <p:nvCxnSpPr>
          <p:cNvPr id="220" name="Straight Connector 219">
            <a:extLst>
              <a:ext uri="{FF2B5EF4-FFF2-40B4-BE49-F238E27FC236}">
                <a16:creationId xmlns:a16="http://schemas.microsoft.com/office/drawing/2014/main" id="{2434A678-60C1-9209-1145-F8722C7965DE}"/>
              </a:ext>
            </a:extLst>
          </p:cNvPr>
          <p:cNvCxnSpPr>
            <a:cxnSpLocks/>
          </p:cNvCxnSpPr>
          <p:nvPr/>
        </p:nvCxnSpPr>
        <p:spPr>
          <a:xfrm>
            <a:off x="11075663" y="3810000"/>
            <a:ext cx="0" cy="1746364"/>
          </a:xfrm>
          <a:prstGeom prst="line">
            <a:avLst/>
          </a:prstGeom>
          <a:solidFill>
            <a:schemeClr val="bg1"/>
          </a:solidFill>
          <a:ln w="6350">
            <a:solidFill>
              <a:srgbClr val="267AC0"/>
            </a:solidFill>
            <a:miter lim="800000"/>
            <a:headEnd type="oval"/>
          </a:ln>
          <a:effectLst/>
        </p:spPr>
        <p:style>
          <a:lnRef idx="1">
            <a:schemeClr val="accent1"/>
          </a:lnRef>
          <a:fillRef idx="3">
            <a:schemeClr val="accent1"/>
          </a:fillRef>
          <a:effectRef idx="2">
            <a:schemeClr val="accent1"/>
          </a:effectRef>
          <a:fontRef idx="minor">
            <a:schemeClr val="lt1"/>
          </a:fontRef>
        </p:style>
      </p:cxnSp>
    </p:spTree>
    <p:extLst>
      <p:ext uri="{BB962C8B-B14F-4D97-AF65-F5344CB8AC3E}">
        <p14:creationId xmlns:p14="http://schemas.microsoft.com/office/powerpoint/2010/main" val="2494466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57B9-81AF-A648-15FC-4D56338347B8}"/>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165036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56B6E3BE-1D5D-177F-31FB-5612F9ACEBB1}"/>
              </a:ext>
            </a:extLst>
          </p:cNvPr>
          <p:cNvSpPr>
            <a:spLocks/>
          </p:cNvSpPr>
          <p:nvPr/>
        </p:nvSpPr>
        <p:spPr>
          <a:xfrm>
            <a:off x="4350327" y="-36945"/>
            <a:ext cx="5983201" cy="1702800"/>
          </a:xfrm>
          <a:prstGeom prst="round2SameRect">
            <a:avLst>
              <a:gd name="adj1" fmla="val 0"/>
              <a:gd name="adj2" fmla="val 20384"/>
            </a:avLst>
          </a:prstGeom>
          <a:solidFill>
            <a:schemeClr val="bg1"/>
          </a:solidFill>
          <a:ln w="6350">
            <a:solidFill>
              <a:srgbClr val="267AC0"/>
            </a:solidFill>
            <a:miter lim="800000"/>
          </a:ln>
          <a:effectLst/>
        </p:spPr>
        <p:style>
          <a:lnRef idx="1">
            <a:schemeClr val="accent1"/>
          </a:lnRef>
          <a:fillRef idx="3">
            <a:schemeClr val="accent1"/>
          </a:fillRef>
          <a:effectRef idx="2">
            <a:schemeClr val="accent1"/>
          </a:effectRef>
          <a:fontRef idx="minor">
            <a:schemeClr val="lt1"/>
          </a:fontRef>
        </p:style>
        <p:txBody>
          <a:bodyPr lIns="90000" tIns="183600" rIns="90000" bIns="183600" rtlCol="0" anchor="ctr"/>
          <a:lstStyle/>
          <a:p>
            <a:pPr marL="182825" marR="0" lvl="0" indent="-182825"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3F3F3F"/>
              </a:solidFill>
              <a:effectLst/>
              <a:uLnTx/>
              <a:uFillTx/>
              <a:latin typeface="CVS Health Sans"/>
              <a:ea typeface="+mn-ea"/>
              <a:cs typeface="+mn-cs"/>
            </a:endParaRPr>
          </a:p>
        </p:txBody>
      </p:sp>
      <p:sp>
        <p:nvSpPr>
          <p:cNvPr id="6" name="Rectangle: Top Corners Rounded 5">
            <a:extLst>
              <a:ext uri="{FF2B5EF4-FFF2-40B4-BE49-F238E27FC236}">
                <a16:creationId xmlns:a16="http://schemas.microsoft.com/office/drawing/2014/main" id="{B000E99D-3AB4-5E59-8FFD-6AF422356F0C}"/>
              </a:ext>
            </a:extLst>
          </p:cNvPr>
          <p:cNvSpPr/>
          <p:nvPr/>
        </p:nvSpPr>
        <p:spPr bwMode="gray">
          <a:xfrm>
            <a:off x="1" y="-2"/>
            <a:ext cx="10231201" cy="1562400"/>
          </a:xfrm>
          <a:prstGeom prst="round2SameRect">
            <a:avLst>
              <a:gd name="adj1" fmla="val 0"/>
              <a:gd name="adj2" fmla="val 15508"/>
            </a:avLst>
          </a:prstGeom>
          <a:gradFill flip="none" rotWithShape="1">
            <a:gsLst>
              <a:gs pos="48300">
                <a:srgbClr val="0B3E74"/>
              </a:gs>
              <a:gs pos="0">
                <a:srgbClr val="0B315E"/>
              </a:gs>
              <a:gs pos="100000">
                <a:srgbClr val="0A4B8C"/>
              </a:gs>
            </a:gsLst>
            <a:lin ang="0" scaled="1"/>
            <a:tileRect/>
          </a:gradFill>
          <a:ln>
            <a:noFill/>
            <a:miter lim="800000"/>
          </a:ln>
          <a:effectLst/>
        </p:spPr>
        <p:style>
          <a:lnRef idx="1">
            <a:schemeClr val="accent1"/>
          </a:lnRef>
          <a:fillRef idx="3">
            <a:schemeClr val="accent1"/>
          </a:fillRef>
          <a:effectRef idx="2">
            <a:schemeClr val="accent1"/>
          </a:effectRef>
          <a:fontRef idx="minor">
            <a:schemeClr val="lt1"/>
          </a:fontRef>
        </p:style>
        <p:txBody>
          <a:bodyPr lIns="90000" tIns="46800" rIns="90000" bIns="46800" rtlCol="0" anchor="ctr"/>
          <a:lstStyle/>
          <a:p>
            <a:pPr marL="0" marR="0" lvl="0" indent="0" algn="ctr" defTabSz="914126" rtl="0" eaLnBrk="1" fontAlgn="auto" latinLnBrk="0" hangingPunct="1">
              <a:lnSpc>
                <a:spcPct val="100000"/>
              </a:lnSpc>
              <a:spcBef>
                <a:spcPts val="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CVS Health Sans"/>
              <a:ea typeface="+mn-ea"/>
              <a:cs typeface="+mn-cs"/>
            </a:endParaRPr>
          </a:p>
        </p:txBody>
      </p:sp>
      <p:sp>
        <p:nvSpPr>
          <p:cNvPr id="3" name="Title 2">
            <a:extLst>
              <a:ext uri="{FF2B5EF4-FFF2-40B4-BE49-F238E27FC236}">
                <a16:creationId xmlns:a16="http://schemas.microsoft.com/office/drawing/2014/main" id="{C4DF243A-BF6F-3AD4-E105-135BD6A248FF}"/>
              </a:ext>
            </a:extLst>
          </p:cNvPr>
          <p:cNvSpPr>
            <a:spLocks noGrp="1"/>
          </p:cNvSpPr>
          <p:nvPr>
            <p:ph type="title"/>
          </p:nvPr>
        </p:nvSpPr>
        <p:spPr/>
        <p:txBody>
          <a:bodyPr/>
          <a:lstStyle/>
          <a:p>
            <a:r>
              <a:rPr lang="en-US" b="1">
                <a:solidFill>
                  <a:schemeClr val="bg1"/>
                </a:solidFill>
              </a:rPr>
              <a:t>Self-Service Portal Experience</a:t>
            </a:r>
          </a:p>
        </p:txBody>
      </p:sp>
      <p:grpSp>
        <p:nvGrpSpPr>
          <p:cNvPr id="41" name="Group 40">
            <a:extLst>
              <a:ext uri="{FF2B5EF4-FFF2-40B4-BE49-F238E27FC236}">
                <a16:creationId xmlns:a16="http://schemas.microsoft.com/office/drawing/2014/main" id="{4C02C415-4973-8067-02F0-5CAA45C43318}"/>
              </a:ext>
            </a:extLst>
          </p:cNvPr>
          <p:cNvGrpSpPr/>
          <p:nvPr/>
        </p:nvGrpSpPr>
        <p:grpSpPr>
          <a:xfrm>
            <a:off x="574675" y="1946630"/>
            <a:ext cx="11044801" cy="2838730"/>
            <a:chOff x="574675" y="1946630"/>
            <a:chExt cx="11044238" cy="3117058"/>
          </a:xfrm>
        </p:grpSpPr>
        <p:grpSp>
          <p:nvGrpSpPr>
            <p:cNvPr id="19" name="Group 18">
              <a:extLst>
                <a:ext uri="{FF2B5EF4-FFF2-40B4-BE49-F238E27FC236}">
                  <a16:creationId xmlns:a16="http://schemas.microsoft.com/office/drawing/2014/main" id="{64541808-0005-E1E1-587C-6E3BDD0E88FF}"/>
                </a:ext>
              </a:extLst>
            </p:cNvPr>
            <p:cNvGrpSpPr/>
            <p:nvPr/>
          </p:nvGrpSpPr>
          <p:grpSpPr>
            <a:xfrm>
              <a:off x="574675" y="1946630"/>
              <a:ext cx="3589200" cy="1461600"/>
              <a:chOff x="574675" y="1946630"/>
              <a:chExt cx="3588044" cy="1461976"/>
            </a:xfrm>
          </p:grpSpPr>
          <p:sp>
            <p:nvSpPr>
              <p:cNvPr id="7" name="Rectangle: Rounded Corners 6">
                <a:extLst>
                  <a:ext uri="{FF2B5EF4-FFF2-40B4-BE49-F238E27FC236}">
                    <a16:creationId xmlns:a16="http://schemas.microsoft.com/office/drawing/2014/main" id="{85229056-4AB5-1BEB-B069-EBC406B16DE5}"/>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8" name="Rectangle: Rounded Corners 7">
                <a:extLst>
                  <a:ext uri="{FF2B5EF4-FFF2-40B4-BE49-F238E27FC236}">
                    <a16:creationId xmlns:a16="http://schemas.microsoft.com/office/drawing/2014/main" id="{B40CC253-F099-FA36-CE2E-A768CC93EA8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Web portal is the primary front door for application teams and product managers to deliver capabilities.</a:t>
                </a:r>
              </a:p>
            </p:txBody>
          </p:sp>
        </p:grpSp>
        <p:grpSp>
          <p:nvGrpSpPr>
            <p:cNvPr id="20" name="Group 19">
              <a:extLst>
                <a:ext uri="{FF2B5EF4-FFF2-40B4-BE49-F238E27FC236}">
                  <a16:creationId xmlns:a16="http://schemas.microsoft.com/office/drawing/2014/main" id="{EF4F1715-35D1-CA44-1C94-F0AFEE2EA7C3}"/>
                </a:ext>
              </a:extLst>
            </p:cNvPr>
            <p:cNvGrpSpPr/>
            <p:nvPr/>
          </p:nvGrpSpPr>
          <p:grpSpPr>
            <a:xfrm>
              <a:off x="4301616" y="1946630"/>
              <a:ext cx="3589200" cy="1461600"/>
              <a:chOff x="574675" y="1946630"/>
              <a:chExt cx="3588044" cy="1461976"/>
            </a:xfrm>
          </p:grpSpPr>
          <p:sp>
            <p:nvSpPr>
              <p:cNvPr id="21" name="Rectangle: Rounded Corners 20">
                <a:extLst>
                  <a:ext uri="{FF2B5EF4-FFF2-40B4-BE49-F238E27FC236}">
                    <a16:creationId xmlns:a16="http://schemas.microsoft.com/office/drawing/2014/main" id="{6F696CEA-C5DD-0D5C-E79F-FCD5631014A3}"/>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2" name="Rectangle: Rounded Corners 21">
                <a:extLst>
                  <a:ext uri="{FF2B5EF4-FFF2-40B4-BE49-F238E27FC236}">
                    <a16:creationId xmlns:a16="http://schemas.microsoft.com/office/drawing/2014/main" id="{A7742E85-5365-8678-C1B2-F001F2AE44EB}"/>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“Shift Left” Delivery approach.</a:t>
                </a:r>
              </a:p>
            </p:txBody>
          </p:sp>
        </p:grpSp>
        <p:grpSp>
          <p:nvGrpSpPr>
            <p:cNvPr id="24" name="Group 23">
              <a:extLst>
                <a:ext uri="{FF2B5EF4-FFF2-40B4-BE49-F238E27FC236}">
                  <a16:creationId xmlns:a16="http://schemas.microsoft.com/office/drawing/2014/main" id="{F42DCDA7-EB10-4A40-769A-8324AF4FAE8B}"/>
                </a:ext>
              </a:extLst>
            </p:cNvPr>
            <p:cNvGrpSpPr/>
            <p:nvPr/>
          </p:nvGrpSpPr>
          <p:grpSpPr>
            <a:xfrm>
              <a:off x="8029713" y="1946630"/>
              <a:ext cx="3589200" cy="1461600"/>
              <a:chOff x="574675" y="1946630"/>
              <a:chExt cx="3588044" cy="1461976"/>
            </a:xfrm>
          </p:grpSpPr>
          <p:sp>
            <p:nvSpPr>
              <p:cNvPr id="25" name="Rectangle: Rounded Corners 24">
                <a:extLst>
                  <a:ext uri="{FF2B5EF4-FFF2-40B4-BE49-F238E27FC236}">
                    <a16:creationId xmlns:a16="http://schemas.microsoft.com/office/drawing/2014/main" id="{41F1D574-A41C-5FE1-72E8-DA0F2D893857}"/>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26" name="Rectangle: Rounded Corners 25">
                <a:extLst>
                  <a:ext uri="{FF2B5EF4-FFF2-40B4-BE49-F238E27FC236}">
                    <a16:creationId xmlns:a16="http://schemas.microsoft.com/office/drawing/2014/main" id="{C51420CF-CDCB-9140-359B-1A711538A1F0}"/>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Embracing the KISS principle.</a:t>
                </a:r>
              </a:p>
            </p:txBody>
          </p:sp>
        </p:grpSp>
        <p:grpSp>
          <p:nvGrpSpPr>
            <p:cNvPr id="28" name="Group 27">
              <a:extLst>
                <a:ext uri="{FF2B5EF4-FFF2-40B4-BE49-F238E27FC236}">
                  <a16:creationId xmlns:a16="http://schemas.microsoft.com/office/drawing/2014/main" id="{083554CF-2570-BCB0-42E9-A0FBE4DCABD1}"/>
                </a:ext>
              </a:extLst>
            </p:cNvPr>
            <p:cNvGrpSpPr/>
            <p:nvPr/>
          </p:nvGrpSpPr>
          <p:grpSpPr>
            <a:xfrm>
              <a:off x="574675" y="3601712"/>
              <a:ext cx="3589200" cy="1461600"/>
              <a:chOff x="574675" y="1946630"/>
              <a:chExt cx="3588044" cy="1461976"/>
            </a:xfrm>
          </p:grpSpPr>
          <p:sp>
            <p:nvSpPr>
              <p:cNvPr id="29" name="Rectangle: Rounded Corners 28">
                <a:extLst>
                  <a:ext uri="{FF2B5EF4-FFF2-40B4-BE49-F238E27FC236}">
                    <a16:creationId xmlns:a16="http://schemas.microsoft.com/office/drawing/2014/main" id="{10EB3982-0C4A-1654-F746-52E1E1131792}"/>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0" name="Rectangle: Rounded Corners 29">
                <a:extLst>
                  <a:ext uri="{FF2B5EF4-FFF2-40B4-BE49-F238E27FC236}">
                    <a16:creationId xmlns:a16="http://schemas.microsoft.com/office/drawing/2014/main" id="{31D69DFB-A1E2-7B9A-AF79-C5B3116D1402}"/>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Web and API driven delivery interface enabling easy adoption for both technical and not-technical users.</a:t>
                </a:r>
              </a:p>
            </p:txBody>
          </p:sp>
        </p:grpSp>
        <p:grpSp>
          <p:nvGrpSpPr>
            <p:cNvPr id="32" name="Group 31">
              <a:extLst>
                <a:ext uri="{FF2B5EF4-FFF2-40B4-BE49-F238E27FC236}">
                  <a16:creationId xmlns:a16="http://schemas.microsoft.com/office/drawing/2014/main" id="{8D1DBD85-6B57-77EF-01D4-5128EBC2C964}"/>
                </a:ext>
              </a:extLst>
            </p:cNvPr>
            <p:cNvGrpSpPr/>
            <p:nvPr/>
          </p:nvGrpSpPr>
          <p:grpSpPr>
            <a:xfrm>
              <a:off x="4301616" y="3601712"/>
              <a:ext cx="3589200" cy="1461600"/>
              <a:chOff x="574675" y="1946630"/>
              <a:chExt cx="3588044" cy="1461976"/>
            </a:xfrm>
          </p:grpSpPr>
          <p:sp>
            <p:nvSpPr>
              <p:cNvPr id="33" name="Rectangle: Rounded Corners 32">
                <a:extLst>
                  <a:ext uri="{FF2B5EF4-FFF2-40B4-BE49-F238E27FC236}">
                    <a16:creationId xmlns:a16="http://schemas.microsoft.com/office/drawing/2014/main" id="{A9308E7A-D921-B450-02BC-2C8C69E23D84}"/>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4" name="Rectangle: Rounded Corners 33">
                <a:extLst>
                  <a:ext uri="{FF2B5EF4-FFF2-40B4-BE49-F238E27FC236}">
                    <a16:creationId xmlns:a16="http://schemas.microsoft.com/office/drawing/2014/main" id="{21DAAB14-D438-B9FD-C320-23EBFA720FD4}"/>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Service and pattern driven configuration, built on easily collected data.</a:t>
                </a:r>
              </a:p>
            </p:txBody>
          </p:sp>
        </p:grpSp>
        <p:grpSp>
          <p:nvGrpSpPr>
            <p:cNvPr id="36" name="Group 35">
              <a:extLst>
                <a:ext uri="{FF2B5EF4-FFF2-40B4-BE49-F238E27FC236}">
                  <a16:creationId xmlns:a16="http://schemas.microsoft.com/office/drawing/2014/main" id="{D4954ABA-1DE1-732F-7303-2F9CE6F94A68}"/>
                </a:ext>
              </a:extLst>
            </p:cNvPr>
            <p:cNvGrpSpPr/>
            <p:nvPr/>
          </p:nvGrpSpPr>
          <p:grpSpPr>
            <a:xfrm>
              <a:off x="8029713" y="3601712"/>
              <a:ext cx="3589200" cy="1461976"/>
              <a:chOff x="574675" y="1946630"/>
              <a:chExt cx="3588044" cy="1461976"/>
            </a:xfrm>
          </p:grpSpPr>
          <p:sp>
            <p:nvSpPr>
              <p:cNvPr id="37" name="Rectangle: Rounded Corners 36">
                <a:extLst>
                  <a:ext uri="{FF2B5EF4-FFF2-40B4-BE49-F238E27FC236}">
                    <a16:creationId xmlns:a16="http://schemas.microsoft.com/office/drawing/2014/main" id="{028B25F8-6644-8AEE-B8A0-AD8F9507F843}"/>
                  </a:ext>
                </a:extLst>
              </p:cNvPr>
              <p:cNvSpPr>
                <a:spLocks/>
              </p:cNvSpPr>
              <p:nvPr/>
            </p:nvSpPr>
            <p:spPr>
              <a:xfrm>
                <a:off x="3525519" y="2100689"/>
                <a:ext cx="637200" cy="1155600"/>
              </a:xfrm>
              <a:prstGeom prst="roundRect">
                <a:avLst/>
              </a:prstGeom>
              <a:solidFill>
                <a:srgbClr val="267AC0">
                  <a:alpha val="40000"/>
                </a:srgbClr>
              </a:solidFill>
              <a:ln>
                <a:no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914126" rtl="0" eaLnBrk="1" fontAlgn="auto" latinLnBrk="0" hangingPunct="1">
                  <a:lnSpc>
                    <a:spcPct val="100000"/>
                  </a:lnSpc>
                  <a:spcBef>
                    <a:spcPts val="0"/>
                  </a:spcBef>
                  <a:spcAft>
                    <a:spcPts val="0"/>
                  </a:spcAft>
                  <a:buClrTx/>
                  <a:buSzTx/>
                  <a:buFont typeface="Arial"/>
                  <a:buNone/>
                  <a:tabLst/>
                  <a:defRPr/>
                </a:pPr>
                <a:endParaRPr kumimoji="0" lang="en-US" sz="1200" b="1" i="0" u="none" strike="noStrike" kern="1200" cap="none" spc="0" normalizeH="0" baseline="0" noProof="0">
                  <a:ln>
                    <a:noFill/>
                  </a:ln>
                  <a:solidFill>
                    <a:prstClr val="white"/>
                  </a:solidFill>
                  <a:effectLst/>
                  <a:uLnTx/>
                  <a:uFillTx/>
                  <a:latin typeface="CVS Health Sans"/>
                  <a:ea typeface="+mn-ea"/>
                  <a:cs typeface="+mn-cs"/>
                </a:endParaRPr>
              </a:p>
            </p:txBody>
          </p:sp>
          <p:sp>
            <p:nvSpPr>
              <p:cNvPr id="38" name="Rectangle: Rounded Corners 37">
                <a:extLst>
                  <a:ext uri="{FF2B5EF4-FFF2-40B4-BE49-F238E27FC236}">
                    <a16:creationId xmlns:a16="http://schemas.microsoft.com/office/drawing/2014/main" id="{DA20E55B-8343-50ED-07B9-65696A475E5C}"/>
                  </a:ext>
                </a:extLst>
              </p:cNvPr>
              <p:cNvSpPr>
                <a:spLocks/>
              </p:cNvSpPr>
              <p:nvPr/>
            </p:nvSpPr>
            <p:spPr>
              <a:xfrm>
                <a:off x="574675" y="1946630"/>
                <a:ext cx="3516621" cy="1461976"/>
              </a:xfrm>
              <a:prstGeom prst="roundRect">
                <a:avLst/>
              </a:prstGeom>
              <a:solidFill>
                <a:schemeClr val="bg1"/>
              </a:solidFill>
              <a:ln w="6350">
                <a:solidFill>
                  <a:schemeClr val="bg1">
                    <a:lumMod val="85000"/>
                  </a:schemeClr>
                </a:solidFill>
                <a:miter lim="800000"/>
              </a:ln>
              <a:effectLst/>
            </p:spPr>
            <p:style>
              <a:lnRef idx="1">
                <a:schemeClr val="accent1"/>
              </a:lnRef>
              <a:fillRef idx="3">
                <a:schemeClr val="accent1"/>
              </a:fillRef>
              <a:effectRef idx="2">
                <a:schemeClr val="accent1"/>
              </a:effectRef>
              <a:fontRef idx="minor">
                <a:schemeClr val="lt1"/>
              </a:fontRef>
            </p:style>
            <p:txBody>
              <a:bodyPr lIns="91440" tIns="91440" rIns="91440" bIns="91440" rtlCol="0" anchor="ctr"/>
              <a:lstStyle/>
              <a:p>
                <a:pPr marL="0" marR="0" lvl="0" indent="0" algn="l" defTabSz="457200"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3F3F3F"/>
                    </a:solidFill>
                    <a:effectLst/>
                    <a:uLnTx/>
                    <a:uFillTx/>
                    <a:latin typeface="CVS Health Sans"/>
                    <a:ea typeface="+mn-ea"/>
                    <a:cs typeface="+mn-cs"/>
                  </a:rPr>
                  <a:t>No deep network expertise required for requestors. Portal delivers tested configurations based on well defined patterns.</a:t>
                </a:r>
              </a:p>
            </p:txBody>
          </p:sp>
        </p:grpSp>
      </p:grpSp>
      <p:sp>
        <p:nvSpPr>
          <p:cNvPr id="40" name="Rectangle 39">
            <a:extLst>
              <a:ext uri="{FF2B5EF4-FFF2-40B4-BE49-F238E27FC236}">
                <a16:creationId xmlns:a16="http://schemas.microsoft.com/office/drawing/2014/main" id="{B6C21DBF-4938-EB1F-256A-CFC08223818A}"/>
              </a:ext>
            </a:extLst>
          </p:cNvPr>
          <p:cNvSpPr/>
          <p:nvPr/>
        </p:nvSpPr>
        <p:spPr bwMode="gray">
          <a:xfrm>
            <a:off x="10981507" y="-17495"/>
            <a:ext cx="1209037" cy="1044000"/>
          </a:xfrm>
          <a:prstGeom prst="rect">
            <a:avLst/>
          </a:prstGeom>
          <a:solidFill>
            <a:schemeClr val="accent5"/>
          </a:solidFill>
          <a:ln>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 typeface="Arial"/>
              <a:buNone/>
              <a:tabLst/>
              <a:defRPr/>
            </a:pPr>
            <a:r>
              <a:rPr kumimoji="0" lang="en-US" sz="1500" b="1" i="0" u="none" strike="noStrike" kern="1200" cap="none" spc="0" normalizeH="0" baseline="0" noProof="0">
                <a:ln>
                  <a:noFill/>
                </a:ln>
                <a:solidFill>
                  <a:prstClr val="white"/>
                </a:solidFill>
                <a:effectLst/>
                <a:uLnTx/>
                <a:uFillTx/>
                <a:latin typeface="CVS Health Sans"/>
                <a:ea typeface="+mn-ea"/>
                <a:cs typeface="+mn-cs"/>
              </a:rPr>
              <a:t>Appendix WIP</a:t>
            </a:r>
          </a:p>
        </p:txBody>
      </p:sp>
    </p:spTree>
    <p:extLst>
      <p:ext uri="{BB962C8B-B14F-4D97-AF65-F5344CB8AC3E}">
        <p14:creationId xmlns:p14="http://schemas.microsoft.com/office/powerpoint/2010/main" val="43561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3.xml><?xml version="1.0" encoding="utf-8"?>
<a:theme xmlns:a="http://schemas.openxmlformats.org/drawingml/2006/main" name="1_CVS_Health_PPT_Everyday_Widescreen_Template">
  <a:themeElements>
    <a:clrScheme name="CVS Health">
      <a:dk1>
        <a:srgbClr val="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VS Fonts">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5"/>
        </a:solidFill>
        <a:ln>
          <a:noFill/>
          <a:miter lim="800000"/>
        </a:ln>
        <a:effectLst/>
      </a:spPr>
      <a:bodyPr rtlCol="0" anchor="ctr"/>
      <a:lstStyle>
        <a:defPPr algn="ctr">
          <a:defRPr sz="1500" b="1" dirty="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1500" dirty="0" smtClean="0">
            <a:solidFill>
              <a:schemeClr val="tx2"/>
            </a:solidFill>
          </a:defRPr>
        </a:defPPr>
      </a:lstStyle>
    </a:txDef>
  </a:objectDefaults>
  <a:extraClrSchemeLst/>
  <a:custClrLst>
    <a:custClr name="CVS Health Red">
      <a:srgbClr val="CC0000"/>
    </a:custClr>
    <a:custClr name="PPT Red Dark">
      <a:srgbClr val="9E0000"/>
    </a:custClr>
    <a:custClr name="Gray Extralight">
      <a:srgbClr val="E9E9E9"/>
    </a:custClr>
    <a:custClr name="PPT Gray Light">
      <a:srgbClr val="C0C0C0"/>
    </a:custClr>
    <a:custClr name="PPT Gray Medium">
      <a:srgbClr val="868686"/>
    </a:custClr>
    <a:custClr name="PPT Gray Dark">
      <a:srgbClr val="646464"/>
    </a:custClr>
    <a:custClr name="Aetna Violet">
      <a:srgbClr val="7D3F98"/>
    </a:custClr>
    <a:custClr name="PPT Violet Dark">
      <a:srgbClr val="563D82"/>
    </a:custClr>
    <a:custClr name="Navy Light">
      <a:srgbClr val="0A4B8C"/>
    </a:custClr>
    <a:custClr name="Navy">
      <a:srgbClr val="0B315E"/>
    </a:custClr>
    <a:custClr name="Navy Light">
      <a:srgbClr val="0A4B8C"/>
    </a:custClr>
    <a:custClr name="PPT Blue Dark">
      <a:srgbClr val="267AC0"/>
    </a:custClr>
    <a:custClr name="PPT Teal Extradark">
      <a:srgbClr val="00787E"/>
    </a:custClr>
    <a:custClr name="Teal Dark">
      <a:srgbClr val="00A78E"/>
    </a:custClr>
    <a:custClr name="PPT Gray Dark">
      <a:srgbClr val="646464"/>
    </a:custClr>
    <a:custClr name="PPT Gray Medium">
      <a:srgbClr val="868686"/>
    </a:custClr>
    <a:custClr name="PPT Green Extradark">
      <a:srgbClr val="487A10"/>
    </a:custClr>
    <a:custClr name="Green Dark">
      <a:srgbClr val="61A515"/>
    </a:custClr>
    <a:custClr name="PPT Orange Extradark">
      <a:srgbClr val="CE430C"/>
    </a:custClr>
    <a:custClr name="Orange Dark">
      <a:srgbClr val="F4642A"/>
    </a:custClr>
  </a:custClrLst>
  <a:extLst>
    <a:ext uri="{05A4C25C-085E-4340-85A3-A5531E510DB2}">
      <thm15:themeFamily xmlns:thm15="http://schemas.microsoft.com/office/thememl/2012/main" name="CVS_Health_Everyday_Widescreen_Template_01_2024.pptx" id="{5CA5D1FB-423B-4DB9-AA4A-1D74D36661A3}" vid="{1C619D71-CCC8-452F-82D4-26D04016AD60}"/>
    </a:ext>
  </a:extLst>
</a:theme>
</file>

<file path=ppt/theme/theme4.xml><?xml version="1.0" encoding="utf-8"?>
<a:theme xmlns:a="http://schemas.openxmlformats.org/drawingml/2006/main" name="Office Theme">
  <a:themeElements>
    <a:clrScheme name="Custom 97">
      <a:dk1>
        <a:sysClr val="windowText" lastClr="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ustom 10">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b="1" dirty="0" err="1" smtClean="0">
            <a:latin typeface="+mn-lt"/>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solidFill>
              <a:schemeClr val="tx2"/>
            </a:solidFill>
          </a:defRPr>
        </a:defPPr>
      </a:lstStyle>
    </a:txDef>
  </a:objectDefaults>
  <a:extraClrSchemeLst/>
</a:theme>
</file>

<file path=ppt/theme/theme5.xml><?xml version="1.0" encoding="utf-8"?>
<a:theme xmlns:a="http://schemas.openxmlformats.org/drawingml/2006/main" name="Office Theme">
  <a:themeElements>
    <a:clrScheme name="Custom 96">
      <a:dk1>
        <a:sysClr val="windowText" lastClr="000000"/>
      </a:dk1>
      <a:lt1>
        <a:sysClr val="window" lastClr="FFFFFF"/>
      </a:lt1>
      <a:dk2>
        <a:srgbClr val="3F3F3F"/>
      </a:dk2>
      <a:lt2>
        <a:srgbClr val="C0C0C0"/>
      </a:lt2>
      <a:accent1>
        <a:srgbClr val="9E0000"/>
      </a:accent1>
      <a:accent2>
        <a:srgbClr val="CC0000"/>
      </a:accent2>
      <a:accent3>
        <a:srgbClr val="E94D4D"/>
      </a:accent3>
      <a:accent4>
        <a:srgbClr val="F7978D"/>
      </a:accent4>
      <a:accent5>
        <a:srgbClr val="646464"/>
      </a:accent5>
      <a:accent6>
        <a:srgbClr val="868686"/>
      </a:accent6>
      <a:hlink>
        <a:srgbClr val="3F3F3F"/>
      </a:hlink>
      <a:folHlink>
        <a:srgbClr val="A5A5A5"/>
      </a:folHlink>
    </a:clrScheme>
    <a:fontScheme name="Custom 10">
      <a:majorFont>
        <a:latin typeface="CVS Health Sans"/>
        <a:ea typeface=""/>
        <a:cs typeface=""/>
      </a:majorFont>
      <a:minorFont>
        <a:latin typeface="CVS Health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tlCol="0" anchor="ctr"/>
      <a:lstStyle>
        <a:defPPr algn="ctr">
          <a:defRPr b="1" dirty="0" err="1" smtClean="0">
            <a:solidFill>
              <a:schemeClr val="bg1"/>
            </a:solidFill>
            <a:latin typeface="Arial" panose="020B0604020202020204" pitchFamily="34" charset="0"/>
            <a:cs typeface="Arial"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solidFill>
              <a:schemeClr val="tx2"/>
            </a:solidFill>
            <a:latin typeface="Arial" panose="020B0604020202020204" pitchFamily="34" charset="0"/>
            <a:cs typeface="Arial" panose="020B0604020202020204" pitchFamily="34" charset="0"/>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db3bfe0-37df-4848-82ca-bfa18c7348d5">
      <Terms xmlns="http://schemas.microsoft.com/office/infopath/2007/PartnerControls"/>
    </lcf76f155ced4ddcb4097134ff3c332f>
    <TaxCatchAll xmlns="0479a16e-2128-4ff1-9cb6-bce47ddd36c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BA646BE4F4A144B36EC3A81DE339C3" ma:contentTypeVersion="15" ma:contentTypeDescription="Create a new document." ma:contentTypeScope="" ma:versionID="8ae39779059ab96c53d81ad576c48e66">
  <xsd:schema xmlns:xsd="http://www.w3.org/2001/XMLSchema" xmlns:xs="http://www.w3.org/2001/XMLSchema" xmlns:p="http://schemas.microsoft.com/office/2006/metadata/properties" xmlns:ns2="cdb3bfe0-37df-4848-82ca-bfa18c7348d5" xmlns:ns3="0479a16e-2128-4ff1-9cb6-bce47ddd36cc" targetNamespace="http://schemas.microsoft.com/office/2006/metadata/properties" ma:root="true" ma:fieldsID="4885edfdd34319ac7619de3f1b84a2c9" ns2:_="" ns3:_="">
    <xsd:import namespace="cdb3bfe0-37df-4848-82ca-bfa18c7348d5"/>
    <xsd:import namespace="0479a16e-2128-4ff1-9cb6-bce47ddd36c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BillingMetadata"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b3bfe0-37df-4848-82ca-bfa18c7348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3773e5d3-86f4-436a-b35a-a9b626cf6315"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79a16e-2128-4ff1-9cb6-bce47ddd36c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0cb54cc4-fcf9-483e-b30d-23ea322bb907}" ma:internalName="TaxCatchAll" ma:showField="CatchAllData" ma:web="0479a16e-2128-4ff1-9cb6-bce47ddd36c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4F0FD7-590D-477C-84D8-04F64A55F94D}">
  <ds:schemaRefs>
    <ds:schemaRef ds:uri="0479a16e-2128-4ff1-9cb6-bce47ddd36cc"/>
    <ds:schemaRef ds:uri="cdb3bfe0-37df-4848-82ca-bfa18c7348d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A4C5460-6341-4A06-8926-FDDA58E91623}">
  <ds:schemaRefs>
    <ds:schemaRef ds:uri="http://schemas.microsoft.com/sharepoint/v3/contenttype/forms"/>
  </ds:schemaRefs>
</ds:datastoreItem>
</file>

<file path=customXml/itemProps3.xml><?xml version="1.0" encoding="utf-8"?>
<ds:datastoreItem xmlns:ds="http://schemas.openxmlformats.org/officeDocument/2006/customXml" ds:itemID="{48DA9318-6B39-41D0-9661-3B566917650F}">
  <ds:schemaRefs>
    <ds:schemaRef ds:uri="0479a16e-2128-4ff1-9cb6-bce47ddd36cc"/>
    <ds:schemaRef ds:uri="cdb3bfe0-37df-4848-82ca-bfa18c7348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CVS_Health_Everyday_Widescreen_Template_01_2024 (2)</Template>
  <Application>Microsoft Office PowerPoint</Application>
  <PresentationFormat>Custom</PresentationFormat>
  <Slides>38</Slides>
  <Notes>26</Notes>
  <HiddenSlides>19</HiddenSlides>
  <ScaleCrop>false</ScaleCrop>
  <HeadingPairs>
    <vt:vector size="4" baseType="variant">
      <vt:variant>
        <vt:lpstr>Theme</vt:lpstr>
      </vt:variant>
      <vt:variant>
        <vt:i4>3</vt:i4>
      </vt:variant>
      <vt:variant>
        <vt:lpstr>Slide Titles</vt:lpstr>
      </vt:variant>
      <vt:variant>
        <vt:i4>38</vt:i4>
      </vt:variant>
    </vt:vector>
  </HeadingPairs>
  <TitlesOfParts>
    <vt:vector size="41" baseType="lpstr">
      <vt:lpstr>Office Theme</vt:lpstr>
      <vt:lpstr>CVS_Health_PPT_Everyday_Widescreen_Template</vt:lpstr>
      <vt:lpstr>1_CVS_Health_PPT_Everyday_Widescreen_Template</vt:lpstr>
      <vt:lpstr>Third-Party Landing Zone (3PLZ) RFP Overview</vt:lpstr>
      <vt:lpstr>PowerPoint Presentation</vt:lpstr>
      <vt:lpstr>Case for Change: Third-Party Landing Zone  </vt:lpstr>
      <vt:lpstr>Benefits from the Strategic Shift</vt:lpstr>
      <vt:lpstr>Expected Outcomes</vt:lpstr>
      <vt:lpstr>Service Pattern Catalogue - Initial Use Cases</vt:lpstr>
      <vt:lpstr>High-Level Architecture View</vt:lpstr>
      <vt:lpstr>Appendix</vt:lpstr>
      <vt:lpstr>Self-Service Portal Experience</vt:lpstr>
      <vt:lpstr>Virtual Landing Zone (VLZ) &amp; Tenant Model</vt:lpstr>
      <vt:lpstr>Service Patterns and Service Connections</vt:lpstr>
      <vt:lpstr>Sample Portal Form – Secure File Transfer Service-Pattern (SFTP Service-Connection VLZ Proxy)</vt:lpstr>
      <vt:lpstr>Sample Portal Form – Web API  (Enterprise API via VLZ Proxy)</vt:lpstr>
      <vt:lpstr>Web API Service Behavior &amp; Controls</vt:lpstr>
      <vt:lpstr>From Form → IPsec Configuration &amp; B2B Transport</vt:lpstr>
      <vt:lpstr>Identity, DNS, and Observability</vt:lpstr>
      <vt:lpstr>Automation &amp; Scale Requirements</vt:lpstr>
      <vt:lpstr>Shared Responsibilities: Business vs Vendor Platform</vt:lpstr>
      <vt:lpstr>What We Expect in Vendor Responses</vt:lpstr>
      <vt:lpstr>Third-Party Landing Zone (3PLZ) – RFP Overview</vt:lpstr>
      <vt:lpstr>A Case For Change</vt:lpstr>
      <vt:lpstr>Delivering Change a Strategic Shift</vt:lpstr>
      <vt:lpstr>Proposed Way Forward: 3PLZ </vt:lpstr>
      <vt:lpstr>Vision for A 3rd Party Landing Zone</vt:lpstr>
      <vt:lpstr>Service Pattern Catalog (Initial Use Cases)</vt:lpstr>
      <vt:lpstr>High Level Architectural View </vt:lpstr>
      <vt:lpstr>Appendix </vt:lpstr>
      <vt:lpstr>Self-Service Portal Experience</vt:lpstr>
      <vt:lpstr>Virtual Landing Zone (VLZ) &amp; Tenant Model</vt:lpstr>
      <vt:lpstr>Service Patterns and Service Connections</vt:lpstr>
      <vt:lpstr>Sample Portal Form – Secure File Transfer Service-Pattern (SFTP Service-Connection VLZ Proxy)</vt:lpstr>
      <vt:lpstr>Sample Portal Form – Web API  (Enterprise API via VLZ Proxy)</vt:lpstr>
      <vt:lpstr>Web API Service Behavior &amp; Controls</vt:lpstr>
      <vt:lpstr>From Form → IPsec Configuration &amp; B2B Transport</vt:lpstr>
      <vt:lpstr>Identity, DNS, and Observability</vt:lpstr>
      <vt:lpstr>Automation &amp; Scale Requirements</vt:lpstr>
      <vt:lpstr>Shared Responsibilities: Business vs Vendor Platform</vt:lpstr>
      <vt:lpstr>What We Expect in Vendor Responses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Engineering Update</dc:title>
  <dc:creator>Kelly, Lea</dc:creator>
  <cp:revision>2</cp:revision>
  <cp:lastPrinted>2017-04-13T12:11:49Z</cp:lastPrinted>
  <dcterms:created xsi:type="dcterms:W3CDTF">2024-01-25T20:33:25Z</dcterms:created>
  <dcterms:modified xsi:type="dcterms:W3CDTF">2025-11-14T16:15:07Z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0x01010052BA646BE4F4A144B36EC3A81DE339C3</vt:lpwstr>
  </property>
  <property fmtid="{D5CDD505-2E9C-101B-9397-08002B2CF9AE}" pid="3" name="MSIP_Label_7837230a-460a-4aec-98a3-ac101fb30b10_Enabled">
    <vt:lpwstr>true</vt:lpwstr>
  </property>
  <property fmtid="{D5CDD505-2E9C-101B-9397-08002B2CF9AE}" pid="4" name="MSIP_Label_7837230a-460a-4aec-98a3-ac101fb30b10_SetDate">
    <vt:lpwstr>2021-07-06T18:23:18Z</vt:lpwstr>
  </property>
  <property fmtid="{D5CDD505-2E9C-101B-9397-08002B2CF9AE}" pid="5" name="MSIP_Label_7837230a-460a-4aec-98a3-ac101fb30b10_Method">
    <vt:lpwstr>Privileged</vt:lpwstr>
  </property>
  <property fmtid="{D5CDD505-2E9C-101B-9397-08002B2CF9AE}" pid="6" name="MSIP_Label_7837230a-460a-4aec-98a3-ac101fb30b10_Name">
    <vt:lpwstr>7837230a-460a-4aec-98a3-ac101fb30b10</vt:lpwstr>
  </property>
  <property fmtid="{D5CDD505-2E9C-101B-9397-08002B2CF9AE}" pid="7" name="MSIP_Label_7837230a-460a-4aec-98a3-ac101fb30b10_SiteId">
    <vt:lpwstr>fabb61b8-3afe-4e75-b934-a47f782b8cd7</vt:lpwstr>
  </property>
  <property fmtid="{D5CDD505-2E9C-101B-9397-08002B2CF9AE}" pid="8" name="MSIP_Label_7837230a-460a-4aec-98a3-ac101fb30b10_ActionId">
    <vt:lpwstr/>
  </property>
  <property fmtid="{D5CDD505-2E9C-101B-9397-08002B2CF9AE}" pid="9" name="MSIP_Label_7837230a-460a-4aec-98a3-ac101fb30b10_ContentBits">
    <vt:lpwstr>0</vt:lpwstr>
  </property>
  <property fmtid="{D5CDD505-2E9C-101B-9397-08002B2CF9AE}" pid="10" name="ComplianceAssetId">
    <vt:lpwstr/>
  </property>
  <property fmtid="{D5CDD505-2E9C-101B-9397-08002B2CF9AE}" pid="11" name="_ExtendedDescription">
    <vt:lpwstr/>
  </property>
  <property fmtid="{D5CDD505-2E9C-101B-9397-08002B2CF9AE}" pid="12" name="TriggerFlowInfo">
    <vt:lpwstr/>
  </property>
  <property fmtid="{D5CDD505-2E9C-101B-9397-08002B2CF9AE}" pid="13" name="MediaServiceImageTags">
    <vt:lpwstr/>
  </property>
</Properties>
</file>